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Lst>
  <p:sldSz cx="9906000" cy="6858000" type="A4"/>
  <p:notesSz cx="9926638" cy="143525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99FF99"/>
    <a:srgbClr val="00DE64"/>
    <a:srgbClr val="CCFF99"/>
    <a:srgbClr val="CCFFCC"/>
    <a:srgbClr val="66FF99"/>
    <a:srgbClr val="99FF66"/>
    <a:srgbClr val="66FF66"/>
    <a:srgbClr val="1A6196"/>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4660"/>
  </p:normalViewPr>
  <p:slideViewPr>
    <p:cSldViewPr snapToGrid="0">
      <p:cViewPr varScale="1">
        <p:scale>
          <a:sx n="73" d="100"/>
          <a:sy n="73" d="100"/>
        </p:scale>
        <p:origin x="6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microsoft.com/office/2015/10/relationships/revisionInfo" Target="revisionInfo.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487A0D-26EE-4877-9564-2F031781F867}" type="datetimeFigureOut">
              <a:rPr lang="en-GB" smtClean="0"/>
              <a:t>15/04/2019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380569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87A0D-26EE-4877-9564-2F031781F867}" type="datetimeFigureOut">
              <a:rPr lang="en-GB" smtClean="0"/>
              <a:t>15/04/2019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160081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87A0D-26EE-4877-9564-2F031781F867}" type="datetimeFigureOut">
              <a:rPr lang="en-GB" smtClean="0"/>
              <a:t>15/04/2019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404884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87A0D-26EE-4877-9564-2F031781F867}" type="datetimeFigureOut">
              <a:rPr lang="en-GB" smtClean="0"/>
              <a:t>15/04/2019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377707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487A0D-26EE-4877-9564-2F031781F867}" type="datetimeFigureOut">
              <a:rPr lang="en-GB" smtClean="0"/>
              <a:t>15/04/2019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3296663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487A0D-26EE-4877-9564-2F031781F867}" type="datetimeFigureOut">
              <a:rPr lang="en-GB" smtClean="0"/>
              <a:t>15/04/2019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201609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487A0D-26EE-4877-9564-2F031781F867}" type="datetimeFigureOut">
              <a:rPr lang="en-GB" smtClean="0"/>
              <a:t>15/04/2019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163558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487A0D-26EE-4877-9564-2F031781F867}" type="datetimeFigureOut">
              <a:rPr lang="en-GB" smtClean="0"/>
              <a:t>15/04/2019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1464506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87A0D-26EE-4877-9564-2F031781F867}" type="datetimeFigureOut">
              <a:rPr lang="en-GB" smtClean="0"/>
              <a:t>15/04/2019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165960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487A0D-26EE-4877-9564-2F031781F867}" type="datetimeFigureOut">
              <a:rPr lang="en-GB" smtClean="0"/>
              <a:t>15/04/2019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301991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487A0D-26EE-4877-9564-2F031781F867}" type="datetimeFigureOut">
              <a:rPr lang="en-GB" smtClean="0"/>
              <a:t>15/04/2019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405714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87A0D-26EE-4877-9564-2F031781F867}" type="datetimeFigureOut">
              <a:rPr lang="en-GB" smtClean="0"/>
              <a:t>15/04/2019</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9D06A-301C-477C-8967-A0EF085AA903}" type="slidenum">
              <a:rPr lang="en-GB" smtClean="0"/>
              <a:t>‹#›</a:t>
            </a:fld>
            <a:endParaRPr lang="en-GB"/>
          </a:p>
        </p:txBody>
      </p:sp>
    </p:spTree>
    <p:extLst>
      <p:ext uri="{BB962C8B-B14F-4D97-AF65-F5344CB8AC3E}">
        <p14:creationId xmlns:p14="http://schemas.microsoft.com/office/powerpoint/2010/main" val="20242821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jpeg"/><Relationship Id="rId21" Type="http://schemas.openxmlformats.org/officeDocument/2006/relationships/image" Target="../media/image19.jpe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val="3014528242"/>
              </p:ext>
            </p:extLst>
          </p:nvPr>
        </p:nvGraphicFramePr>
        <p:xfrm>
          <a:off x="18482" y="18548"/>
          <a:ext cx="2988415" cy="2264688"/>
        </p:xfrm>
        <a:graphic>
          <a:graphicData uri="http://schemas.openxmlformats.org/drawingml/2006/table">
            <a:tbl>
              <a:tblPr firstRow="1" bandRow="1">
                <a:tableStyleId>{5C22544A-7EE6-4342-B048-85BDC9FD1C3A}</a:tableStyleId>
              </a:tblPr>
              <a:tblGrid>
                <a:gridCol w="864740">
                  <a:extLst>
                    <a:ext uri="{9D8B030D-6E8A-4147-A177-3AD203B41FA5}">
                      <a16:colId xmlns:a16="http://schemas.microsoft.com/office/drawing/2014/main" val="225023838"/>
                    </a:ext>
                  </a:extLst>
                </a:gridCol>
                <a:gridCol w="2123675">
                  <a:extLst>
                    <a:ext uri="{9D8B030D-6E8A-4147-A177-3AD203B41FA5}">
                      <a16:colId xmlns:a16="http://schemas.microsoft.com/office/drawing/2014/main" val="3203318287"/>
                    </a:ext>
                  </a:extLst>
                </a:gridCol>
              </a:tblGrid>
              <a:tr h="205700">
                <a:tc gridSpan="2">
                  <a:txBody>
                    <a:bodyPr/>
                    <a:lstStyle/>
                    <a:p>
                      <a:pPr algn="ctr"/>
                      <a:r>
                        <a:rPr lang="en-GB" sz="800" dirty="0" smtClean="0"/>
                        <a:t>Measuring Development</a:t>
                      </a:r>
                      <a:endParaRPr lang="en-GB" sz="800" dirty="0">
                        <a:solidFill>
                          <a:schemeClr val="bg1"/>
                        </a:solidFill>
                      </a:endParaRPr>
                    </a:p>
                  </a:txBody>
                  <a:tcPr/>
                </a:tc>
                <a:tc hMerge="1">
                  <a:txBody>
                    <a:bodyPr/>
                    <a:lstStyle/>
                    <a:p>
                      <a:endParaRPr lang="en-GB"/>
                    </a:p>
                  </a:txBody>
                  <a:tcPr/>
                </a:tc>
                <a:extLst>
                  <a:ext uri="{0D108BD9-81ED-4DB2-BD59-A6C34878D82A}">
                    <a16:rowId xmlns:a16="http://schemas.microsoft.com/office/drawing/2014/main" val="786780912"/>
                  </a:ext>
                </a:extLst>
              </a:tr>
              <a:tr h="499558">
                <a:tc gridSpan="2">
                  <a:txBody>
                    <a:bodyPr/>
                    <a:lstStyle/>
                    <a:p>
                      <a:r>
                        <a:rPr lang="en-GB" sz="700" kern="1200" dirty="0" smtClean="0">
                          <a:effectLst/>
                        </a:rPr>
                        <a:t>Development measures how economically, socially, culturally or technologically advanced a country is. It suggests: advancement, evolution, expansion, growth, improvement, increase, maturity, progress, changes for the better.</a:t>
                      </a:r>
                    </a:p>
                  </a:txBody>
                  <a:tcPr/>
                </a:tc>
                <a:tc hMerge="1">
                  <a:txBody>
                    <a:bodyPr/>
                    <a:lstStyle/>
                    <a:p>
                      <a:endParaRPr lang="en-GB"/>
                    </a:p>
                  </a:txBody>
                  <a:tcPr/>
                </a:tc>
                <a:extLst>
                  <a:ext uri="{0D108BD9-81ED-4DB2-BD59-A6C34878D82A}">
                    <a16:rowId xmlns:a16="http://schemas.microsoft.com/office/drawing/2014/main" val="1545599503"/>
                  </a:ext>
                </a:extLst>
              </a:tr>
              <a:tr h="205700">
                <a:tc gridSpan="2">
                  <a:txBody>
                    <a:bodyPr/>
                    <a:lstStyle/>
                    <a:p>
                      <a:r>
                        <a:rPr lang="en-GB" sz="800" kern="1200" dirty="0" smtClean="0">
                          <a:effectLst/>
                        </a:rPr>
                        <a:t>Development Indicators</a:t>
                      </a:r>
                      <a:endParaRPr lang="en-GB" sz="800" kern="1200" dirty="0" smtClean="0">
                        <a:solidFill>
                          <a:schemeClr val="bg1"/>
                        </a:solidFill>
                        <a:effectLst/>
                      </a:endParaRPr>
                    </a:p>
                  </a:txBody>
                  <a:tcPr/>
                </a:tc>
                <a:tc hMerge="1">
                  <a:txBody>
                    <a:bodyPr/>
                    <a:lstStyle/>
                    <a:p>
                      <a:endParaRPr lang="en-GB"/>
                    </a:p>
                  </a:txBody>
                  <a:tcPr/>
                </a:tc>
                <a:extLst>
                  <a:ext uri="{0D108BD9-81ED-4DB2-BD59-A6C34878D82A}">
                    <a16:rowId xmlns:a16="http://schemas.microsoft.com/office/drawing/2014/main" val="10002"/>
                  </a:ext>
                </a:extLst>
              </a:tr>
              <a:tr h="293858">
                <a:tc>
                  <a:txBody>
                    <a:bodyPr/>
                    <a:lstStyle/>
                    <a:p>
                      <a:r>
                        <a:rPr lang="en-GB" sz="700" dirty="0" smtClean="0"/>
                        <a:t>GNI</a:t>
                      </a:r>
                      <a:endParaRPr lang="en-GB" sz="700" b="1" dirty="0"/>
                    </a:p>
                  </a:txBody>
                  <a:tcPr/>
                </a:tc>
                <a:tc>
                  <a:txBody>
                    <a:bodyPr/>
                    <a:lstStyle/>
                    <a:p>
                      <a:r>
                        <a:rPr lang="en-GB" sz="700" dirty="0" smtClean="0"/>
                        <a:t>Gross National Income (Money earned by residents of a country including</a:t>
                      </a:r>
                      <a:r>
                        <a:rPr lang="en-GB" sz="700" baseline="0" dirty="0" smtClean="0"/>
                        <a:t> money earned abroad).</a:t>
                      </a:r>
                      <a:endParaRPr lang="en-GB" sz="700" dirty="0"/>
                    </a:p>
                  </a:txBody>
                  <a:tcPr/>
                </a:tc>
                <a:extLst>
                  <a:ext uri="{0D108BD9-81ED-4DB2-BD59-A6C34878D82A}">
                    <a16:rowId xmlns:a16="http://schemas.microsoft.com/office/drawing/2014/main" val="4105750743"/>
                  </a:ext>
                </a:extLst>
              </a:tr>
              <a:tr h="293858">
                <a:tc>
                  <a:txBody>
                    <a:bodyPr/>
                    <a:lstStyle/>
                    <a:p>
                      <a:r>
                        <a:rPr lang="en-GB" sz="700" dirty="0" smtClean="0"/>
                        <a:t>HDI</a:t>
                      </a:r>
                      <a:endParaRPr lang="en-GB" sz="700" b="1" dirty="0"/>
                    </a:p>
                  </a:txBody>
                  <a:tcPr/>
                </a:tc>
                <a:tc>
                  <a:txBody>
                    <a:bodyPr/>
                    <a:lstStyle/>
                    <a:p>
                      <a:r>
                        <a:rPr lang="en-GB" sz="700" dirty="0" smtClean="0"/>
                        <a:t>Human Development Index. Calculated using </a:t>
                      </a:r>
                      <a:r>
                        <a:rPr lang="en-GB" sz="700" kern="1200" dirty="0" smtClean="0">
                          <a:effectLst/>
                        </a:rPr>
                        <a:t>life expectancy, education, and per capita income.</a:t>
                      </a:r>
                      <a:endParaRPr lang="en-GB" sz="700" dirty="0"/>
                    </a:p>
                  </a:txBody>
                  <a:tcPr/>
                </a:tc>
                <a:extLst>
                  <a:ext uri="{0D108BD9-81ED-4DB2-BD59-A6C34878D82A}">
                    <a16:rowId xmlns:a16="http://schemas.microsoft.com/office/drawing/2014/main" val="1383234103"/>
                  </a:ext>
                </a:extLst>
              </a:tr>
              <a:tr h="215345">
                <a:tc>
                  <a:txBody>
                    <a:bodyPr/>
                    <a:lstStyle/>
                    <a:p>
                      <a:r>
                        <a:rPr lang="en-GB" sz="700" dirty="0" smtClean="0"/>
                        <a:t>Infant mortality</a:t>
                      </a:r>
                      <a:endParaRPr lang="en-GB" sz="700" b="1" dirty="0"/>
                    </a:p>
                  </a:txBody>
                  <a:tcPr/>
                </a:tc>
                <a:tc>
                  <a:txBody>
                    <a:bodyPr/>
                    <a:lstStyle/>
                    <a:p>
                      <a:r>
                        <a:rPr lang="en-GB" sz="700" dirty="0" smtClean="0"/>
                        <a:t>How</a:t>
                      </a:r>
                      <a:r>
                        <a:rPr lang="en-GB" sz="700" baseline="0" dirty="0" smtClean="0"/>
                        <a:t> many children per 1000 die before they are 1.</a:t>
                      </a:r>
                      <a:endParaRPr lang="en-GB" sz="700" dirty="0"/>
                    </a:p>
                  </a:txBody>
                  <a:tcPr/>
                </a:tc>
                <a:extLst>
                  <a:ext uri="{0D108BD9-81ED-4DB2-BD59-A6C34878D82A}">
                    <a16:rowId xmlns:a16="http://schemas.microsoft.com/office/drawing/2014/main" val="4074566616"/>
                  </a:ext>
                </a:extLst>
              </a:tr>
              <a:tr h="207462">
                <a:tc>
                  <a:txBody>
                    <a:bodyPr/>
                    <a:lstStyle/>
                    <a:p>
                      <a:r>
                        <a:rPr lang="en-GB" sz="700" dirty="0" smtClean="0"/>
                        <a:t>Literacy rate</a:t>
                      </a:r>
                      <a:endParaRPr lang="en-GB" sz="700" b="1" dirty="0"/>
                    </a:p>
                  </a:txBody>
                  <a:tcPr/>
                </a:tc>
                <a:tc>
                  <a:txBody>
                    <a:bodyPr/>
                    <a:lstStyle/>
                    <a:p>
                      <a:r>
                        <a:rPr lang="en-GB" sz="700" dirty="0" smtClean="0"/>
                        <a:t>The % of adults that read and write acceptably.</a:t>
                      </a:r>
                      <a:endParaRPr lang="en-GB" sz="700" dirty="0"/>
                    </a:p>
                  </a:txBody>
                  <a:tcPr/>
                </a:tc>
                <a:extLst>
                  <a:ext uri="{0D108BD9-81ED-4DB2-BD59-A6C34878D82A}">
                    <a16:rowId xmlns:a16="http://schemas.microsoft.com/office/drawing/2014/main" val="1867289413"/>
                  </a:ext>
                </a:extLst>
              </a:tr>
              <a:tr h="287401">
                <a:tc gridSpan="2">
                  <a:txBody>
                    <a:bodyPr/>
                    <a:lstStyle/>
                    <a:p>
                      <a:r>
                        <a:rPr lang="en-GB" sz="700" dirty="0" smtClean="0"/>
                        <a:t>You must know</a:t>
                      </a:r>
                      <a:r>
                        <a:rPr lang="en-GB" sz="700" baseline="0" dirty="0" smtClean="0"/>
                        <a:t> advantages and disadvantages of each of these measures.</a:t>
                      </a:r>
                      <a:endParaRPr lang="en-GB" sz="700" b="1" dirty="0"/>
                    </a:p>
                  </a:txBody>
                  <a:tcPr/>
                </a:tc>
                <a:tc hMerge="1">
                  <a:txBody>
                    <a:bodyPr/>
                    <a:lstStyle/>
                    <a:p>
                      <a:endParaRPr lang="en-GB" sz="800" dirty="0"/>
                    </a:p>
                  </a:txBody>
                  <a:tcPr/>
                </a:tc>
                <a:extLst>
                  <a:ext uri="{0D108BD9-81ED-4DB2-BD59-A6C34878D82A}">
                    <a16:rowId xmlns:a16="http://schemas.microsoft.com/office/drawing/2014/main" val="10007"/>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408919327"/>
              </p:ext>
            </p:extLst>
          </p:nvPr>
        </p:nvGraphicFramePr>
        <p:xfrm>
          <a:off x="6582337" y="3913"/>
          <a:ext cx="3276000" cy="2185763"/>
        </p:xfrm>
        <a:graphic>
          <a:graphicData uri="http://schemas.openxmlformats.org/drawingml/2006/table">
            <a:tbl>
              <a:tblPr firstRow="1" bandRow="1">
                <a:tableStyleId>{5C22544A-7EE6-4342-B048-85BDC9FD1C3A}</a:tableStyleId>
              </a:tblPr>
              <a:tblGrid>
                <a:gridCol w="1092000">
                  <a:extLst>
                    <a:ext uri="{9D8B030D-6E8A-4147-A177-3AD203B41FA5}">
                      <a16:colId xmlns:a16="http://schemas.microsoft.com/office/drawing/2014/main" val="3203318287"/>
                    </a:ext>
                  </a:extLst>
                </a:gridCol>
                <a:gridCol w="1092000">
                  <a:extLst>
                    <a:ext uri="{9D8B030D-6E8A-4147-A177-3AD203B41FA5}">
                      <a16:colId xmlns:a16="http://schemas.microsoft.com/office/drawing/2014/main" val="20001"/>
                    </a:ext>
                  </a:extLst>
                </a:gridCol>
                <a:gridCol w="1092000">
                  <a:extLst>
                    <a:ext uri="{9D8B030D-6E8A-4147-A177-3AD203B41FA5}">
                      <a16:colId xmlns:a16="http://schemas.microsoft.com/office/drawing/2014/main" val="20002"/>
                    </a:ext>
                  </a:extLst>
                </a:gridCol>
              </a:tblGrid>
              <a:tr h="218222">
                <a:tc gridSpan="3">
                  <a:txBody>
                    <a:bodyPr/>
                    <a:lstStyle/>
                    <a:p>
                      <a:pPr algn="ctr"/>
                      <a:r>
                        <a:rPr lang="en-GB" sz="800" dirty="0" smtClean="0"/>
                        <a:t>UK</a:t>
                      </a:r>
                      <a:r>
                        <a:rPr lang="en-GB" sz="800" baseline="0" dirty="0" smtClean="0"/>
                        <a:t> Links</a:t>
                      </a:r>
                      <a:endParaRPr lang="en-GB" sz="8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86780912"/>
                  </a:ext>
                </a:extLst>
              </a:tr>
              <a:tr h="253020">
                <a:tc>
                  <a:txBody>
                    <a:bodyPr/>
                    <a:lstStyle/>
                    <a:p>
                      <a:r>
                        <a:rPr lang="en-GB" sz="800" dirty="0" smtClean="0"/>
                        <a:t>Ports</a:t>
                      </a:r>
                      <a:endParaRPr lang="en-GB" sz="800" dirty="0"/>
                    </a:p>
                  </a:txBody>
                  <a:tcPr/>
                </a:tc>
                <a:tc>
                  <a:txBody>
                    <a:bodyPr/>
                    <a:lstStyle/>
                    <a:p>
                      <a:r>
                        <a:rPr lang="en-GB" sz="800" dirty="0" smtClean="0"/>
                        <a:t>Air</a:t>
                      </a:r>
                      <a:endParaRPr lang="en-GB" sz="800" dirty="0"/>
                    </a:p>
                  </a:txBody>
                  <a:tcPr/>
                </a:tc>
                <a:tc>
                  <a:txBody>
                    <a:bodyPr/>
                    <a:lstStyle/>
                    <a:p>
                      <a:r>
                        <a:rPr lang="en-GB" sz="800" dirty="0" smtClean="0"/>
                        <a:t>Roads</a:t>
                      </a:r>
                      <a:endParaRPr lang="en-GB" sz="800" dirty="0"/>
                    </a:p>
                  </a:txBody>
                  <a:tcPr/>
                </a:tc>
                <a:extLst>
                  <a:ext uri="{0D108BD9-81ED-4DB2-BD59-A6C34878D82A}">
                    <a16:rowId xmlns:a16="http://schemas.microsoft.com/office/drawing/2014/main" val="4105750743"/>
                  </a:ext>
                </a:extLst>
              </a:tr>
              <a:tr h="1340509">
                <a:tc>
                  <a:txBody>
                    <a:bodyPr/>
                    <a:lstStyle/>
                    <a:p>
                      <a:pPr marL="36000" indent="-36000">
                        <a:buFont typeface="Arial" panose="020B0604020202020204" pitchFamily="34" charset="0"/>
                        <a:buChar char="•"/>
                      </a:pPr>
                      <a:r>
                        <a:rPr lang="en-GB" sz="700" baseline="0" dirty="0" smtClean="0"/>
                        <a:t>The UK’s port industry is the biggest in Europe due to our large coastline.</a:t>
                      </a:r>
                    </a:p>
                    <a:p>
                      <a:pPr marL="36000" indent="-36000">
                        <a:buFont typeface="Arial" panose="020B0604020202020204" pitchFamily="34" charset="0"/>
                        <a:buChar char="•"/>
                      </a:pPr>
                      <a:r>
                        <a:rPr lang="en-GB" sz="700" baseline="0" dirty="0" smtClean="0"/>
                        <a:t>There are 120 ports in the UK. Dover is the largest and </a:t>
                      </a:r>
                      <a:r>
                        <a:rPr lang="en-GB" sz="700" baseline="0" dirty="0" err="1" smtClean="0"/>
                        <a:t>Teesport</a:t>
                      </a:r>
                      <a:r>
                        <a:rPr lang="en-GB" sz="700" baseline="0" dirty="0" smtClean="0"/>
                        <a:t> is the 3</a:t>
                      </a:r>
                      <a:r>
                        <a:rPr lang="en-GB" sz="700" baseline="30000" dirty="0" smtClean="0"/>
                        <a:t>rd</a:t>
                      </a:r>
                      <a:r>
                        <a:rPr lang="en-GB" sz="700" baseline="0" dirty="0" smtClean="0"/>
                        <a:t> biggest.</a:t>
                      </a:r>
                    </a:p>
                    <a:p>
                      <a:pPr marL="36000" indent="-36000">
                        <a:buFont typeface="Arial" panose="020B0604020202020204" pitchFamily="34" charset="0"/>
                        <a:buChar char="•"/>
                      </a:pPr>
                      <a:r>
                        <a:rPr lang="en-GB" sz="700" baseline="0" dirty="0" smtClean="0"/>
                        <a:t>12 million people and 700,000 freight lorries travel from Dover a year.</a:t>
                      </a:r>
                    </a:p>
                  </a:txBody>
                  <a:tcPr/>
                </a:tc>
                <a:tc>
                  <a:txBody>
                    <a:bodyPr/>
                    <a:lstStyle/>
                    <a:p>
                      <a:pPr marL="36000" indent="-36000">
                        <a:buFont typeface="Arial" panose="020B0604020202020204" pitchFamily="34" charset="0"/>
                        <a:buChar char="•"/>
                      </a:pPr>
                      <a:r>
                        <a:rPr lang="en-GB" sz="700" dirty="0" smtClean="0"/>
                        <a:t>Heathrow is the UK’s busiest airport with 1 plane</a:t>
                      </a:r>
                      <a:r>
                        <a:rPr lang="en-GB" sz="700" baseline="0" dirty="0" smtClean="0"/>
                        <a:t> taking off every 45 seconds.</a:t>
                      </a:r>
                    </a:p>
                    <a:p>
                      <a:pPr marL="36000" indent="-36000">
                        <a:buFont typeface="Arial" panose="020B0604020202020204" pitchFamily="34" charset="0"/>
                        <a:buChar char="•"/>
                      </a:pPr>
                      <a:r>
                        <a:rPr lang="en-GB" sz="700" baseline="0" dirty="0" smtClean="0"/>
                        <a:t>300,000 people are employed in UK aviation.</a:t>
                      </a:r>
                    </a:p>
                    <a:p>
                      <a:pPr marL="36000" indent="-36000">
                        <a:buFont typeface="Arial" panose="020B0604020202020204" pitchFamily="34" charset="0"/>
                        <a:buChar char="•"/>
                      </a:pPr>
                      <a:r>
                        <a:rPr lang="en-GB" sz="700" baseline="0" dirty="0" smtClean="0"/>
                        <a:t>As well as large international airports small centres e.g. Cambridge airfield allow internal flights.</a:t>
                      </a:r>
                      <a:endParaRPr lang="en-GB" sz="700" dirty="0"/>
                    </a:p>
                  </a:txBody>
                  <a:tcPr/>
                </a:tc>
                <a:tc>
                  <a:txBody>
                    <a:bodyPr/>
                    <a:lstStyle/>
                    <a:p>
                      <a:pPr marL="36000" indent="-36000">
                        <a:buFont typeface="Arial" panose="020B0604020202020204" pitchFamily="34" charset="0"/>
                        <a:buChar char="•"/>
                      </a:pPr>
                      <a:r>
                        <a:rPr lang="en-GB" sz="700" dirty="0" smtClean="0"/>
                        <a:t>The first motorway the UK was opened</a:t>
                      </a:r>
                      <a:r>
                        <a:rPr lang="en-GB" sz="700" baseline="0" dirty="0" smtClean="0"/>
                        <a:t> in 1958.</a:t>
                      </a:r>
                    </a:p>
                    <a:p>
                      <a:pPr marL="36000" indent="-36000">
                        <a:buFont typeface="Arial" panose="020B0604020202020204" pitchFamily="34" charset="0"/>
                        <a:buChar char="•"/>
                      </a:pPr>
                      <a:r>
                        <a:rPr lang="en-GB" sz="700" baseline="0" dirty="0" smtClean="0"/>
                        <a:t>By 2008 there were 2,200 miles of motorways allowing rapid movement around the country.</a:t>
                      </a:r>
                    </a:p>
                    <a:p>
                      <a:pPr marL="36000" indent="-36000">
                        <a:buFont typeface="Arial" panose="020B0604020202020204" pitchFamily="34" charset="0"/>
                        <a:buChar char="•"/>
                      </a:pPr>
                      <a:r>
                        <a:rPr lang="en-GB" sz="700" baseline="0" dirty="0" smtClean="0"/>
                        <a:t>The A1 is the longest road in the UK and connects London and the north-east.</a:t>
                      </a:r>
                    </a:p>
                    <a:p>
                      <a:pPr marL="0" indent="0">
                        <a:buFont typeface="Arial" panose="020B0604020202020204" pitchFamily="34" charset="0"/>
                        <a:buNone/>
                      </a:pPr>
                      <a:endParaRPr lang="en-GB" sz="700" dirty="0"/>
                    </a:p>
                  </a:txBody>
                  <a:tcPr/>
                </a:tc>
                <a:extLst>
                  <a:ext uri="{0D108BD9-81ED-4DB2-BD59-A6C34878D82A}">
                    <a16:rowId xmlns:a16="http://schemas.microsoft.com/office/drawing/2014/main" val="10002"/>
                  </a:ext>
                </a:extLst>
              </a:tr>
              <a:tr h="342921">
                <a:tc gridSpan="3">
                  <a:txBody>
                    <a:bodyPr/>
                    <a:lstStyle/>
                    <a:p>
                      <a:pPr marL="36000" indent="-36000">
                        <a:buFont typeface="Arial" panose="020B0604020202020204" pitchFamily="34" charset="0"/>
                        <a:buChar char="•"/>
                      </a:pPr>
                      <a:endParaRPr lang="en-GB" sz="800" baseline="0" dirty="0" smtClean="0"/>
                    </a:p>
                    <a:p>
                      <a:pPr marL="36000" indent="-36000">
                        <a:buFont typeface="Arial" panose="020B0604020202020204" pitchFamily="34" charset="0"/>
                        <a:buChar char="•"/>
                      </a:pPr>
                      <a:endParaRPr lang="en-GB" sz="800" baseline="0" dirty="0" smtClean="0"/>
                    </a:p>
                  </a:txBody>
                  <a:tcPr/>
                </a:tc>
                <a:tc hMerge="1">
                  <a:txBody>
                    <a:bodyPr/>
                    <a:lstStyle/>
                    <a:p>
                      <a:pPr marL="36000" indent="-36000">
                        <a:buFont typeface="Arial" panose="020B0604020202020204" pitchFamily="34" charset="0"/>
                        <a:buChar char="•"/>
                      </a:pPr>
                      <a:endParaRPr lang="en-GB" sz="800" dirty="0"/>
                    </a:p>
                  </a:txBody>
                  <a:tcPr/>
                </a:tc>
                <a:tc hMerge="1">
                  <a:txBody>
                    <a:bodyPr/>
                    <a:lstStyle/>
                    <a:p>
                      <a:pPr marL="36000" indent="-36000">
                        <a:buFont typeface="Arial" panose="020B0604020202020204" pitchFamily="34" charset="0"/>
                        <a:buChar char="•"/>
                      </a:pPr>
                      <a:endParaRPr lang="en-GB" sz="800" dirty="0"/>
                    </a:p>
                  </a:txBody>
                  <a:tcPr/>
                </a:tc>
                <a:extLst>
                  <a:ext uri="{0D108BD9-81ED-4DB2-BD59-A6C34878D82A}">
                    <a16:rowId xmlns:a16="http://schemas.microsoft.com/office/drawing/2014/main" val="10003"/>
                  </a:ext>
                </a:extLst>
              </a:tr>
            </a:tbl>
          </a:graphicData>
        </a:graphic>
      </p:graphicFrame>
      <p:graphicFrame>
        <p:nvGraphicFramePr>
          <p:cNvPr id="30" name="Table 29">
            <a:extLst>
              <a:ext uri="{FF2B5EF4-FFF2-40B4-BE49-F238E27FC236}">
                <a16:creationId xmlns:a16="http://schemas.microsoft.com/office/drawing/2014/main" id="{3343E0CD-1D35-4F0C-BF14-29AFBD6460CC}"/>
              </a:ext>
            </a:extLst>
          </p:cNvPr>
          <p:cNvGraphicFramePr>
            <a:graphicFrameLocks noGrp="1"/>
          </p:cNvGraphicFramePr>
          <p:nvPr>
            <p:extLst>
              <p:ext uri="{D42A27DB-BD31-4B8C-83A1-F6EECF244321}">
                <p14:modId xmlns:p14="http://schemas.microsoft.com/office/powerpoint/2010/main" val="3397625671"/>
              </p:ext>
            </p:extLst>
          </p:nvPr>
        </p:nvGraphicFramePr>
        <p:xfrm>
          <a:off x="6582337" y="2172258"/>
          <a:ext cx="3276000" cy="4638566"/>
        </p:xfrm>
        <a:graphic>
          <a:graphicData uri="http://schemas.openxmlformats.org/drawingml/2006/table">
            <a:tbl>
              <a:tblPr firstRow="1" bandRow="1">
                <a:tableStyleId>{5C22544A-7EE6-4342-B048-85BDC9FD1C3A}</a:tableStyleId>
              </a:tblPr>
              <a:tblGrid>
                <a:gridCol w="749557">
                  <a:extLst>
                    <a:ext uri="{9D8B030D-6E8A-4147-A177-3AD203B41FA5}">
                      <a16:colId xmlns:a16="http://schemas.microsoft.com/office/drawing/2014/main" val="3895076131"/>
                    </a:ext>
                  </a:extLst>
                </a:gridCol>
                <a:gridCol w="2526443">
                  <a:extLst>
                    <a:ext uri="{9D8B030D-6E8A-4147-A177-3AD203B41FA5}">
                      <a16:colId xmlns:a16="http://schemas.microsoft.com/office/drawing/2014/main" val="280136274"/>
                    </a:ext>
                  </a:extLst>
                </a:gridCol>
              </a:tblGrid>
              <a:tr h="201752">
                <a:tc gridSpan="2">
                  <a:txBody>
                    <a:bodyPr/>
                    <a:lstStyle/>
                    <a:p>
                      <a:pPr algn="ctr"/>
                      <a:r>
                        <a:rPr lang="en-GB" sz="800" dirty="0" smtClean="0"/>
                        <a:t>UK</a:t>
                      </a:r>
                      <a:r>
                        <a:rPr lang="en-GB" sz="800" baseline="0" dirty="0" smtClean="0"/>
                        <a:t> Global Links</a:t>
                      </a:r>
                      <a:endParaRPr lang="en-GB" sz="800" dirty="0"/>
                    </a:p>
                  </a:txBody>
                  <a:tcPr/>
                </a:tc>
                <a:tc hMerge="1">
                  <a:txBody>
                    <a:bodyPr/>
                    <a:lstStyle/>
                    <a:p>
                      <a:endParaRPr lang="en-GB"/>
                    </a:p>
                  </a:txBody>
                  <a:tcPr/>
                </a:tc>
                <a:extLst>
                  <a:ext uri="{0D108BD9-81ED-4DB2-BD59-A6C34878D82A}">
                    <a16:rowId xmlns:a16="http://schemas.microsoft.com/office/drawing/2014/main" val="3052688637"/>
                  </a:ext>
                </a:extLst>
              </a:tr>
              <a:tr h="432326">
                <a:tc>
                  <a:txBody>
                    <a:bodyPr/>
                    <a:lstStyle/>
                    <a:p>
                      <a:pPr algn="ctr"/>
                      <a:endParaRPr lang="en-GB" sz="700" u="none" baseline="0" dirty="0" smtClean="0"/>
                    </a:p>
                    <a:p>
                      <a:pPr algn="ctr"/>
                      <a:endParaRPr lang="en-GB" sz="700" u="none" baseline="0" dirty="0" smtClean="0"/>
                    </a:p>
                    <a:p>
                      <a:pPr algn="ctr"/>
                      <a:endParaRPr lang="en-GB" sz="700" u="none" baseline="0" dirty="0" smtClean="0"/>
                    </a:p>
                    <a:p>
                      <a:pPr algn="ctr"/>
                      <a:r>
                        <a:rPr lang="en-GB" sz="700" u="none" baseline="0" dirty="0" smtClean="0"/>
                        <a:t>Political</a:t>
                      </a:r>
                      <a:endParaRPr lang="en-GB" sz="700" b="1" u="none" baseline="0" dirty="0"/>
                    </a:p>
                  </a:txBody>
                  <a:tcPr/>
                </a:tc>
                <a:tc>
                  <a:txBody>
                    <a:bodyPr/>
                    <a:lstStyle/>
                    <a:p>
                      <a:pPr algn="l"/>
                      <a:r>
                        <a:rPr lang="en-GB" sz="700" u="sng" baseline="0" dirty="0" smtClean="0"/>
                        <a:t>Commonwealth</a:t>
                      </a:r>
                    </a:p>
                    <a:p>
                      <a:pPr marL="0" indent="0" algn="l">
                        <a:buFont typeface="Arial" panose="020B0604020202020204" pitchFamily="34" charset="0"/>
                        <a:buNone/>
                      </a:pPr>
                      <a:r>
                        <a:rPr lang="en-GB" sz="700" u="none" baseline="0" dirty="0" smtClean="0"/>
                        <a:t>- In 1922 Britain ruled over an empire of 458 million people  (about 20% of the world’s population and 53 countries). </a:t>
                      </a:r>
                    </a:p>
                    <a:p>
                      <a:pPr marL="0" indent="0" algn="l">
                        <a:buFont typeface="Arial" panose="020B0604020202020204" pitchFamily="34" charset="0"/>
                        <a:buNone/>
                      </a:pPr>
                      <a:r>
                        <a:rPr lang="en-GB" sz="700" u="none" baseline="0" dirty="0" smtClean="0"/>
                        <a:t>- Many expats (Brits who live abroad) live in these ex-colonies.</a:t>
                      </a:r>
                    </a:p>
                    <a:p>
                      <a:pPr marL="0" indent="0" algn="l">
                        <a:buFont typeface="Arial" panose="020B0604020202020204" pitchFamily="34" charset="0"/>
                        <a:buNone/>
                      </a:pPr>
                      <a:r>
                        <a:rPr lang="en-GB" sz="700" u="none" baseline="0" dirty="0" smtClean="0"/>
                        <a:t>- Many of these ex colonies are part of the Commonwealth, choosing to keep close ties.</a:t>
                      </a:r>
                    </a:p>
                    <a:p>
                      <a:pPr algn="l"/>
                      <a:r>
                        <a:rPr lang="en-GB" sz="700" u="sng" baseline="0" dirty="0" smtClean="0"/>
                        <a:t>EU</a:t>
                      </a:r>
                    </a:p>
                    <a:p>
                      <a:pPr marL="0" indent="0" algn="l" defTabSz="914400" rtl="0" eaLnBrk="1" latinLnBrk="0" hangingPunct="1">
                        <a:buFont typeface="Arial" panose="020B0604020202020204" pitchFamily="34" charset="0"/>
                        <a:buNone/>
                      </a:pPr>
                      <a:r>
                        <a:rPr lang="en-GB" sz="700" u="none" kern="1200" baseline="0" dirty="0" smtClean="0"/>
                        <a:t>- The UK joined the EU in 1973 with the aim of becoming part of the common market and improving trade between countries.</a:t>
                      </a:r>
                    </a:p>
                    <a:p>
                      <a:pPr marL="0" indent="0" algn="l" defTabSz="914400" rtl="0" eaLnBrk="1" latinLnBrk="0" hangingPunct="1">
                        <a:buFont typeface="Arial" panose="020B0604020202020204" pitchFamily="34" charset="0"/>
                        <a:buNone/>
                      </a:pPr>
                      <a:r>
                        <a:rPr lang="en-GB" sz="700" u="none" kern="1200" baseline="0" dirty="0" smtClean="0"/>
                        <a:t>- The UK opted to leave in 2016. </a:t>
                      </a:r>
                      <a:r>
                        <a:rPr lang="en-GB" sz="700" u="none" kern="1200" baseline="0" dirty="0" err="1" smtClean="0"/>
                        <a:t>Brexit</a:t>
                      </a:r>
                      <a:r>
                        <a:rPr lang="en-GB" sz="700" u="none" kern="1200" baseline="0" dirty="0" smtClean="0"/>
                        <a:t> negotiations are ongoing and outcomes are unsure.</a:t>
                      </a:r>
                    </a:p>
                    <a:p>
                      <a:pPr marL="0" indent="0" algn="l" defTabSz="914400" rtl="0" eaLnBrk="1" latinLnBrk="0" hangingPunct="1">
                        <a:buFont typeface="Arial" panose="020B0604020202020204" pitchFamily="34" charset="0"/>
                        <a:buNone/>
                      </a:pPr>
                      <a:r>
                        <a:rPr lang="en-GB" sz="700" u="none" kern="1200" baseline="0" dirty="0" smtClean="0"/>
                        <a:t>- About 50% of exports and imports are to the EU.</a:t>
                      </a:r>
                    </a:p>
                    <a:p>
                      <a:pPr marL="0" indent="0" algn="l" defTabSz="914400" rtl="0" eaLnBrk="1" latinLnBrk="0" hangingPunct="1">
                        <a:buFont typeface="Arial" panose="020B0604020202020204" pitchFamily="34" charset="0"/>
                        <a:buNone/>
                      </a:pPr>
                      <a:r>
                        <a:rPr lang="en-GB" sz="700" u="sng" kern="1200" baseline="0" dirty="0" smtClean="0"/>
                        <a:t>Other links</a:t>
                      </a:r>
                    </a:p>
                    <a:p>
                      <a:pPr marL="0" indent="0">
                        <a:buFont typeface="Arial" panose="020B0604020202020204" pitchFamily="34" charset="0"/>
                        <a:buNone/>
                      </a:pPr>
                      <a:r>
                        <a:rPr lang="en-GB" sz="700" u="none" kern="1200" baseline="0" dirty="0" smtClean="0">
                          <a:solidFill>
                            <a:schemeClr val="dk1"/>
                          </a:solidFill>
                          <a:latin typeface="+mn-lt"/>
                          <a:ea typeface="+mn-ea"/>
                          <a:cs typeface="+mn-cs"/>
                        </a:rPr>
                        <a:t>- The UK is a member of the G8, a group of 8 countries whose leaders meet to discuss important issues.</a:t>
                      </a:r>
                    </a:p>
                    <a:p>
                      <a:pPr marL="0" indent="0">
                        <a:buFontTx/>
                        <a:buNone/>
                      </a:pPr>
                      <a:r>
                        <a:rPr lang="en-GB" sz="700" u="none" kern="1200" baseline="0" dirty="0" smtClean="0">
                          <a:solidFill>
                            <a:schemeClr val="dk1"/>
                          </a:solidFill>
                          <a:latin typeface="+mn-lt"/>
                          <a:ea typeface="+mn-ea"/>
                          <a:cs typeface="+mn-cs"/>
                        </a:rPr>
                        <a:t>- The UK is a member of NATO (North Atlantic Treaty Organisation) a group of European countries and the USA. Leaders meet to keep peace.</a:t>
                      </a:r>
                    </a:p>
                    <a:p>
                      <a:pPr marL="0" indent="0">
                        <a:buFontTx/>
                        <a:buNone/>
                      </a:pPr>
                      <a:r>
                        <a:rPr lang="en-GB" sz="700" u="none" kern="1200" baseline="0" dirty="0" smtClean="0">
                          <a:solidFill>
                            <a:schemeClr val="dk1"/>
                          </a:solidFill>
                          <a:latin typeface="+mn-lt"/>
                          <a:ea typeface="+mn-ea"/>
                          <a:cs typeface="+mn-cs"/>
                        </a:rPr>
                        <a:t>- The UK is a member of the UN Security Council in which 15 countries meet to keep peace. </a:t>
                      </a:r>
                      <a:endParaRPr lang="en-GB" sz="700" u="none" kern="1200" baseline="0" dirty="0" smtClean="0"/>
                    </a:p>
                  </a:txBody>
                  <a:tcPr/>
                </a:tc>
                <a:extLst>
                  <a:ext uri="{0D108BD9-81ED-4DB2-BD59-A6C34878D82A}">
                    <a16:rowId xmlns:a16="http://schemas.microsoft.com/office/drawing/2014/main" val="1219601852"/>
                  </a:ext>
                </a:extLst>
              </a:tr>
              <a:tr h="432326">
                <a:tc>
                  <a:txBody>
                    <a:bodyPr/>
                    <a:lstStyle/>
                    <a:p>
                      <a:pPr algn="ctr"/>
                      <a:r>
                        <a:rPr lang="en-GB" sz="700" u="none" baseline="0" dirty="0" smtClean="0"/>
                        <a:t>Trade</a:t>
                      </a:r>
                      <a:endParaRPr lang="en-GB" sz="700" b="1" u="none" baseline="0" dirty="0"/>
                    </a:p>
                  </a:txBody>
                  <a:tcPr/>
                </a:tc>
                <a:tc>
                  <a:txBody>
                    <a:bodyPr/>
                    <a:lstStyle/>
                    <a:p>
                      <a:pPr marL="72000" indent="-72000" algn="l" defTabSz="914400" rtl="0" eaLnBrk="1" latinLnBrk="0" hangingPunct="1">
                        <a:buFont typeface="Arial" panose="020B0604020202020204" pitchFamily="34" charset="0"/>
                        <a:buChar char="•"/>
                      </a:pPr>
                      <a:r>
                        <a:rPr lang="en-GB" sz="700" u="none" kern="1200" baseline="0" dirty="0" smtClean="0"/>
                        <a:t>50% of the UK’s exports go to EU countries, and 50% went to non-EU countries such as the USA and China. The USA takes the most.</a:t>
                      </a:r>
                    </a:p>
                    <a:p>
                      <a:pPr marL="72000" indent="-72000" algn="l" defTabSz="914400" rtl="0" eaLnBrk="1" latinLnBrk="0" hangingPunct="1">
                        <a:buFont typeface="Arial" panose="020B0604020202020204" pitchFamily="34" charset="0"/>
                        <a:buChar char="•"/>
                      </a:pPr>
                      <a:r>
                        <a:rPr lang="en-GB" sz="700" u="none" kern="1200" baseline="0" dirty="0" smtClean="0"/>
                        <a:t>A lot of trade is now finance and communications following deindustrialisation.</a:t>
                      </a:r>
                      <a:endParaRPr lang="en-GB" sz="700" b="0" u="none" kern="1200" baseline="0" dirty="0">
                        <a:solidFill>
                          <a:schemeClr val="dk1"/>
                        </a:solidFill>
                        <a:latin typeface="+mn-lt"/>
                        <a:ea typeface="+mn-ea"/>
                        <a:cs typeface="+mn-cs"/>
                      </a:endParaRPr>
                    </a:p>
                  </a:txBody>
                  <a:tcPr/>
                </a:tc>
                <a:extLst>
                  <a:ext uri="{0D108BD9-81ED-4DB2-BD59-A6C34878D82A}">
                    <a16:rowId xmlns:a16="http://schemas.microsoft.com/office/drawing/2014/main" val="1733756147"/>
                  </a:ext>
                </a:extLst>
              </a:tr>
              <a:tr h="432326">
                <a:tc>
                  <a:txBody>
                    <a:bodyPr/>
                    <a:lstStyle/>
                    <a:p>
                      <a:pPr algn="ctr"/>
                      <a:r>
                        <a:rPr lang="en-GB" sz="700" u="none" baseline="0" dirty="0" smtClean="0"/>
                        <a:t>Transport</a:t>
                      </a:r>
                      <a:endParaRPr lang="en-GB" sz="700" b="1" u="none" baseline="0" dirty="0"/>
                    </a:p>
                  </a:txBody>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u="none" kern="1200" baseline="0" dirty="0" smtClean="0"/>
                        <a:t>More than 750,000 international flights depart from the UK annually to 400 airports in 114 countries.</a:t>
                      </a:r>
                    </a:p>
                    <a:p>
                      <a:pPr marL="72000" indent="-72000" algn="l" defTabSz="914400" rtl="0" eaLnBrk="1" latinLnBrk="0" hangingPunct="1">
                        <a:buFont typeface="Arial" panose="020B0604020202020204" pitchFamily="34" charset="0"/>
                        <a:buChar char="•"/>
                      </a:pPr>
                      <a:r>
                        <a:rPr lang="en-GB" sz="700" u="none" kern="1200" baseline="0" dirty="0" smtClean="0"/>
                        <a:t>Heathrow is the 4th busiest airport in the world.</a:t>
                      </a:r>
                    </a:p>
                    <a:p>
                      <a:pPr marL="72000" indent="-72000" algn="l" defTabSz="914400" rtl="0" eaLnBrk="1" latinLnBrk="0" hangingPunct="1">
                        <a:buFont typeface="Arial" panose="020B0604020202020204" pitchFamily="34" charset="0"/>
                        <a:buChar char="•"/>
                      </a:pPr>
                      <a:r>
                        <a:rPr lang="en-GB" sz="700" u="none" kern="1200" baseline="0" dirty="0" smtClean="0"/>
                        <a:t>Eurotunnel links Britain to Europe.</a:t>
                      </a:r>
                      <a:endParaRPr lang="en-GB" sz="700" b="0" u="none" kern="1200" baseline="0" dirty="0">
                        <a:solidFill>
                          <a:schemeClr val="dk1"/>
                        </a:solidFill>
                        <a:latin typeface="+mn-lt"/>
                        <a:ea typeface="+mn-ea"/>
                        <a:cs typeface="+mn-cs"/>
                      </a:endParaRPr>
                    </a:p>
                  </a:txBody>
                  <a:tcPr/>
                </a:tc>
                <a:extLst>
                  <a:ext uri="{0D108BD9-81ED-4DB2-BD59-A6C34878D82A}">
                    <a16:rowId xmlns:a16="http://schemas.microsoft.com/office/drawing/2014/main" val="10003"/>
                  </a:ext>
                </a:extLst>
              </a:tr>
              <a:tr h="432326">
                <a:tc>
                  <a:txBody>
                    <a:bodyPr/>
                    <a:lstStyle/>
                    <a:p>
                      <a:pPr algn="ctr"/>
                      <a:r>
                        <a:rPr lang="en-GB" sz="700" u="none" baseline="0" dirty="0" smtClean="0"/>
                        <a:t>Culture</a:t>
                      </a:r>
                      <a:endParaRPr lang="en-GB" sz="700" b="1" u="none" baseline="0" dirty="0"/>
                    </a:p>
                  </a:txBody>
                  <a:tcPr/>
                </a:tc>
                <a:tc>
                  <a:txBody>
                    <a:bodyPr/>
                    <a:lstStyle/>
                    <a:p>
                      <a:pPr marL="72000" indent="-72000" algn="l" defTabSz="914400" rtl="0" eaLnBrk="1" latinLnBrk="0" hangingPunct="1">
                        <a:buFont typeface="Arial" panose="020B0604020202020204" pitchFamily="34" charset="0"/>
                        <a:buChar char="•"/>
                      </a:pPr>
                      <a:r>
                        <a:rPr lang="en-GB" sz="700" u="none" kern="1200" baseline="0" dirty="0" smtClean="0"/>
                        <a:t>Spoken English has helped create strong links with countries.</a:t>
                      </a:r>
                    </a:p>
                    <a:p>
                      <a:pPr marL="72000" indent="-72000" algn="l" defTabSz="914400" rtl="0" eaLnBrk="1" latinLnBrk="0" hangingPunct="1">
                        <a:buFont typeface="Arial" panose="020B0604020202020204" pitchFamily="34" charset="0"/>
                        <a:buChar char="•"/>
                      </a:pPr>
                      <a:r>
                        <a:rPr lang="en-GB" sz="700" u="none" kern="1200" baseline="0" dirty="0" smtClean="0"/>
                        <a:t>British exams can be sat abroad; recognised for their quality.</a:t>
                      </a:r>
                    </a:p>
                    <a:p>
                      <a:pPr marL="72000" indent="-72000" algn="l" defTabSz="914400" rtl="0" eaLnBrk="1" latinLnBrk="0" hangingPunct="1">
                        <a:buFont typeface="Arial" panose="020B0604020202020204" pitchFamily="34" charset="0"/>
                        <a:buChar char="•"/>
                      </a:pPr>
                      <a:r>
                        <a:rPr lang="en-GB" sz="700" u="none" kern="1200" baseline="0" dirty="0" smtClean="0"/>
                        <a:t>UK TV productions have a global audience.</a:t>
                      </a:r>
                    </a:p>
                    <a:p>
                      <a:pPr marL="72000" indent="-72000" algn="l" defTabSz="914400" rtl="0" eaLnBrk="1" latinLnBrk="0" hangingPunct="1">
                        <a:buFont typeface="Arial" panose="020B0604020202020204" pitchFamily="34" charset="0"/>
                        <a:buChar char="•"/>
                      </a:pPr>
                      <a:r>
                        <a:rPr lang="en-GB" sz="700" u="none" kern="1200" baseline="0" dirty="0" smtClean="0"/>
                        <a:t>We are a culture of immigration leading to a unique and multicultural society.</a:t>
                      </a:r>
                      <a:endParaRPr lang="en-GB" sz="700" b="0" u="none" kern="1200" baseline="0" dirty="0">
                        <a:solidFill>
                          <a:schemeClr val="dk1"/>
                        </a:solidFill>
                        <a:latin typeface="+mn-lt"/>
                        <a:ea typeface="+mn-ea"/>
                        <a:cs typeface="+mn-cs"/>
                      </a:endParaRPr>
                    </a:p>
                  </a:txBody>
                  <a:tcPr/>
                </a:tc>
                <a:extLst>
                  <a:ext uri="{0D108BD9-81ED-4DB2-BD59-A6C34878D82A}">
                    <a16:rowId xmlns:a16="http://schemas.microsoft.com/office/drawing/2014/main" val="10004"/>
                  </a:ext>
                </a:extLst>
              </a:tr>
              <a:tr h="432326">
                <a:tc>
                  <a:txBody>
                    <a:bodyPr/>
                    <a:lstStyle/>
                    <a:p>
                      <a:pPr algn="ctr"/>
                      <a:r>
                        <a:rPr lang="en-GB" sz="700" u="none" baseline="0" dirty="0" smtClean="0"/>
                        <a:t>Technology</a:t>
                      </a:r>
                      <a:endParaRPr lang="en-GB" sz="700" b="1" u="none" baseline="0" dirty="0"/>
                    </a:p>
                  </a:txBody>
                  <a:tcPr/>
                </a:tc>
                <a:tc>
                  <a:txBody>
                    <a:bodyPr/>
                    <a:lstStyle/>
                    <a:p>
                      <a:pPr marL="72000" indent="-72000" algn="l" defTabSz="914400" rtl="0" eaLnBrk="1" latinLnBrk="0" hangingPunct="1">
                        <a:buFont typeface="Arial" panose="020B0604020202020204" pitchFamily="34" charset="0"/>
                        <a:buChar char="•"/>
                      </a:pPr>
                      <a:r>
                        <a:rPr lang="en-GB" sz="700" u="none" kern="1200" baseline="0" dirty="0" smtClean="0"/>
                        <a:t>The UK is a centre for submarine internet cables </a:t>
                      </a:r>
                    </a:p>
                    <a:p>
                      <a:pPr marL="0" indent="0" algn="l" defTabSz="914400" rtl="0" eaLnBrk="1" latinLnBrk="0" hangingPunct="1">
                        <a:buFont typeface="Arial" panose="020B0604020202020204" pitchFamily="34" charset="0"/>
                        <a:buNone/>
                      </a:pPr>
                      <a:r>
                        <a:rPr lang="en-GB" sz="700" u="none" kern="1200" baseline="0" dirty="0" smtClean="0"/>
                        <a:t>    connecting the whole world.</a:t>
                      </a:r>
                    </a:p>
                    <a:p>
                      <a:pPr marL="72000" indent="-72000" algn="l" defTabSz="914400" rtl="0" eaLnBrk="1" latinLnBrk="0" hangingPunct="1">
                        <a:buFont typeface="Arial" panose="020B0604020202020204" pitchFamily="34" charset="0"/>
                        <a:buChar char="•"/>
                      </a:pPr>
                      <a:r>
                        <a:rPr lang="en-GB" sz="700" u="none" kern="1200" baseline="0" dirty="0" smtClean="0"/>
                        <a:t>18 million British businesses run from home.</a:t>
                      </a:r>
                      <a:endParaRPr lang="en-GB" sz="700" b="0" u="none" kern="1200" baseline="0" dirty="0">
                        <a:solidFill>
                          <a:schemeClr val="dk1"/>
                        </a:solidFill>
                        <a:latin typeface="+mn-lt"/>
                        <a:ea typeface="+mn-ea"/>
                        <a:cs typeface="+mn-cs"/>
                      </a:endParaRPr>
                    </a:p>
                  </a:txBody>
                  <a:tcPr/>
                </a:tc>
                <a:extLst>
                  <a:ext uri="{0D108BD9-81ED-4DB2-BD59-A6C34878D82A}">
                    <a16:rowId xmlns:a16="http://schemas.microsoft.com/office/drawing/2014/main" val="10005"/>
                  </a:ext>
                </a:extLst>
              </a:tr>
            </a:tbl>
          </a:graphicData>
        </a:graphic>
      </p:graphicFrame>
      <p:graphicFrame>
        <p:nvGraphicFramePr>
          <p:cNvPr id="32" name="Table 31">
            <a:extLst>
              <a:ext uri="{FF2B5EF4-FFF2-40B4-BE49-F238E27FC236}">
                <a16:creationId xmlns:a16="http://schemas.microsoft.com/office/drawing/2014/main" id="{54447207-971C-49BD-B63A-C064F9EBEABB}"/>
              </a:ext>
            </a:extLst>
          </p:cNvPr>
          <p:cNvGraphicFramePr>
            <a:graphicFrameLocks noGrp="1"/>
          </p:cNvGraphicFramePr>
          <p:nvPr>
            <p:extLst>
              <p:ext uri="{D42A27DB-BD31-4B8C-83A1-F6EECF244321}">
                <p14:modId xmlns:p14="http://schemas.microsoft.com/office/powerpoint/2010/main" val="3958192928"/>
              </p:ext>
            </p:extLst>
          </p:nvPr>
        </p:nvGraphicFramePr>
        <p:xfrm>
          <a:off x="14045" y="3797791"/>
          <a:ext cx="2992521" cy="518160"/>
        </p:xfrm>
        <a:graphic>
          <a:graphicData uri="http://schemas.openxmlformats.org/drawingml/2006/table">
            <a:tbl>
              <a:tblPr firstRow="1" bandRow="1">
                <a:tableStyleId>{5C22544A-7EE6-4342-B048-85BDC9FD1C3A}</a:tableStyleId>
              </a:tblPr>
              <a:tblGrid>
                <a:gridCol w="2992521">
                  <a:extLst>
                    <a:ext uri="{9D8B030D-6E8A-4147-A177-3AD203B41FA5}">
                      <a16:colId xmlns:a16="http://schemas.microsoft.com/office/drawing/2014/main" val="309138094"/>
                    </a:ext>
                  </a:extLst>
                </a:gridCol>
              </a:tblGrid>
              <a:tr h="196878">
                <a:tc>
                  <a:txBody>
                    <a:bodyPr/>
                    <a:lstStyle/>
                    <a:p>
                      <a:pPr algn="ctr"/>
                      <a:r>
                        <a:rPr lang="en-GB" sz="800" dirty="0" smtClean="0"/>
                        <a:t>Key terms</a:t>
                      </a:r>
                      <a:endParaRPr lang="en-GB" sz="800" b="1" dirty="0"/>
                    </a:p>
                  </a:txBody>
                  <a:tcPr/>
                </a:tc>
                <a:extLst>
                  <a:ext uri="{0D108BD9-81ED-4DB2-BD59-A6C34878D82A}">
                    <a16:rowId xmlns:a16="http://schemas.microsoft.com/office/drawing/2014/main" val="893735833"/>
                  </a:ext>
                </a:extLst>
              </a:tr>
              <a:tr h="285533">
                <a:tc>
                  <a:txBody>
                    <a:bodyPr/>
                    <a:lstStyle/>
                    <a:p>
                      <a:r>
                        <a:rPr lang="en-GB" sz="700" b="1" u="none" kern="1200" dirty="0" smtClean="0">
                          <a:effectLst/>
                        </a:rPr>
                        <a:t>Standard of living </a:t>
                      </a:r>
                      <a:r>
                        <a:rPr lang="en-GB" sz="700" kern="1200" dirty="0" smtClean="0">
                          <a:effectLst/>
                        </a:rPr>
                        <a:t>refers to the economic level of a person’s daily life. </a:t>
                      </a:r>
                      <a:r>
                        <a:rPr lang="en-GB" sz="700" b="1" u="none" kern="1200" dirty="0" smtClean="0">
                          <a:effectLst/>
                        </a:rPr>
                        <a:t>Quality of life </a:t>
                      </a:r>
                      <a:r>
                        <a:rPr lang="en-GB" sz="700" kern="1200" dirty="0" smtClean="0">
                          <a:effectLst/>
                        </a:rPr>
                        <a:t>is a social measure of well being. </a:t>
                      </a:r>
                      <a:endParaRPr lang="en-GB" sz="700" b="1" dirty="0"/>
                    </a:p>
                  </a:txBody>
                  <a:tcPr/>
                </a:tc>
                <a:extLst>
                  <a:ext uri="{0D108BD9-81ED-4DB2-BD59-A6C34878D82A}">
                    <a16:rowId xmlns:a16="http://schemas.microsoft.com/office/drawing/2014/main" val="1365335249"/>
                  </a:ext>
                </a:extLst>
              </a:tr>
            </a:tbl>
          </a:graphicData>
        </a:graphic>
      </p:graphicFrame>
      <p:graphicFrame>
        <p:nvGraphicFramePr>
          <p:cNvPr id="41" name="Table 40">
            <a:extLst>
              <a:ext uri="{FF2B5EF4-FFF2-40B4-BE49-F238E27FC236}">
                <a16:creationId xmlns:a16="http://schemas.microsoft.com/office/drawing/2014/main" id="{E6F6E313-E7C9-4194-B52F-85FE54197BC9}"/>
              </a:ext>
            </a:extLst>
          </p:cNvPr>
          <p:cNvGraphicFramePr>
            <a:graphicFrameLocks noGrp="1"/>
          </p:cNvGraphicFramePr>
          <p:nvPr>
            <p:extLst>
              <p:ext uri="{D42A27DB-BD31-4B8C-83A1-F6EECF244321}">
                <p14:modId xmlns:p14="http://schemas.microsoft.com/office/powerpoint/2010/main" val="4223460684"/>
              </p:ext>
            </p:extLst>
          </p:nvPr>
        </p:nvGraphicFramePr>
        <p:xfrm>
          <a:off x="3042082" y="27407"/>
          <a:ext cx="3509416" cy="2392680"/>
        </p:xfrm>
        <a:graphic>
          <a:graphicData uri="http://schemas.openxmlformats.org/drawingml/2006/table">
            <a:tbl>
              <a:tblPr firstRow="1" bandRow="1">
                <a:tableStyleId>{5C22544A-7EE6-4342-B048-85BDC9FD1C3A}</a:tableStyleId>
              </a:tblPr>
              <a:tblGrid>
                <a:gridCol w="1754708">
                  <a:extLst>
                    <a:ext uri="{9D8B030D-6E8A-4147-A177-3AD203B41FA5}">
                      <a16:colId xmlns:a16="http://schemas.microsoft.com/office/drawing/2014/main" val="309138094"/>
                    </a:ext>
                  </a:extLst>
                </a:gridCol>
                <a:gridCol w="1754708">
                  <a:extLst>
                    <a:ext uri="{9D8B030D-6E8A-4147-A177-3AD203B41FA5}">
                      <a16:colId xmlns:a16="http://schemas.microsoft.com/office/drawing/2014/main" val="334158572"/>
                    </a:ext>
                  </a:extLst>
                </a:gridCol>
              </a:tblGrid>
              <a:tr h="191577">
                <a:tc gridSpan="2">
                  <a:txBody>
                    <a:bodyPr/>
                    <a:lstStyle/>
                    <a:p>
                      <a:pPr algn="ctr"/>
                      <a:r>
                        <a:rPr lang="en-GB" sz="800" dirty="0" smtClean="0"/>
                        <a:t>Factors Causing</a:t>
                      </a:r>
                      <a:r>
                        <a:rPr lang="en-GB" sz="800" baseline="0" dirty="0" smtClean="0"/>
                        <a:t> Uneven Development </a:t>
                      </a:r>
                      <a:endParaRPr lang="en-GB" sz="800" b="1" dirty="0"/>
                    </a:p>
                  </a:txBody>
                  <a:tcPr/>
                </a:tc>
                <a:tc hMerge="1">
                  <a:txBody>
                    <a:bodyPr/>
                    <a:lstStyle/>
                    <a:p>
                      <a:endParaRPr lang="en-GB"/>
                    </a:p>
                  </a:txBody>
                  <a:tcPr/>
                </a:tc>
                <a:extLst>
                  <a:ext uri="{0D108BD9-81ED-4DB2-BD59-A6C34878D82A}">
                    <a16:rowId xmlns:a16="http://schemas.microsoft.com/office/drawing/2014/main" val="893735833"/>
                  </a:ext>
                </a:extLst>
              </a:tr>
              <a:tr h="191577">
                <a:tc>
                  <a:txBody>
                    <a:bodyPr/>
                    <a:lstStyle/>
                    <a:p>
                      <a:pPr algn="l"/>
                      <a:r>
                        <a:rPr lang="en-GB" sz="700" dirty="0" smtClean="0"/>
                        <a:t>Physical Environment</a:t>
                      </a:r>
                      <a:endParaRPr lang="en-GB" sz="700" b="1" dirty="0"/>
                    </a:p>
                  </a:txBody>
                  <a:tcPr/>
                </a:tc>
                <a:tc>
                  <a:txBody>
                    <a:bodyPr/>
                    <a:lstStyle/>
                    <a:p>
                      <a:pPr algn="l"/>
                      <a:r>
                        <a:rPr lang="en-GB" sz="700" dirty="0" smtClean="0"/>
                        <a:t>Health</a:t>
                      </a:r>
                      <a:endParaRPr lang="en-GB" sz="700" b="1" dirty="0"/>
                    </a:p>
                  </a:txBody>
                  <a:tcPr/>
                </a:tc>
                <a:extLst>
                  <a:ext uri="{0D108BD9-81ED-4DB2-BD59-A6C34878D82A}">
                    <a16:rowId xmlns:a16="http://schemas.microsoft.com/office/drawing/2014/main" val="1365335249"/>
                  </a:ext>
                </a:extLst>
              </a:tr>
              <a:tr h="752623">
                <a:tc>
                  <a:txBody>
                    <a:bodyPr/>
                    <a:lstStyle/>
                    <a:p>
                      <a:pPr marL="108000" lvl="0" indent="-108000">
                        <a:buFont typeface="Arial" panose="020B0604020202020204" pitchFamily="34" charset="0"/>
                        <a:buChar char="•"/>
                      </a:pPr>
                      <a:r>
                        <a:rPr lang="en-US" sz="700" kern="1200" dirty="0" smtClean="0">
                          <a:effectLst/>
                        </a:rPr>
                        <a:t>Soil erosion, desertification, climate (and climate change), overgrazing and infertile soils affect farming.</a:t>
                      </a:r>
                      <a:endParaRPr lang="en-GB" sz="700" kern="1200" dirty="0" smtClean="0">
                        <a:effectLst/>
                      </a:endParaRPr>
                    </a:p>
                    <a:p>
                      <a:pPr marL="108000" lvl="0" indent="-108000">
                        <a:buFont typeface="Arial" panose="020B0604020202020204" pitchFamily="34" charset="0"/>
                        <a:buChar char="•"/>
                      </a:pPr>
                      <a:r>
                        <a:rPr lang="en-US" sz="700" kern="1200" dirty="0" smtClean="0">
                          <a:effectLst/>
                        </a:rPr>
                        <a:t>Areas without fertile land, natural resources, water and energy suffer.</a:t>
                      </a:r>
                    </a:p>
                    <a:p>
                      <a:pPr marL="108000" lvl="0" indent="-108000">
                        <a:buFont typeface="Arial" panose="020B0604020202020204" pitchFamily="34" charset="0"/>
                        <a:buChar char="•"/>
                      </a:pPr>
                      <a:r>
                        <a:rPr lang="en-US" sz="700" kern="1200" dirty="0" smtClean="0">
                          <a:effectLst/>
                        </a:rPr>
                        <a:t>Natural hazards make little progress with development e.g. Haiti.</a:t>
                      </a:r>
                      <a:endParaRPr lang="en-GB" sz="700" kern="1200" dirty="0">
                        <a:solidFill>
                          <a:schemeClr val="dk1"/>
                        </a:solidFill>
                        <a:effectLst/>
                        <a:latin typeface="+mn-lt"/>
                        <a:ea typeface="+mn-ea"/>
                        <a:cs typeface="+mn-cs"/>
                      </a:endParaRPr>
                    </a:p>
                  </a:txBody>
                  <a:tcPr/>
                </a:tc>
                <a:tc>
                  <a:txBody>
                    <a:bodyPr/>
                    <a:lstStyle/>
                    <a:p>
                      <a:pPr marL="108000" lvl="0" indent="-108000">
                        <a:buFont typeface="Arial" panose="020B0604020202020204" pitchFamily="34" charset="0"/>
                        <a:buChar char="•"/>
                      </a:pPr>
                      <a:r>
                        <a:rPr lang="en-GB" sz="700" kern="1200" dirty="0" smtClean="0">
                          <a:effectLst/>
                        </a:rPr>
                        <a:t>Diseases can make people too</a:t>
                      </a:r>
                    </a:p>
                    <a:p>
                      <a:pPr marL="0" lvl="0" indent="0">
                        <a:buFont typeface="Arial" panose="020B0604020202020204" pitchFamily="34" charset="0"/>
                        <a:buNone/>
                      </a:pPr>
                      <a:r>
                        <a:rPr lang="en-GB" sz="700" kern="1200" dirty="0" smtClean="0">
                          <a:effectLst/>
                        </a:rPr>
                        <a:t>     weak to work or go to school.</a:t>
                      </a:r>
                    </a:p>
                    <a:p>
                      <a:pPr marL="108000" lvl="0" indent="-108000">
                        <a:buFont typeface="Arial" panose="020B0604020202020204" pitchFamily="34" charset="0"/>
                        <a:buChar char="•"/>
                      </a:pPr>
                      <a:r>
                        <a:rPr lang="en-GB" sz="700" kern="1200" dirty="0" smtClean="0">
                          <a:effectLst/>
                        </a:rPr>
                        <a:t>80% of all developing world disease is water-related.</a:t>
                      </a:r>
                      <a:r>
                        <a:rPr lang="en-GB" sz="700" kern="1200" baseline="0" dirty="0" smtClean="0">
                          <a:effectLst/>
                        </a:rPr>
                        <a:t> </a:t>
                      </a:r>
                      <a:r>
                        <a:rPr lang="en-GB" sz="700" kern="1200" dirty="0" smtClean="0">
                          <a:effectLst/>
                        </a:rPr>
                        <a:t>2 million die</a:t>
                      </a:r>
                      <a:r>
                        <a:rPr lang="en-GB" sz="700" kern="1200" baseline="0" dirty="0" smtClean="0">
                          <a:effectLst/>
                        </a:rPr>
                        <a:t> </a:t>
                      </a:r>
                      <a:r>
                        <a:rPr lang="en-GB" sz="700" kern="1200" dirty="0" smtClean="0">
                          <a:effectLst/>
                        </a:rPr>
                        <a:t>a year. </a:t>
                      </a:r>
                    </a:p>
                    <a:p>
                      <a:pPr marL="108000" lvl="0" indent="-108000">
                        <a:buFont typeface="Arial" panose="020B0604020202020204" pitchFamily="34" charset="0"/>
                        <a:buChar char="•"/>
                      </a:pPr>
                      <a:r>
                        <a:rPr lang="en-US" sz="700" kern="1200" dirty="0" smtClean="0">
                          <a:effectLst/>
                        </a:rPr>
                        <a:t>LIC’s are unable to invest in good quality health care</a:t>
                      </a:r>
                      <a:endParaRPr lang="en-GB" sz="700" kern="1200" dirty="0">
                        <a:solidFill>
                          <a:schemeClr val="dk1"/>
                        </a:solidFill>
                        <a:effectLst/>
                        <a:latin typeface="+mn-lt"/>
                        <a:ea typeface="+mn-ea"/>
                        <a:cs typeface="+mn-cs"/>
                      </a:endParaRPr>
                    </a:p>
                  </a:txBody>
                  <a:tcPr/>
                </a:tc>
                <a:extLst>
                  <a:ext uri="{0D108BD9-81ED-4DB2-BD59-A6C34878D82A}">
                    <a16:rowId xmlns:a16="http://schemas.microsoft.com/office/drawing/2014/main" val="998082835"/>
                  </a:ext>
                </a:extLst>
              </a:tr>
              <a:tr h="191577">
                <a:tc>
                  <a:txBody>
                    <a:bodyPr/>
                    <a:lstStyle/>
                    <a:p>
                      <a:pPr algn="l"/>
                      <a:r>
                        <a:rPr lang="en-GB" sz="700" dirty="0" smtClean="0"/>
                        <a:t>Trade</a:t>
                      </a:r>
                      <a:endParaRPr lang="en-GB" sz="700" b="1" dirty="0"/>
                    </a:p>
                  </a:txBody>
                  <a:tcPr/>
                </a:tc>
                <a:tc>
                  <a:txBody>
                    <a:bodyPr/>
                    <a:lstStyle/>
                    <a:p>
                      <a:pPr algn="l"/>
                      <a:r>
                        <a:rPr lang="en-GB" sz="700" dirty="0" smtClean="0"/>
                        <a:t>History</a:t>
                      </a:r>
                      <a:endParaRPr lang="en-GB" sz="700" b="1" dirty="0"/>
                    </a:p>
                  </a:txBody>
                  <a:tcPr/>
                </a:tc>
                <a:extLst>
                  <a:ext uri="{0D108BD9-81ED-4DB2-BD59-A6C34878D82A}">
                    <a16:rowId xmlns:a16="http://schemas.microsoft.com/office/drawing/2014/main" val="10003"/>
                  </a:ext>
                </a:extLst>
              </a:tr>
              <a:tr h="848412">
                <a:tc>
                  <a:txBody>
                    <a:bodyPr/>
                    <a:lstStyle/>
                    <a:p>
                      <a:pPr marL="108000" lvl="0" indent="-108000" algn="l">
                        <a:buFont typeface="Arial" panose="020B0604020202020204" pitchFamily="34" charset="0"/>
                        <a:buChar char="•"/>
                      </a:pPr>
                      <a:r>
                        <a:rPr lang="en-GB" sz="700" kern="1200" baseline="0" dirty="0" smtClean="0"/>
                        <a:t>Trade blocs favour member states.</a:t>
                      </a:r>
                    </a:p>
                    <a:p>
                      <a:pPr marL="108000" lvl="0" indent="-108000" algn="l">
                        <a:buFont typeface="Arial" panose="020B0604020202020204" pitchFamily="34" charset="0"/>
                        <a:buChar char="•"/>
                      </a:pPr>
                      <a:r>
                        <a:rPr lang="en-US" sz="700" kern="1200" baseline="0" dirty="0" smtClean="0"/>
                        <a:t>Primary products sold by LICs are sold for cheap prices that can fluctuate. HICs make more expensive products so earn more.</a:t>
                      </a:r>
                      <a:endParaRPr lang="en-GB" sz="700" kern="1200" baseline="0" dirty="0" smtClean="0"/>
                    </a:p>
                    <a:p>
                      <a:pPr marL="108000" lvl="0" indent="-108000" algn="l">
                        <a:buFont typeface="Arial" panose="020B0604020202020204" pitchFamily="34" charset="0"/>
                        <a:buChar char="•"/>
                      </a:pPr>
                      <a:r>
                        <a:rPr lang="en-US" sz="700" kern="1200" baseline="0" dirty="0" smtClean="0"/>
                        <a:t>Poor infrastructure or conflict means some people cannot sell their goods at all.</a:t>
                      </a:r>
                      <a:endParaRPr lang="en-GB" sz="700" kern="1200" baseline="0" dirty="0" smtClean="0">
                        <a:solidFill>
                          <a:schemeClr val="tx1"/>
                        </a:solidFill>
                        <a:latin typeface="+mn-lt"/>
                        <a:ea typeface="+mn-ea"/>
                        <a:cs typeface="+mn-cs"/>
                      </a:endParaRPr>
                    </a:p>
                  </a:txBody>
                  <a:tcPr/>
                </a:tc>
                <a:tc>
                  <a:txBody>
                    <a:bodyPr/>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kern="1200" baseline="0" dirty="0" smtClean="0"/>
                        <a:t>Colonialism: Many countries in Asia, South America and Africa have spent a lot of time and money on civil wars and political struggles for power since being made separate from European superpowers.</a:t>
                      </a:r>
                      <a:endParaRPr lang="en-GB" sz="700" kern="1200" baseline="0" dirty="0" smtClean="0"/>
                    </a:p>
                    <a:p>
                      <a:pPr marL="108000" indent="-108000" algn="l">
                        <a:buFont typeface="Arial" panose="020B0604020202020204" pitchFamily="34" charset="0"/>
                        <a:buChar char="•"/>
                      </a:pPr>
                      <a:r>
                        <a:rPr lang="en-GB" sz="700" kern="1200" baseline="0" dirty="0" smtClean="0"/>
                        <a:t>Many LICs haven’t had time to develop fully.</a:t>
                      </a:r>
                      <a:endParaRPr lang="en-GB" sz="700" kern="1200" baseline="0" dirty="0">
                        <a:solidFill>
                          <a:schemeClr val="tx1"/>
                        </a:solidFill>
                        <a:latin typeface="+mn-lt"/>
                        <a:ea typeface="+mn-ea"/>
                        <a:cs typeface="+mn-cs"/>
                      </a:endParaRPr>
                    </a:p>
                  </a:txBody>
                  <a:tcPr/>
                </a:tc>
                <a:extLst>
                  <a:ext uri="{0D108BD9-81ED-4DB2-BD59-A6C34878D82A}">
                    <a16:rowId xmlns:a16="http://schemas.microsoft.com/office/drawing/2014/main" val="10004"/>
                  </a:ext>
                </a:extLst>
              </a:tr>
            </a:tbl>
          </a:graphicData>
        </a:graphic>
      </p:graphicFrame>
      <p:pic>
        <p:nvPicPr>
          <p:cNvPr id="58" name="Picture 57">
            <a:extLst>
              <a:ext uri="{FF2B5EF4-FFF2-40B4-BE49-F238E27FC236}">
                <a16:creationId xmlns:a16="http://schemas.microsoft.com/office/drawing/2014/main" id="{F63F6317-1D7B-445C-9EF1-7D4BC6D9C63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14020" y="2284628"/>
            <a:ext cx="637478" cy="637478"/>
          </a:xfrm>
          <a:prstGeom prst="rect">
            <a:avLst/>
          </a:prstGeom>
        </p:spPr>
      </p:pic>
      <p:graphicFrame>
        <p:nvGraphicFramePr>
          <p:cNvPr id="60" name="Table 59">
            <a:extLst>
              <a:ext uri="{FF2B5EF4-FFF2-40B4-BE49-F238E27FC236}">
                <a16:creationId xmlns:a16="http://schemas.microsoft.com/office/drawing/2014/main" id="{0192BB8F-74DD-4FF6-88DD-24E82095A055}"/>
              </a:ext>
            </a:extLst>
          </p:cNvPr>
          <p:cNvGraphicFramePr>
            <a:graphicFrameLocks noGrp="1"/>
          </p:cNvGraphicFramePr>
          <p:nvPr>
            <p:extLst>
              <p:ext uri="{D42A27DB-BD31-4B8C-83A1-F6EECF244321}">
                <p14:modId xmlns:p14="http://schemas.microsoft.com/office/powerpoint/2010/main" val="4188716783"/>
              </p:ext>
            </p:extLst>
          </p:nvPr>
        </p:nvGraphicFramePr>
        <p:xfrm>
          <a:off x="14866" y="2194562"/>
          <a:ext cx="2992032" cy="1578132"/>
        </p:xfrm>
        <a:graphic>
          <a:graphicData uri="http://schemas.openxmlformats.org/drawingml/2006/table">
            <a:tbl>
              <a:tblPr firstRow="1" bandRow="1">
                <a:tableStyleId>{5C22544A-7EE6-4342-B048-85BDC9FD1C3A}</a:tableStyleId>
              </a:tblPr>
              <a:tblGrid>
                <a:gridCol w="1423409">
                  <a:extLst>
                    <a:ext uri="{9D8B030D-6E8A-4147-A177-3AD203B41FA5}">
                      <a16:colId xmlns:a16="http://schemas.microsoft.com/office/drawing/2014/main" val="1982992219"/>
                    </a:ext>
                  </a:extLst>
                </a:gridCol>
                <a:gridCol w="1568623">
                  <a:extLst>
                    <a:ext uri="{9D8B030D-6E8A-4147-A177-3AD203B41FA5}">
                      <a16:colId xmlns:a16="http://schemas.microsoft.com/office/drawing/2014/main" val="20001"/>
                    </a:ext>
                  </a:extLst>
                </a:gridCol>
              </a:tblGrid>
              <a:tr h="209334">
                <a:tc gridSpan="2">
                  <a:txBody>
                    <a:bodyPr/>
                    <a:lstStyle/>
                    <a:p>
                      <a:pPr algn="ctr"/>
                      <a:r>
                        <a:rPr lang="en-GB" sz="800" dirty="0" smtClean="0"/>
                        <a:t>Classifying</a:t>
                      </a:r>
                      <a:r>
                        <a:rPr lang="en-GB" sz="800" baseline="0" dirty="0" smtClean="0"/>
                        <a:t> the World’s Development</a:t>
                      </a:r>
                      <a:endParaRPr lang="en-GB" sz="800" dirty="0">
                        <a:solidFill>
                          <a:schemeClr val="bg1"/>
                        </a:solidFill>
                      </a:endParaRPr>
                    </a:p>
                  </a:txBody>
                  <a:tcPr/>
                </a:tc>
                <a:tc hMerge="1">
                  <a:txBody>
                    <a:bodyPr/>
                    <a:lstStyle/>
                    <a:p>
                      <a:endParaRPr lang="en-GB"/>
                    </a:p>
                  </a:txBody>
                  <a:tcPr/>
                </a:tc>
                <a:extLst>
                  <a:ext uri="{0D108BD9-81ED-4DB2-BD59-A6C34878D82A}">
                    <a16:rowId xmlns:a16="http://schemas.microsoft.com/office/drawing/2014/main" val="681575178"/>
                  </a:ext>
                </a:extLst>
              </a:tr>
              <a:tr h="822382">
                <a:tc>
                  <a:txBody>
                    <a:bodyPr/>
                    <a:lstStyle/>
                    <a:p>
                      <a:endParaRPr lang="en-GB" sz="800" dirty="0"/>
                    </a:p>
                    <a:p>
                      <a:endParaRPr lang="en-GB" sz="800" dirty="0"/>
                    </a:p>
                    <a:p>
                      <a:endParaRPr lang="en-GB" sz="800" dirty="0"/>
                    </a:p>
                    <a:p>
                      <a:endParaRPr lang="en-GB" sz="8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dirty="0" smtClean="0"/>
                        <a:t>An HIC has</a:t>
                      </a:r>
                      <a:r>
                        <a:rPr lang="en-GB" sz="700" baseline="0" dirty="0" smtClean="0"/>
                        <a:t> an GNI per capita of over $12,000.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aseline="0" dirty="0" smtClean="0"/>
                        <a:t>A NEE has an economy that is rapidly progressing.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aseline="0" dirty="0" smtClean="0"/>
                        <a:t>A LIC has a GNI per capita of below $800.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700" baseline="0" dirty="0" smtClean="0"/>
                    </a:p>
                  </a:txBody>
                  <a:tcPr/>
                </a:tc>
                <a:extLst>
                  <a:ext uri="{0D108BD9-81ED-4DB2-BD59-A6C34878D82A}">
                    <a16:rowId xmlns:a16="http://schemas.microsoft.com/office/drawing/2014/main" val="3431433421"/>
                  </a:ext>
                </a:extLst>
              </a:tr>
              <a:tr h="526572">
                <a:tc gridSpan="2">
                  <a:txBody>
                    <a:bodyPr/>
                    <a:lstStyle/>
                    <a:p>
                      <a:r>
                        <a:rPr lang="en-GB" sz="700" kern="1200" dirty="0" smtClean="0">
                          <a:effectLst/>
                        </a:rPr>
                        <a:t>In the 1980’s, Dr Brandt classified the world into the rich north and the poor south. He drew this line called the Brandt Line or the North-South Divide.</a:t>
                      </a:r>
                    </a:p>
                    <a:p>
                      <a:r>
                        <a:rPr lang="en-GB" sz="700" kern="1200" dirty="0" smtClean="0">
                          <a:effectLst/>
                        </a:rPr>
                        <a:t>However, over time countries in the south began to develop e.g. Singapore and China, and the line became outdated.</a:t>
                      </a:r>
                      <a:endParaRPr lang="en-GB" sz="800" dirty="0"/>
                    </a:p>
                  </a:txBody>
                  <a:tcPr/>
                </a:tc>
                <a:tc hMerge="1">
                  <a:txBody>
                    <a:bodyPr/>
                    <a:lstStyle/>
                    <a:p>
                      <a:endParaRPr lang="en-GB" sz="7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3121933628"/>
                  </a:ext>
                </a:extLst>
              </a:tr>
            </a:tbl>
          </a:graphicData>
        </a:graphic>
      </p:graphicFrame>
      <p:graphicFrame>
        <p:nvGraphicFramePr>
          <p:cNvPr id="43" name="Table 42">
            <a:extLst>
              <a:ext uri="{FF2B5EF4-FFF2-40B4-BE49-F238E27FC236}">
                <a16:creationId xmlns:a16="http://schemas.microsoft.com/office/drawing/2014/main" id="{54447207-971C-49BD-B63A-C064F9EBEABB}"/>
              </a:ext>
            </a:extLst>
          </p:cNvPr>
          <p:cNvGraphicFramePr>
            <a:graphicFrameLocks noGrp="1"/>
          </p:cNvGraphicFramePr>
          <p:nvPr>
            <p:extLst>
              <p:ext uri="{D42A27DB-BD31-4B8C-83A1-F6EECF244321}">
                <p14:modId xmlns:p14="http://schemas.microsoft.com/office/powerpoint/2010/main" val="172921624"/>
              </p:ext>
            </p:extLst>
          </p:nvPr>
        </p:nvGraphicFramePr>
        <p:xfrm>
          <a:off x="7064" y="4327950"/>
          <a:ext cx="2992522" cy="2496098"/>
        </p:xfrm>
        <a:graphic>
          <a:graphicData uri="http://schemas.openxmlformats.org/drawingml/2006/table">
            <a:tbl>
              <a:tblPr firstRow="1" bandRow="1">
                <a:tableStyleId>{5C22544A-7EE6-4342-B048-85BDC9FD1C3A}</a:tableStyleId>
              </a:tblPr>
              <a:tblGrid>
                <a:gridCol w="913686">
                  <a:extLst>
                    <a:ext uri="{9D8B030D-6E8A-4147-A177-3AD203B41FA5}">
                      <a16:colId xmlns:a16="http://schemas.microsoft.com/office/drawing/2014/main" val="309138094"/>
                    </a:ext>
                  </a:extLst>
                </a:gridCol>
                <a:gridCol w="2078836">
                  <a:extLst>
                    <a:ext uri="{9D8B030D-6E8A-4147-A177-3AD203B41FA5}">
                      <a16:colId xmlns:a16="http://schemas.microsoft.com/office/drawing/2014/main" val="20001"/>
                    </a:ext>
                  </a:extLst>
                </a:gridCol>
              </a:tblGrid>
              <a:tr h="254115">
                <a:tc gridSpan="2">
                  <a:txBody>
                    <a:bodyPr/>
                    <a:lstStyle/>
                    <a:p>
                      <a:pPr algn="ctr"/>
                      <a:r>
                        <a:rPr lang="en-GB" sz="800" dirty="0" smtClean="0"/>
                        <a:t>Measuring Population</a:t>
                      </a:r>
                      <a:endParaRPr lang="en-GB" sz="800" b="1" dirty="0"/>
                    </a:p>
                  </a:txBody>
                  <a:tcPr/>
                </a:tc>
                <a:tc hMerge="1">
                  <a:txBody>
                    <a:bodyPr/>
                    <a:lstStyle/>
                    <a:p>
                      <a:endParaRPr lang="en-GB"/>
                    </a:p>
                  </a:txBody>
                  <a:tcPr/>
                </a:tc>
                <a:extLst>
                  <a:ext uri="{0D108BD9-81ED-4DB2-BD59-A6C34878D82A}">
                    <a16:rowId xmlns:a16="http://schemas.microsoft.com/office/drawing/2014/main" val="893735833"/>
                  </a:ext>
                </a:extLst>
              </a:tr>
              <a:tr h="1362707">
                <a:tc>
                  <a:txBody>
                    <a:bodyPr/>
                    <a:lstStyle/>
                    <a:p>
                      <a:r>
                        <a:rPr lang="en-GB" sz="700" dirty="0" smtClean="0"/>
                        <a:t>The demographic</a:t>
                      </a:r>
                      <a:r>
                        <a:rPr lang="en-GB" sz="700" baseline="0" dirty="0" smtClean="0"/>
                        <a:t> transition model shows how a country’s population changes as it becomes more developed, from subsistence farming cultures (LICs) to HICs.</a:t>
                      </a:r>
                    </a:p>
                    <a:p>
                      <a:endParaRPr lang="en-GB" sz="400" baseline="0" dirty="0" smtClean="0"/>
                    </a:p>
                  </a:txBody>
                  <a:tcPr/>
                </a:tc>
                <a:tc>
                  <a:txBody>
                    <a:bodyPr/>
                    <a:lstStyle/>
                    <a:p>
                      <a:endParaRPr lang="en-GB" sz="800" b="1" dirty="0"/>
                    </a:p>
                  </a:txBody>
                  <a:tcPr/>
                </a:tc>
                <a:extLst>
                  <a:ext uri="{0D108BD9-81ED-4DB2-BD59-A6C34878D82A}">
                    <a16:rowId xmlns:a16="http://schemas.microsoft.com/office/drawing/2014/main" val="1365335249"/>
                  </a:ext>
                </a:extLst>
              </a:tr>
              <a:tr h="87927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aseline="0" dirty="0" smtClean="0"/>
                        <a:t>Population pyramids change over time too – from having a lot of babies (a wide base), to good healthcare and more elderly people (a wide top).</a:t>
                      </a:r>
                      <a:endParaRPr lang="en-GB" sz="700" b="1" baseline="0" dirty="0" smtClean="0"/>
                    </a:p>
                  </a:txBody>
                  <a:tcPr/>
                </a:tc>
                <a:tc hMerge="1">
                  <a:txBody>
                    <a:bodyPr/>
                    <a:lstStyle/>
                    <a:p>
                      <a:endParaRPr lang="en-GB"/>
                    </a:p>
                  </a:txBody>
                  <a:tcPr/>
                </a:tc>
                <a:extLst>
                  <a:ext uri="{0D108BD9-81ED-4DB2-BD59-A6C34878D82A}">
                    <a16:rowId xmlns:a16="http://schemas.microsoft.com/office/drawing/2014/main" val="4125494443"/>
                  </a:ext>
                </a:extLst>
              </a:tr>
            </a:tbl>
          </a:graphicData>
        </a:graphic>
      </p:graphicFrame>
      <p:pic>
        <p:nvPicPr>
          <p:cNvPr id="1034" name="Picture 10" descr="Image result for earthquak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4547" y="-214599"/>
            <a:ext cx="80317"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olonial clipart"/>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84011" y="1137248"/>
            <a:ext cx="379737" cy="3252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trade clipart"/>
          <p:cNvPicPr>
            <a:picLocks noChangeAspect="1" noChangeArrowheads="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1289" y="1245214"/>
            <a:ext cx="303515" cy="30351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earthquake clipart"/>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13256"/>
          <a:stretch/>
        </p:blipFill>
        <p:spPr bwMode="auto">
          <a:xfrm>
            <a:off x="4299615" y="246106"/>
            <a:ext cx="495002" cy="2444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5" name="Table 34">
            <a:extLst>
              <a:ext uri="{FF2B5EF4-FFF2-40B4-BE49-F238E27FC236}">
                <a16:creationId xmlns:a16="http://schemas.microsoft.com/office/drawing/2014/main" id="{E6F6E313-E7C9-4194-B52F-85FE54197BC9}"/>
              </a:ext>
            </a:extLst>
          </p:cNvPr>
          <p:cNvGraphicFramePr>
            <a:graphicFrameLocks noGrp="1"/>
          </p:cNvGraphicFramePr>
          <p:nvPr>
            <p:extLst>
              <p:ext uri="{D42A27DB-BD31-4B8C-83A1-F6EECF244321}">
                <p14:modId xmlns:p14="http://schemas.microsoft.com/office/powerpoint/2010/main" val="2509500616"/>
              </p:ext>
            </p:extLst>
          </p:nvPr>
        </p:nvGraphicFramePr>
        <p:xfrm>
          <a:off x="3042487" y="3093526"/>
          <a:ext cx="3509010" cy="1005840"/>
        </p:xfrm>
        <a:graphic>
          <a:graphicData uri="http://schemas.openxmlformats.org/drawingml/2006/table">
            <a:tbl>
              <a:tblPr firstRow="1" bandRow="1">
                <a:tableStyleId>{5C22544A-7EE6-4342-B048-85BDC9FD1C3A}</a:tableStyleId>
              </a:tblPr>
              <a:tblGrid>
                <a:gridCol w="1754505">
                  <a:extLst>
                    <a:ext uri="{9D8B030D-6E8A-4147-A177-3AD203B41FA5}">
                      <a16:colId xmlns:a16="http://schemas.microsoft.com/office/drawing/2014/main" val="309138094"/>
                    </a:ext>
                  </a:extLst>
                </a:gridCol>
                <a:gridCol w="1754505">
                  <a:extLst>
                    <a:ext uri="{9D8B030D-6E8A-4147-A177-3AD203B41FA5}">
                      <a16:colId xmlns:a16="http://schemas.microsoft.com/office/drawing/2014/main" val="334158572"/>
                    </a:ext>
                  </a:extLst>
                </a:gridCol>
              </a:tblGrid>
              <a:tr h="175990">
                <a:tc gridSpan="2">
                  <a:txBody>
                    <a:bodyPr/>
                    <a:lstStyle/>
                    <a:p>
                      <a:pPr algn="ctr"/>
                      <a:r>
                        <a:rPr lang="en-GB" sz="800" dirty="0" smtClean="0"/>
                        <a:t>Solutions to Uneven Development</a:t>
                      </a:r>
                      <a:endParaRPr lang="en-GB" sz="800" b="1" dirty="0"/>
                    </a:p>
                  </a:txBody>
                  <a:tcPr/>
                </a:tc>
                <a:tc hMerge="1">
                  <a:txBody>
                    <a:bodyPr/>
                    <a:lstStyle/>
                    <a:p>
                      <a:endParaRPr lang="en-GB"/>
                    </a:p>
                  </a:txBody>
                  <a:tcPr/>
                </a:tc>
                <a:extLst>
                  <a:ext uri="{0D108BD9-81ED-4DB2-BD59-A6C34878D82A}">
                    <a16:rowId xmlns:a16="http://schemas.microsoft.com/office/drawing/2014/main" val="893735833"/>
                  </a:ext>
                </a:extLst>
              </a:tr>
              <a:tr h="175990">
                <a:tc>
                  <a:txBody>
                    <a:bodyPr/>
                    <a:lstStyle/>
                    <a:p>
                      <a:pPr algn="l"/>
                      <a:r>
                        <a:rPr lang="en-GB" sz="700" dirty="0" smtClean="0"/>
                        <a:t>TNC</a:t>
                      </a:r>
                      <a:r>
                        <a:rPr lang="en-GB" sz="700" baseline="0" dirty="0" smtClean="0"/>
                        <a:t> investment</a:t>
                      </a:r>
                      <a:endParaRPr lang="en-GB" sz="700" b="1" dirty="0"/>
                    </a:p>
                  </a:txBody>
                  <a:tcPr/>
                </a:tc>
                <a:tc>
                  <a:txBody>
                    <a:bodyPr/>
                    <a:lstStyle/>
                    <a:p>
                      <a:pPr algn="l"/>
                      <a:r>
                        <a:rPr lang="en-GB" sz="700" dirty="0" smtClean="0"/>
                        <a:t>Aid</a:t>
                      </a:r>
                      <a:endParaRPr lang="en-GB" sz="700" b="1" dirty="0"/>
                    </a:p>
                  </a:txBody>
                  <a:tcPr/>
                </a:tc>
                <a:extLst>
                  <a:ext uri="{0D108BD9-81ED-4DB2-BD59-A6C34878D82A}">
                    <a16:rowId xmlns:a16="http://schemas.microsoft.com/office/drawing/2014/main" val="1365335249"/>
                  </a:ext>
                </a:extLst>
              </a:tr>
              <a:tr h="192921">
                <a:tc>
                  <a:txBody>
                    <a:bodyPr/>
                    <a:lstStyle/>
                    <a:p>
                      <a:pPr algn="l"/>
                      <a:r>
                        <a:rPr lang="en-GB" sz="700" dirty="0" smtClean="0"/>
                        <a:t>Industrial</a:t>
                      </a:r>
                      <a:r>
                        <a:rPr lang="en-GB" sz="700" baseline="0" dirty="0" smtClean="0"/>
                        <a:t> Development</a:t>
                      </a:r>
                      <a:endParaRPr lang="en-GB" sz="700" b="1" dirty="0"/>
                    </a:p>
                  </a:txBody>
                  <a:tcPr/>
                </a:tc>
                <a:tc>
                  <a:txBody>
                    <a:bodyPr/>
                    <a:lstStyle/>
                    <a:p>
                      <a:pPr algn="l"/>
                      <a:r>
                        <a:rPr lang="en-GB" sz="700" dirty="0" smtClean="0"/>
                        <a:t>Intermediate Technology</a:t>
                      </a:r>
                      <a:endParaRPr lang="en-GB" sz="700" b="1" dirty="0"/>
                    </a:p>
                  </a:txBody>
                  <a:tcPr/>
                </a:tc>
                <a:extLst>
                  <a:ext uri="{0D108BD9-81ED-4DB2-BD59-A6C34878D82A}">
                    <a16:rowId xmlns:a16="http://schemas.microsoft.com/office/drawing/2014/main" val="10002"/>
                  </a:ext>
                </a:extLst>
              </a:tr>
              <a:tr h="192921">
                <a:tc>
                  <a:txBody>
                    <a:bodyPr/>
                    <a:lstStyle/>
                    <a:p>
                      <a:pPr algn="l"/>
                      <a:r>
                        <a:rPr lang="en-GB" sz="700" dirty="0" smtClean="0"/>
                        <a:t>Fair Trade</a:t>
                      </a:r>
                      <a:endParaRPr lang="en-GB" sz="700" b="1" dirty="0"/>
                    </a:p>
                  </a:txBody>
                  <a:tcPr/>
                </a:tc>
                <a:tc>
                  <a:txBody>
                    <a:bodyPr/>
                    <a:lstStyle/>
                    <a:p>
                      <a:pPr algn="l"/>
                      <a:r>
                        <a:rPr lang="en-GB" sz="700" dirty="0" smtClean="0"/>
                        <a:t>Debt Relief</a:t>
                      </a:r>
                      <a:endParaRPr lang="en-GB" sz="700" b="1" dirty="0"/>
                    </a:p>
                  </a:txBody>
                  <a:tcPr/>
                </a:tc>
                <a:extLst>
                  <a:ext uri="{0D108BD9-81ED-4DB2-BD59-A6C34878D82A}">
                    <a16:rowId xmlns:a16="http://schemas.microsoft.com/office/drawing/2014/main" val="10003"/>
                  </a:ext>
                </a:extLst>
              </a:tr>
              <a:tr h="192921">
                <a:tc>
                  <a:txBody>
                    <a:bodyPr/>
                    <a:lstStyle/>
                    <a:p>
                      <a:pPr algn="l"/>
                      <a:r>
                        <a:rPr lang="en-GB" sz="700" dirty="0" smtClean="0"/>
                        <a:t>Microfinance loans</a:t>
                      </a:r>
                      <a:endParaRPr lang="en-GB" sz="700" b="1" dirty="0"/>
                    </a:p>
                  </a:txBody>
                  <a:tcPr/>
                </a:tc>
                <a:tc>
                  <a:txBody>
                    <a:bodyPr/>
                    <a:lstStyle/>
                    <a:p>
                      <a:pPr algn="l"/>
                      <a:r>
                        <a:rPr lang="en-GB" sz="700" dirty="0" smtClean="0"/>
                        <a:t>Tourism</a:t>
                      </a:r>
                      <a:endParaRPr lang="en-GB" sz="700" b="1" dirty="0"/>
                    </a:p>
                  </a:txBody>
                  <a:tcPr/>
                </a:tc>
                <a:extLst>
                  <a:ext uri="{0D108BD9-81ED-4DB2-BD59-A6C34878D82A}">
                    <a16:rowId xmlns:a16="http://schemas.microsoft.com/office/drawing/2014/main" val="10004"/>
                  </a:ext>
                </a:extLst>
              </a:tr>
            </a:tbl>
          </a:graphicData>
        </a:graphic>
      </p:graphicFrame>
      <p:graphicFrame>
        <p:nvGraphicFramePr>
          <p:cNvPr id="36" name="Table 35">
            <a:extLst>
              <a:ext uri="{FF2B5EF4-FFF2-40B4-BE49-F238E27FC236}">
                <a16:creationId xmlns:a16="http://schemas.microsoft.com/office/drawing/2014/main" id="{E6F6E313-E7C9-4194-B52F-85FE54197BC9}"/>
              </a:ext>
            </a:extLst>
          </p:cNvPr>
          <p:cNvGraphicFramePr>
            <a:graphicFrameLocks noGrp="1"/>
          </p:cNvGraphicFramePr>
          <p:nvPr>
            <p:extLst>
              <p:ext uri="{D42A27DB-BD31-4B8C-83A1-F6EECF244321}">
                <p14:modId xmlns:p14="http://schemas.microsoft.com/office/powerpoint/2010/main" val="4283868142"/>
              </p:ext>
            </p:extLst>
          </p:nvPr>
        </p:nvGraphicFramePr>
        <p:xfrm>
          <a:off x="3043527" y="4083593"/>
          <a:ext cx="3507969" cy="2194560"/>
        </p:xfrm>
        <a:graphic>
          <a:graphicData uri="http://schemas.openxmlformats.org/drawingml/2006/table">
            <a:tbl>
              <a:tblPr firstRow="1" bandRow="1">
                <a:tableStyleId>{5C22544A-7EE6-4342-B048-85BDC9FD1C3A}</a:tableStyleId>
              </a:tblPr>
              <a:tblGrid>
                <a:gridCol w="1639878">
                  <a:extLst>
                    <a:ext uri="{9D8B030D-6E8A-4147-A177-3AD203B41FA5}">
                      <a16:colId xmlns:a16="http://schemas.microsoft.com/office/drawing/2014/main" val="309138094"/>
                    </a:ext>
                  </a:extLst>
                </a:gridCol>
                <a:gridCol w="1868091">
                  <a:extLst>
                    <a:ext uri="{9D8B030D-6E8A-4147-A177-3AD203B41FA5}">
                      <a16:colId xmlns:a16="http://schemas.microsoft.com/office/drawing/2014/main" val="334158572"/>
                    </a:ext>
                  </a:extLst>
                </a:gridCol>
              </a:tblGrid>
              <a:tr h="198533">
                <a:tc gridSpan="2">
                  <a:txBody>
                    <a:bodyPr/>
                    <a:lstStyle/>
                    <a:p>
                      <a:pPr algn="ctr"/>
                      <a:r>
                        <a:rPr lang="en-GB" sz="800" dirty="0" smtClean="0"/>
                        <a:t>Tourism in Tunisia</a:t>
                      </a:r>
                      <a:r>
                        <a:rPr lang="en-GB" sz="800" baseline="0" dirty="0" smtClean="0"/>
                        <a:t> </a:t>
                      </a:r>
                      <a:endParaRPr lang="en-GB" sz="800" b="1" dirty="0"/>
                    </a:p>
                  </a:txBody>
                  <a:tcPr/>
                </a:tc>
                <a:tc hMerge="1">
                  <a:txBody>
                    <a:bodyPr/>
                    <a:lstStyle/>
                    <a:p>
                      <a:endParaRPr lang="en-GB"/>
                    </a:p>
                  </a:txBody>
                  <a:tcPr/>
                </a:tc>
                <a:extLst>
                  <a:ext uri="{0D108BD9-81ED-4DB2-BD59-A6C34878D82A}">
                    <a16:rowId xmlns:a16="http://schemas.microsoft.com/office/drawing/2014/main" val="893735833"/>
                  </a:ext>
                </a:extLst>
              </a:tr>
              <a:tr h="779953">
                <a:tc>
                  <a:txBody>
                    <a:bodyPr/>
                    <a:lstStyle/>
                    <a:p>
                      <a:pPr algn="l"/>
                      <a:r>
                        <a:rPr lang="en-GB" sz="700" b="0" dirty="0" smtClean="0"/>
                        <a:t>Located</a:t>
                      </a:r>
                      <a:r>
                        <a:rPr lang="en-GB" sz="700" b="0" baseline="0" dirty="0" smtClean="0"/>
                        <a:t> in Northern Africa, bordering Algeria. Coastal region situated on the Mediterranean sea. </a:t>
                      </a:r>
                    </a:p>
                    <a:p>
                      <a:pPr algn="l"/>
                      <a:endParaRPr lang="en-GB" sz="700" b="0" baseline="0" dirty="0" smtClean="0"/>
                    </a:p>
                    <a:p>
                      <a:pPr algn="l"/>
                      <a:r>
                        <a:rPr lang="en-GB" sz="700" b="0" baseline="0" dirty="0" smtClean="0"/>
                        <a:t>Has a Mediterranean climate, jot summers and mild winters. Accessible from the rest of Europe. </a:t>
                      </a:r>
                      <a:endParaRPr lang="en-GB" sz="700" b="0" dirty="0"/>
                    </a:p>
                  </a:txBody>
                  <a:tcPr/>
                </a:tc>
                <a:tc>
                  <a:txBody>
                    <a:bodyPr/>
                    <a:lstStyle/>
                    <a:p>
                      <a:pPr lvl="0"/>
                      <a:r>
                        <a:rPr lang="en-GB" sz="700" kern="1200" dirty="0" smtClean="0">
                          <a:solidFill>
                            <a:schemeClr val="dk1"/>
                          </a:solidFill>
                          <a:effectLst/>
                          <a:latin typeface="+mn-lt"/>
                          <a:ea typeface="+mn-ea"/>
                          <a:cs typeface="+mn-cs"/>
                        </a:rPr>
                        <a:t>Worked</a:t>
                      </a:r>
                      <a:r>
                        <a:rPr lang="en-GB" sz="700" kern="1200" baseline="0" dirty="0" smtClean="0">
                          <a:solidFill>
                            <a:schemeClr val="dk1"/>
                          </a:solidFill>
                          <a:effectLst/>
                          <a:latin typeface="+mn-lt"/>
                          <a:ea typeface="+mn-ea"/>
                          <a:cs typeface="+mn-cs"/>
                        </a:rPr>
                        <a:t> with Tomas Cook to offer package holidays, in 2009 the industry provided 370,000 jobs. </a:t>
                      </a:r>
                    </a:p>
                    <a:p>
                      <a:pPr lvl="0"/>
                      <a:r>
                        <a:rPr lang="en-GB" sz="700" kern="1200" baseline="0" dirty="0" smtClean="0">
                          <a:solidFill>
                            <a:schemeClr val="dk1"/>
                          </a:solidFill>
                          <a:effectLst/>
                          <a:latin typeface="+mn-lt"/>
                          <a:ea typeface="+mn-ea"/>
                          <a:cs typeface="+mn-cs"/>
                        </a:rPr>
                        <a:t>Tunisia offers lots of history and culture and its landscape offers beaches, mountains and the Saharan Desert. </a:t>
                      </a:r>
                    </a:p>
                  </a:txBody>
                  <a:tcPr/>
                </a:tc>
                <a:extLst>
                  <a:ext uri="{0D108BD9-81ED-4DB2-BD59-A6C34878D82A}">
                    <a16:rowId xmlns:a16="http://schemas.microsoft.com/office/drawing/2014/main" val="1365335249"/>
                  </a:ext>
                </a:extLst>
              </a:tr>
              <a:tr h="184352">
                <a:tc>
                  <a:txBody>
                    <a:bodyPr/>
                    <a:lstStyle/>
                    <a:p>
                      <a:pPr algn="l"/>
                      <a:r>
                        <a:rPr lang="en-GB" sz="700" b="1" dirty="0" smtClean="0"/>
                        <a:t>Positive Impacts</a:t>
                      </a:r>
                      <a:endParaRPr lang="en-GB" sz="700" b="1" dirty="0" smtClean="0">
                        <a:solidFill>
                          <a:schemeClr val="bg1"/>
                        </a:solidFill>
                      </a:endParaRPr>
                    </a:p>
                  </a:txBody>
                  <a:tcPr/>
                </a:tc>
                <a:tc>
                  <a:txBody>
                    <a:bodyPr/>
                    <a:lstStyle/>
                    <a:p>
                      <a:pPr algn="l"/>
                      <a:r>
                        <a:rPr lang="en-GB" sz="700" b="1" dirty="0" smtClean="0"/>
                        <a:t>Negative Impacts</a:t>
                      </a:r>
                      <a:endParaRPr lang="en-GB" sz="700" b="1" dirty="0">
                        <a:solidFill>
                          <a:schemeClr val="bg1"/>
                        </a:solidFill>
                      </a:endParaRPr>
                    </a:p>
                  </a:txBody>
                  <a:tcPr/>
                </a:tc>
                <a:extLst>
                  <a:ext uri="{0D108BD9-81ED-4DB2-BD59-A6C34878D82A}">
                    <a16:rowId xmlns:a16="http://schemas.microsoft.com/office/drawing/2014/main" val="10002"/>
                  </a:ext>
                </a:extLst>
              </a:tr>
              <a:tr h="879219">
                <a:tc>
                  <a:txBody>
                    <a:bodyPr/>
                    <a:lstStyle/>
                    <a:p>
                      <a:r>
                        <a:rPr lang="en-GB" sz="700" dirty="0" smtClean="0"/>
                        <a:t>- Tourism counts for 10% of Tunisia’s GDP.</a:t>
                      </a:r>
                    </a:p>
                    <a:p>
                      <a:r>
                        <a:rPr lang="en-GB" sz="700" dirty="0" smtClean="0"/>
                        <a:t>- 370,000 jobs are directly created by tourism</a:t>
                      </a:r>
                    </a:p>
                    <a:p>
                      <a:r>
                        <a:rPr lang="en-GB" sz="700" dirty="0" smtClean="0"/>
                        <a:t>- Increased</a:t>
                      </a:r>
                      <a:r>
                        <a:rPr lang="en-GB" sz="700" baseline="0" dirty="0" smtClean="0"/>
                        <a:t> literacy rate in Tunisia (66% to 79%) improved education for girls, helped connect Tunisia to the rest of the world </a:t>
                      </a:r>
                      <a:endParaRPr lang="en-GB" sz="7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smtClean="0"/>
                        <a:t>- Economic:</a:t>
                      </a:r>
                      <a:r>
                        <a:rPr lang="en-GB" sz="700" baseline="0" dirty="0" smtClean="0"/>
                        <a:t> jobs in tourism are often poorly paid. Many hotels are owned by TNCs and much of the profit goes to HICs (Thomas Cook) - Social: Investment in water supplies and sanitation are focussed on tourist areas, not locals. Terrorist attacks in 2015. </a:t>
                      </a:r>
                    </a:p>
                    <a:p>
                      <a:pPr algn="l"/>
                      <a:r>
                        <a:rPr lang="en-GB" sz="700" baseline="0" dirty="0" smtClean="0"/>
                        <a:t>- Environmental: Tourism generates waste. Ad pollution on beaches</a:t>
                      </a:r>
                      <a:endParaRPr lang="en-GB" sz="700" b="0" dirty="0"/>
                    </a:p>
                  </a:txBody>
                  <a:tcPr/>
                </a:tc>
                <a:extLst>
                  <a:ext uri="{0D108BD9-81ED-4DB2-BD59-A6C34878D82A}">
                    <a16:rowId xmlns:a16="http://schemas.microsoft.com/office/drawing/2014/main" val="10003"/>
                  </a:ext>
                </a:extLst>
              </a:tr>
            </a:tbl>
          </a:graphicData>
        </a:graphic>
      </p:graphicFrame>
      <p:graphicFrame>
        <p:nvGraphicFramePr>
          <p:cNvPr id="44" name="Table 43">
            <a:extLst>
              <a:ext uri="{FF2B5EF4-FFF2-40B4-BE49-F238E27FC236}">
                <a16:creationId xmlns:a16="http://schemas.microsoft.com/office/drawing/2014/main" id="{E6F6E313-E7C9-4194-B52F-85FE54197BC9}"/>
              </a:ext>
            </a:extLst>
          </p:cNvPr>
          <p:cNvGraphicFramePr>
            <a:graphicFrameLocks noGrp="1"/>
          </p:cNvGraphicFramePr>
          <p:nvPr>
            <p:extLst>
              <p:ext uri="{D42A27DB-BD31-4B8C-83A1-F6EECF244321}">
                <p14:modId xmlns:p14="http://schemas.microsoft.com/office/powerpoint/2010/main" val="3214429864"/>
              </p:ext>
            </p:extLst>
          </p:nvPr>
        </p:nvGraphicFramePr>
        <p:xfrm>
          <a:off x="3037736" y="6245753"/>
          <a:ext cx="3513760" cy="624840"/>
        </p:xfrm>
        <a:graphic>
          <a:graphicData uri="http://schemas.openxmlformats.org/drawingml/2006/table">
            <a:tbl>
              <a:tblPr firstRow="1" bandRow="1">
                <a:tableStyleId>{5C22544A-7EE6-4342-B048-85BDC9FD1C3A}</a:tableStyleId>
              </a:tblPr>
              <a:tblGrid>
                <a:gridCol w="3513760">
                  <a:extLst>
                    <a:ext uri="{9D8B030D-6E8A-4147-A177-3AD203B41FA5}">
                      <a16:colId xmlns:a16="http://schemas.microsoft.com/office/drawing/2014/main" val="309138094"/>
                    </a:ext>
                  </a:extLst>
                </a:gridCol>
              </a:tblGrid>
              <a:tr h="195544">
                <a:tc>
                  <a:txBody>
                    <a:bodyPr/>
                    <a:lstStyle/>
                    <a:p>
                      <a:pPr algn="ctr"/>
                      <a:r>
                        <a:rPr lang="en-GB" sz="800" dirty="0" smtClean="0"/>
                        <a:t>Sustainable Tourism</a:t>
                      </a:r>
                      <a:endParaRPr lang="en-GB" sz="800" b="1" dirty="0"/>
                    </a:p>
                  </a:txBody>
                  <a:tcPr/>
                </a:tc>
                <a:extLst>
                  <a:ext uri="{0D108BD9-81ED-4DB2-BD59-A6C34878D82A}">
                    <a16:rowId xmlns:a16="http://schemas.microsoft.com/office/drawing/2014/main" val="893735833"/>
                  </a:ext>
                </a:extLst>
              </a:tr>
              <a:tr h="377122">
                <a:tc>
                  <a:txBody>
                    <a:bodyPr/>
                    <a:lstStyle/>
                    <a:p>
                      <a:r>
                        <a:rPr lang="en-GB" sz="700" kern="1200" dirty="0" smtClean="0">
                          <a:effectLst/>
                        </a:rPr>
                        <a:t>Sustainable tourism aims to support local communities socially and economically whilst causing no harm to the environment</a:t>
                      </a:r>
                      <a:r>
                        <a:rPr lang="en-GB" sz="700" kern="1200" baseline="0" dirty="0" smtClean="0">
                          <a:effectLst/>
                        </a:rPr>
                        <a:t> e.g. small scale lodge developments employing local people and using local foods in Kenya.</a:t>
                      </a:r>
                      <a:endParaRPr lang="en-GB" sz="700" kern="1200" dirty="0">
                        <a:solidFill>
                          <a:schemeClr val="dk1"/>
                        </a:solidFill>
                        <a:effectLst/>
                        <a:latin typeface="+mn-lt"/>
                        <a:ea typeface="+mn-ea"/>
                        <a:cs typeface="+mn-cs"/>
                      </a:endParaRPr>
                    </a:p>
                  </a:txBody>
                  <a:tcPr/>
                </a:tc>
                <a:extLst>
                  <a:ext uri="{0D108BD9-81ED-4DB2-BD59-A6C34878D82A}">
                    <a16:rowId xmlns:a16="http://schemas.microsoft.com/office/drawing/2014/main" val="1365335249"/>
                  </a:ext>
                </a:extLst>
              </a:tr>
            </a:tbl>
          </a:graphicData>
        </a:graphic>
      </p:graphicFrame>
      <p:pic>
        <p:nvPicPr>
          <p:cNvPr id="46" name="Picture 45" descr="camper clipart | boy-scout-camping-clipart.jpg: "/>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8516" y="6169037"/>
            <a:ext cx="364027" cy="269195"/>
          </a:xfrm>
          <a:prstGeom prst="rect">
            <a:avLst/>
          </a:prstGeom>
          <a:noFill/>
          <a:ln>
            <a:noFill/>
          </a:ln>
        </p:spPr>
      </p:pic>
      <p:pic>
        <p:nvPicPr>
          <p:cNvPr id="7" name="Picture 6"/>
          <p:cNvPicPr>
            <a:picLocks noChangeAspect="1"/>
          </p:cNvPicPr>
          <p:nvPr/>
        </p:nvPicPr>
        <p:blipFill rotWithShape="1">
          <a:blip r:embed="rId8">
            <a:clrChange>
              <a:clrFrom>
                <a:srgbClr val="FFFFFF"/>
              </a:clrFrom>
              <a:clrTo>
                <a:srgbClr val="FFFFFF">
                  <a:alpha val="0"/>
                </a:srgbClr>
              </a:clrTo>
            </a:clrChange>
          </a:blip>
          <a:srcRect l="11592" t="28140" r="41610" b="13441"/>
          <a:stretch/>
        </p:blipFill>
        <p:spPr>
          <a:xfrm>
            <a:off x="7939874" y="1788025"/>
            <a:ext cx="595062" cy="417635"/>
          </a:xfrm>
          <a:prstGeom prst="rect">
            <a:avLst/>
          </a:prstGeom>
        </p:spPr>
      </p:pic>
      <p:pic>
        <p:nvPicPr>
          <p:cNvPr id="2056" name="Picture 8" descr="Image result for road building clipart"/>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4883" y="1605742"/>
            <a:ext cx="591091" cy="5528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10">
            <a:clrChange>
              <a:clrFrom>
                <a:srgbClr val="FFFFFF"/>
              </a:clrFrom>
              <a:clrTo>
                <a:srgbClr val="FFFFFF">
                  <a:alpha val="0"/>
                </a:srgbClr>
              </a:clrTo>
            </a:clrChange>
          </a:blip>
          <a:srcRect l="23506" t="31386" r="65975" b="52005"/>
          <a:stretch/>
        </p:blipFill>
        <p:spPr>
          <a:xfrm>
            <a:off x="6645992" y="2958387"/>
            <a:ext cx="646780" cy="574182"/>
          </a:xfrm>
          <a:prstGeom prst="rect">
            <a:avLst/>
          </a:prstGeom>
        </p:spPr>
      </p:pic>
      <p:pic>
        <p:nvPicPr>
          <p:cNvPr id="22" name="Picture 21"/>
          <p:cNvPicPr>
            <a:picLocks noChangeAspect="1"/>
          </p:cNvPicPr>
          <p:nvPr/>
        </p:nvPicPr>
        <p:blipFill rotWithShape="1">
          <a:blip r:embed="rId11"/>
          <a:srcRect l="13631" t="39023" r="49876" b="17832"/>
          <a:stretch/>
        </p:blipFill>
        <p:spPr>
          <a:xfrm>
            <a:off x="6655401" y="4786352"/>
            <a:ext cx="623099" cy="414178"/>
          </a:xfrm>
          <a:prstGeom prst="rect">
            <a:avLst/>
          </a:prstGeom>
        </p:spPr>
      </p:pic>
      <p:pic>
        <p:nvPicPr>
          <p:cNvPr id="25" name="Picture 24"/>
          <p:cNvPicPr>
            <a:picLocks noChangeAspect="1"/>
          </p:cNvPicPr>
          <p:nvPr/>
        </p:nvPicPr>
        <p:blipFill rotWithShape="1">
          <a:blip r:embed="rId12">
            <a:clrChange>
              <a:clrFrom>
                <a:srgbClr val="FFFFFF"/>
              </a:clrFrom>
              <a:clrTo>
                <a:srgbClr val="FFFFFF">
                  <a:alpha val="0"/>
                </a:srgbClr>
              </a:clrTo>
            </a:clrChange>
          </a:blip>
          <a:srcRect l="17388" t="35004" r="54370" b="13823"/>
          <a:stretch/>
        </p:blipFill>
        <p:spPr>
          <a:xfrm>
            <a:off x="6752330" y="5919788"/>
            <a:ext cx="415234" cy="423009"/>
          </a:xfrm>
          <a:prstGeom prst="rect">
            <a:avLst/>
          </a:prstGeom>
        </p:spPr>
      </p:pic>
      <p:sp>
        <p:nvSpPr>
          <p:cNvPr id="38" name="TextBox 37">
            <a:extLst>
              <a:ext uri="{FF2B5EF4-FFF2-40B4-BE49-F238E27FC236}">
                <a16:creationId xmlns:a16="http://schemas.microsoft.com/office/drawing/2014/main" id="{6683A23D-CAFF-4ADA-BF76-79968C0F4E3D}"/>
              </a:ext>
            </a:extLst>
          </p:cNvPr>
          <p:cNvSpPr txBox="1"/>
          <p:nvPr/>
        </p:nvSpPr>
        <p:spPr>
          <a:xfrm>
            <a:off x="3017972" y="2434710"/>
            <a:ext cx="1616782"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a:ln>
                  <a:solidFill>
                    <a:schemeClr val="accent1"/>
                  </a:solidFill>
                </a:ln>
                <a:solidFill>
                  <a:schemeClr val="accent1"/>
                </a:solidFill>
                <a:effectLst>
                  <a:outerShdw blurRad="38100" dist="38100" dir="2700000" algn="tl">
                    <a:srgbClr val="000000">
                      <a:alpha val="43137"/>
                    </a:srgbClr>
                  </a:outerShdw>
                </a:effectLst>
              </a:rPr>
              <a:t>Unit </a:t>
            </a:r>
            <a:r>
              <a:rPr lang="en-GB" sz="1600" dirty="0" smtClean="0">
                <a:ln>
                  <a:solidFill>
                    <a:schemeClr val="accent1"/>
                  </a:solidFill>
                </a:ln>
                <a:solidFill>
                  <a:schemeClr val="accent1"/>
                </a:solidFill>
                <a:effectLst>
                  <a:outerShdw blurRad="38100" dist="38100" dir="2700000" algn="tl">
                    <a:srgbClr val="000000">
                      <a:alpha val="43137"/>
                    </a:srgbClr>
                  </a:outerShdw>
                </a:effectLst>
              </a:rPr>
              <a:t>2b</a:t>
            </a:r>
            <a:endParaRPr lang="en-GB" sz="1600" dirty="0">
              <a:ln>
                <a:solidFill>
                  <a:schemeClr val="accent1"/>
                </a:solidFill>
              </a:ln>
              <a:solidFill>
                <a:schemeClr val="accent1"/>
              </a:solidFill>
              <a:effectLst>
                <a:outerShdw blurRad="38100" dist="38100" dir="2700000" algn="tl">
                  <a:srgbClr val="000000">
                    <a:alpha val="43137"/>
                  </a:srgbClr>
                </a:outerShdw>
              </a:effectLst>
            </a:endParaRPr>
          </a:p>
        </p:txBody>
      </p:sp>
      <p:pic>
        <p:nvPicPr>
          <p:cNvPr id="6" name="Picture 5"/>
          <p:cNvPicPr>
            <a:picLocks noChangeAspect="1"/>
          </p:cNvPicPr>
          <p:nvPr/>
        </p:nvPicPr>
        <p:blipFill rotWithShape="1">
          <a:blip r:embed="rId13" cstate="hqprint">
            <a:extLst>
              <a:ext uri="{28A0092B-C50C-407E-A947-70E740481C1C}">
                <a14:useLocalDpi xmlns:a14="http://schemas.microsoft.com/office/drawing/2010/main" val="0"/>
              </a:ext>
            </a:extLst>
          </a:blip>
          <a:srcRect b="18848"/>
          <a:stretch/>
        </p:blipFill>
        <p:spPr>
          <a:xfrm>
            <a:off x="14045" y="2426073"/>
            <a:ext cx="1417034" cy="816463"/>
          </a:xfrm>
          <a:prstGeom prst="rect">
            <a:avLst/>
          </a:prstGeom>
        </p:spPr>
      </p:pic>
      <p:pic>
        <p:nvPicPr>
          <p:cNvPr id="8" name="Picture 7"/>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933450" y="4591713"/>
            <a:ext cx="2053334" cy="1356995"/>
          </a:xfrm>
          <a:prstGeom prst="rect">
            <a:avLst/>
          </a:prstGeom>
        </p:spPr>
      </p:pic>
      <p:pic>
        <p:nvPicPr>
          <p:cNvPr id="9" name="Picture 8"/>
          <p:cNvPicPr>
            <a:picLocks noChangeAspect="1"/>
          </p:cNvPicPr>
          <p:nvPr/>
        </p:nvPicPr>
        <p:blipFill rotWithShape="1">
          <a:blip r:embed="rId15">
            <a:extLst>
              <a:ext uri="{28A0092B-C50C-407E-A947-70E740481C1C}">
                <a14:useLocalDpi xmlns:a14="http://schemas.microsoft.com/office/drawing/2010/main" val="0"/>
              </a:ext>
            </a:extLst>
          </a:blip>
          <a:srcRect l="4750" t="67922" b="3698"/>
          <a:stretch/>
        </p:blipFill>
        <p:spPr>
          <a:xfrm>
            <a:off x="253212" y="6233741"/>
            <a:ext cx="2531879" cy="568136"/>
          </a:xfrm>
          <a:prstGeom prst="rect">
            <a:avLst/>
          </a:prstGeom>
        </p:spPr>
      </p:pic>
      <p:sp>
        <p:nvSpPr>
          <p:cNvPr id="10" name="Rectangle 9"/>
          <p:cNvSpPr/>
          <p:nvPr/>
        </p:nvSpPr>
        <p:spPr>
          <a:xfrm>
            <a:off x="2980427" y="2696581"/>
            <a:ext cx="3076291" cy="369332"/>
          </a:xfrm>
          <a:prstGeom prst="rect">
            <a:avLst/>
          </a:prstGeom>
        </p:spPr>
        <p:txBody>
          <a:bodyPr wrap="none">
            <a:spAutoFit/>
          </a:bodyPr>
          <a:lstStyle/>
          <a:p>
            <a:pPr algn="ctr"/>
            <a:r>
              <a:rPr lang="en-GB" dirty="0" smtClean="0">
                <a:ln>
                  <a:solidFill>
                    <a:schemeClr val="accent1"/>
                  </a:solidFill>
                </a:ln>
                <a:solidFill>
                  <a:schemeClr val="accent1"/>
                </a:solidFill>
                <a:effectLst>
                  <a:outerShdw blurRad="38100" dist="38100" dir="2700000" algn="tl">
                    <a:srgbClr val="000000">
                      <a:alpha val="43137"/>
                    </a:srgbClr>
                  </a:outerShdw>
                </a:effectLst>
              </a:rPr>
              <a:t>The Changing Economic World</a:t>
            </a:r>
            <a:endParaRPr lang="en-GB" dirty="0">
              <a:ln>
                <a:solidFill>
                  <a:schemeClr val="accent1"/>
                </a:solidFill>
              </a:ln>
              <a:solidFill>
                <a:schemeClr val="accent1"/>
              </a:solidFill>
              <a:effectLst>
                <a:outerShdw blurRad="38100" dist="38100" dir="2700000" algn="tl">
                  <a:srgbClr val="000000">
                    <a:alpha val="43137"/>
                  </a:srgbClr>
                </a:outerShdw>
              </a:effectLst>
            </a:endParaRPr>
          </a:p>
        </p:txBody>
      </p:sp>
      <p:sp>
        <p:nvSpPr>
          <p:cNvPr id="12" name="Rectangle 11"/>
          <p:cNvSpPr/>
          <p:nvPr/>
        </p:nvSpPr>
        <p:spPr>
          <a:xfrm>
            <a:off x="3037736" y="2434448"/>
            <a:ext cx="3513762" cy="62635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6738524" y="1619257"/>
            <a:ext cx="762502" cy="505794"/>
          </a:xfrm>
          <a:prstGeom prst="rect">
            <a:avLst/>
          </a:prstGeom>
        </p:spPr>
      </p:pic>
      <p:pic>
        <p:nvPicPr>
          <p:cNvPr id="2" name="Picture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0035428">
            <a:off x="2861695" y="4049534"/>
            <a:ext cx="453577" cy="453577"/>
          </a:xfrm>
          <a:prstGeom prst="rect">
            <a:avLst/>
          </a:prstGeom>
        </p:spPr>
      </p:pic>
      <p:pic>
        <p:nvPicPr>
          <p:cNvPr id="34" name="Picture 2" descr="Chichen Itza"/>
          <p:cNvPicPr>
            <a:picLocks noChangeAspect="1" noChangeArrowheads="1"/>
          </p:cNvPicPr>
          <p:nvPr/>
        </p:nvPicPr>
        <p:blipFill>
          <a:blip r:embed="rId18" cstate="hqprint">
            <a:extLst>
              <a:ext uri="{28A0092B-C50C-407E-A947-70E740481C1C}">
                <a14:useLocalDpi xmlns:a14="http://schemas.microsoft.com/office/drawing/2010/main" val="0"/>
              </a:ext>
            </a:extLst>
          </a:blip>
          <a:srcRect/>
          <a:stretch>
            <a:fillRect/>
          </a:stretch>
        </p:blipFill>
        <p:spPr bwMode="auto">
          <a:xfrm rot="683176">
            <a:off x="6033096" y="4023131"/>
            <a:ext cx="532537" cy="355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rotWithShape="1">
          <a:blip r:embed="rId19">
            <a:extLst>
              <a:ext uri="{BEBA8EAE-BF5A-486C-A8C5-ECC9F3942E4B}">
                <a14:imgProps xmlns:a14="http://schemas.microsoft.com/office/drawing/2010/main">
                  <a14:imgLayer r:embed="rId20">
                    <a14:imgEffect>
                      <a14:backgroundRemoval t="33724" b="86589" l="19839" r="44436">
                        <a14:foregroundMark x1="30234" y1="46354" x2="30234" y2="46354"/>
                        <a14:foregroundMark x1="34553" y1="47266" x2="34553" y2="47266"/>
                        <a14:foregroundMark x1="29649" y1="48307" x2="29649" y2="48307"/>
                        <a14:foregroundMark x1="33675" y1="48958" x2="33675" y2="48958"/>
                      </a14:backgroundRemoval>
                    </a14:imgEffect>
                  </a14:imgLayer>
                </a14:imgProps>
              </a:ext>
            </a:extLst>
          </a:blip>
          <a:srcRect l="19749" t="34441" r="55671" b="13631"/>
          <a:stretch/>
        </p:blipFill>
        <p:spPr>
          <a:xfrm>
            <a:off x="9434513" y="6233742"/>
            <a:ext cx="409625" cy="574460"/>
          </a:xfrm>
          <a:prstGeom prst="rect">
            <a:avLst/>
          </a:prstGeom>
        </p:spPr>
      </p:pic>
      <p:pic>
        <p:nvPicPr>
          <p:cNvPr id="3" name="Picture 2"/>
          <p:cNvPicPr>
            <a:picLocks noChangeAspect="1"/>
          </p:cNvPicPr>
          <p:nvPr/>
        </p:nvPicPr>
        <p:blipFill>
          <a:blip r:embed="rId21"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2103" y="282933"/>
            <a:ext cx="414521" cy="276033"/>
          </a:xfrm>
          <a:prstGeom prst="rect">
            <a:avLst/>
          </a:prstGeom>
        </p:spPr>
      </p:pic>
    </p:spTree>
    <p:extLst>
      <p:ext uri="{BB962C8B-B14F-4D97-AF65-F5344CB8AC3E}">
        <p14:creationId xmlns:p14="http://schemas.microsoft.com/office/powerpoint/2010/main" val="1630628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192BB8F-74DD-4FF6-88DD-24E82095A055}"/>
              </a:ext>
            </a:extLst>
          </p:cNvPr>
          <p:cNvGraphicFramePr>
            <a:graphicFrameLocks noGrp="1"/>
          </p:cNvGraphicFramePr>
          <p:nvPr>
            <p:extLst>
              <p:ext uri="{D42A27DB-BD31-4B8C-83A1-F6EECF244321}">
                <p14:modId xmlns:p14="http://schemas.microsoft.com/office/powerpoint/2010/main" val="4230577395"/>
              </p:ext>
            </p:extLst>
          </p:nvPr>
        </p:nvGraphicFramePr>
        <p:xfrm>
          <a:off x="14289" y="29870"/>
          <a:ext cx="4932002" cy="6695723"/>
        </p:xfrm>
        <a:graphic>
          <a:graphicData uri="http://schemas.openxmlformats.org/drawingml/2006/table">
            <a:tbl>
              <a:tblPr firstRow="1" bandRow="1">
                <a:tableStyleId>{5C22544A-7EE6-4342-B048-85BDC9FD1C3A}</a:tableStyleId>
              </a:tblPr>
              <a:tblGrid>
                <a:gridCol w="1709738">
                  <a:extLst>
                    <a:ext uri="{9D8B030D-6E8A-4147-A177-3AD203B41FA5}">
                      <a16:colId xmlns:a16="http://schemas.microsoft.com/office/drawing/2014/main" val="1982992219"/>
                    </a:ext>
                  </a:extLst>
                </a:gridCol>
                <a:gridCol w="756263">
                  <a:extLst>
                    <a:ext uri="{9D8B030D-6E8A-4147-A177-3AD203B41FA5}">
                      <a16:colId xmlns:a16="http://schemas.microsoft.com/office/drawing/2014/main" val="1468597990"/>
                    </a:ext>
                  </a:extLst>
                </a:gridCol>
                <a:gridCol w="443887">
                  <a:extLst>
                    <a:ext uri="{9D8B030D-6E8A-4147-A177-3AD203B41FA5}">
                      <a16:colId xmlns:a16="http://schemas.microsoft.com/office/drawing/2014/main" val="20001"/>
                    </a:ext>
                  </a:extLst>
                </a:gridCol>
                <a:gridCol w="364256">
                  <a:extLst>
                    <a:ext uri="{9D8B030D-6E8A-4147-A177-3AD203B41FA5}">
                      <a16:colId xmlns:a16="http://schemas.microsoft.com/office/drawing/2014/main" val="20002"/>
                    </a:ext>
                  </a:extLst>
                </a:gridCol>
                <a:gridCol w="1657858">
                  <a:extLst>
                    <a:ext uri="{9D8B030D-6E8A-4147-A177-3AD203B41FA5}">
                      <a16:colId xmlns:a16="http://schemas.microsoft.com/office/drawing/2014/main" val="20003"/>
                    </a:ext>
                  </a:extLst>
                </a:gridCol>
              </a:tblGrid>
              <a:tr h="212105">
                <a:tc gridSpan="5">
                  <a:txBody>
                    <a:bodyPr/>
                    <a:lstStyle/>
                    <a:p>
                      <a:pPr algn="ctr"/>
                      <a:r>
                        <a:rPr lang="en-GB" sz="800" dirty="0" smtClean="0"/>
                        <a:t>Economic and </a:t>
                      </a:r>
                      <a:r>
                        <a:rPr lang="en-GB" sz="800" smtClean="0"/>
                        <a:t>Industrial </a:t>
                      </a:r>
                      <a:r>
                        <a:rPr lang="en-GB" sz="800" smtClean="0"/>
                        <a:t>Change in  </a:t>
                      </a:r>
                      <a:r>
                        <a:rPr lang="en-GB" sz="800" dirty="0" smtClean="0"/>
                        <a:t>Nigeria</a:t>
                      </a:r>
                      <a:r>
                        <a:rPr lang="en-GB" sz="800" baseline="0" dirty="0" smtClean="0"/>
                        <a:t> </a:t>
                      </a:r>
                      <a:endParaRPr lang="en-GB" sz="8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81575178"/>
                  </a:ext>
                </a:extLst>
              </a:tr>
              <a:tr h="212105">
                <a:tc gridSpan="5">
                  <a:txBody>
                    <a:bodyPr/>
                    <a:lstStyle/>
                    <a:p>
                      <a:pPr marL="0" algn="ctr" defTabSz="914400" rtl="0" eaLnBrk="1" latinLnBrk="0" hangingPunct="1"/>
                      <a:r>
                        <a:rPr lang="en-GB" sz="800" b="1" kern="1200" dirty="0" smtClean="0"/>
                        <a:t>History and Landscape</a:t>
                      </a:r>
                      <a:endParaRPr lang="en-GB" sz="800" b="1" kern="1200" dirty="0">
                        <a:solidFill>
                          <a:schemeClr val="bg1"/>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257478">
                <a:tc gridSpan="4">
                  <a:txBody>
                    <a:bodyPr/>
                    <a:lstStyle/>
                    <a:p>
                      <a:pPr marL="0" indent="0">
                        <a:buNone/>
                      </a:pPr>
                      <a:r>
                        <a:rPr lang="en-GB" sz="700" b="0" dirty="0" smtClean="0">
                          <a:latin typeface="Calibri" panose="020F0502020204030204" pitchFamily="34" charset="0"/>
                          <a:cs typeface="Calibri" panose="020F0502020204030204" pitchFamily="34" charset="0"/>
                        </a:rPr>
                        <a:t>-Is a country in West Africa. Bordering Benin, Niger, Chad and Cameroon. It has a tropical climate with variable rainy and dry seasons in different parts of the country.</a:t>
                      </a:r>
                      <a:r>
                        <a:rPr lang="en-GB" sz="700" b="0" baseline="0" dirty="0" smtClean="0">
                          <a:latin typeface="Calibri" panose="020F0502020204030204" pitchFamily="34" charset="0"/>
                          <a:cs typeface="Calibri" panose="020F0502020204030204" pitchFamily="34" charset="0"/>
                        </a:rPr>
                        <a:t> </a:t>
                      </a:r>
                      <a:r>
                        <a:rPr lang="en-GB" sz="700" b="0" dirty="0" smtClean="0">
                          <a:latin typeface="Calibri" panose="020F0502020204030204" pitchFamily="34" charset="0"/>
                          <a:cs typeface="Calibri" panose="020F0502020204030204" pitchFamily="34" charset="0"/>
                        </a:rPr>
                        <a:t>It is hot and wet most of the year in the south, but inland there is a long dry season. </a:t>
                      </a:r>
                    </a:p>
                    <a:p>
                      <a:pPr marL="0" indent="0">
                        <a:buNone/>
                      </a:pPr>
                      <a:r>
                        <a:rPr lang="en-GB" sz="700" b="0" kern="1200" dirty="0" smtClean="0">
                          <a:solidFill>
                            <a:schemeClr val="dk1"/>
                          </a:solidFill>
                          <a:effectLst/>
                          <a:latin typeface="Calibri" panose="020F0502020204030204" pitchFamily="34" charset="0"/>
                          <a:ea typeface="+mn-ea"/>
                          <a:cs typeface="Calibri" panose="020F0502020204030204" pitchFamily="34" charset="0"/>
                        </a:rPr>
                        <a:t>-Known as the ‘Giant of Africa’ with a population of 184 million people.</a:t>
                      </a:r>
                      <a:r>
                        <a:rPr lang="en-GB" sz="700" b="0" kern="1200" baseline="0" dirty="0" smtClean="0">
                          <a:solidFill>
                            <a:schemeClr val="dk1"/>
                          </a:solidFill>
                          <a:effectLst/>
                          <a:latin typeface="Calibri" panose="020F0502020204030204" pitchFamily="34" charset="0"/>
                          <a:ea typeface="+mn-ea"/>
                          <a:cs typeface="Calibri" panose="020F0502020204030204" pitchFamily="34" charset="0"/>
                        </a:rPr>
                        <a:t> </a:t>
                      </a:r>
                      <a:endParaRPr lang="en-GB" sz="700" b="0" kern="1200" dirty="0" smtClean="0">
                        <a:solidFill>
                          <a:schemeClr val="dk1"/>
                        </a:solidFill>
                        <a:effectLst/>
                        <a:latin typeface="+mn-lt"/>
                        <a:ea typeface="+mn-ea"/>
                        <a:cs typeface="+mn-cs"/>
                      </a:endParaRPr>
                    </a:p>
                    <a:p>
                      <a:pPr marL="0" indent="0">
                        <a:buNone/>
                      </a:pPr>
                      <a:r>
                        <a:rPr lang="en-GB" sz="700" b="0" kern="1200" dirty="0" smtClean="0">
                          <a:solidFill>
                            <a:schemeClr val="dk1"/>
                          </a:solidFill>
                          <a:effectLst/>
                          <a:latin typeface="+mn-lt"/>
                          <a:ea typeface="+mn-ea"/>
                          <a:cs typeface="+mn-cs"/>
                        </a:rPr>
                        <a:t>-</a:t>
                      </a:r>
                      <a:r>
                        <a:rPr lang="en-GB" sz="700" dirty="0" smtClean="0">
                          <a:latin typeface="Calibri" panose="020F0502020204030204" pitchFamily="34" charset="0"/>
                          <a:cs typeface="Calibri" panose="020F0502020204030204" pitchFamily="34" charset="0"/>
                        </a:rPr>
                        <a:t>Nigeria is predicted to have the worlds highest average GDP growth for 2010-2015 </a:t>
                      </a:r>
                    </a:p>
                    <a:p>
                      <a:pPr marL="0" indent="0">
                        <a:buNone/>
                      </a:pPr>
                      <a:r>
                        <a:rPr lang="en-GB" sz="700" dirty="0" smtClean="0">
                          <a:latin typeface="Calibri" panose="020F0502020204030204" pitchFamily="34" charset="0"/>
                          <a:cs typeface="Calibri" panose="020F0502020204030204" pitchFamily="34" charset="0"/>
                        </a:rPr>
                        <a:t>Nigeria supplies 2.7% of the worlds oil (12 largest producer).</a:t>
                      </a:r>
                      <a:r>
                        <a:rPr lang="en-GB" sz="700" baseline="0" dirty="0" smtClean="0">
                          <a:latin typeface="Calibri" panose="020F0502020204030204" pitchFamily="34" charset="0"/>
                          <a:cs typeface="Calibri" panose="020F0502020204030204" pitchFamily="34" charset="0"/>
                        </a:rPr>
                        <a:t> </a:t>
                      </a:r>
                      <a:r>
                        <a:rPr lang="en-GB" sz="700" dirty="0" smtClean="0">
                          <a:latin typeface="Calibri" panose="020F0502020204030204" pitchFamily="34" charset="0"/>
                          <a:cs typeface="Calibri" panose="020F0502020204030204" pitchFamily="34" charset="0"/>
                        </a:rPr>
                        <a:t>Politically Nigeria has a significant role as the 5</a:t>
                      </a:r>
                      <a:r>
                        <a:rPr lang="en-GB" sz="700" baseline="30000" dirty="0" smtClean="0">
                          <a:latin typeface="Calibri" panose="020F0502020204030204" pitchFamily="34" charset="0"/>
                          <a:cs typeface="Calibri" panose="020F0502020204030204" pitchFamily="34" charset="0"/>
                        </a:rPr>
                        <a:t>th</a:t>
                      </a:r>
                      <a:r>
                        <a:rPr lang="en-GB" sz="700" dirty="0" smtClean="0">
                          <a:latin typeface="Calibri" panose="020F0502020204030204" pitchFamily="34" charset="0"/>
                          <a:cs typeface="Calibri" panose="020F0502020204030204" pitchFamily="34" charset="0"/>
                        </a:rPr>
                        <a:t> Largest contributor to UN peacekeeping missions around the world </a:t>
                      </a:r>
                    </a:p>
                    <a:p>
                      <a:pPr marL="0" indent="0">
                        <a:buNone/>
                      </a:pPr>
                      <a:endParaRPr lang="en-GB" sz="700" b="0" dirty="0" smtClean="0">
                        <a:latin typeface="Calibri" panose="020F0502020204030204" pitchFamily="34" charset="0"/>
                        <a:cs typeface="Calibri" panose="020F0502020204030204" pitchFamily="34" charset="0"/>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endParaRPr lang="en-GB" dirty="0"/>
                    </a:p>
                  </a:txBody>
                  <a:tcPr/>
                </a:tc>
                <a:extLst>
                  <a:ext uri="{0D108BD9-81ED-4DB2-BD59-A6C34878D82A}">
                    <a16:rowId xmlns:a16="http://schemas.microsoft.com/office/drawing/2014/main" val="3431433421"/>
                  </a:ext>
                </a:extLst>
              </a:tr>
              <a:tr h="212105">
                <a:tc gridSpan="2">
                  <a:txBody>
                    <a:bodyPr/>
                    <a:lstStyle/>
                    <a:p>
                      <a:pPr marL="0" indent="0" algn="ctr">
                        <a:buFont typeface="+mj-lt"/>
                        <a:buNone/>
                      </a:pPr>
                      <a:r>
                        <a:rPr lang="en-GB" sz="800" b="1" dirty="0" smtClean="0"/>
                        <a:t>Changes in Employment Structure</a:t>
                      </a:r>
                      <a:endParaRPr lang="en-GB" sz="800" b="1" dirty="0" smtClean="0">
                        <a:solidFill>
                          <a:schemeClr val="bg1"/>
                        </a:solidFill>
                      </a:endParaRPr>
                    </a:p>
                  </a:txBody>
                  <a:tcPr anchor="ctr"/>
                </a:tc>
                <a:tc hMerge="1">
                  <a:txBody>
                    <a:bodyPr/>
                    <a:lstStyle/>
                    <a:p>
                      <a:endParaRPr lang="en-GB"/>
                    </a:p>
                  </a:txBody>
                  <a:tcPr/>
                </a:tc>
                <a:tc gridSpan="3">
                  <a:txBody>
                    <a:bodyPr/>
                    <a:lstStyle/>
                    <a:p>
                      <a:pPr marL="0" indent="0" algn="ctr">
                        <a:buFont typeface="+mj-lt"/>
                        <a:buNone/>
                      </a:pPr>
                      <a:r>
                        <a:rPr lang="en-GB" sz="800" b="1" dirty="0" smtClean="0"/>
                        <a:t>Industry</a:t>
                      </a:r>
                      <a:endParaRPr lang="en-GB" sz="800" b="1" dirty="0" smtClean="0">
                        <a:solidFill>
                          <a:schemeClr val="bg1"/>
                        </a:solidFill>
                      </a:endParaRP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454388">
                <a:tc gridSpan="2">
                  <a:txBody>
                    <a:bodyPr/>
                    <a:lstStyle/>
                    <a:p>
                      <a:pPr marL="0" indent="0">
                        <a:buFontTx/>
                        <a:buNone/>
                      </a:pPr>
                      <a:endParaRPr lang="en-GB" sz="700" kern="1200" dirty="0" smtClean="0">
                        <a:solidFill>
                          <a:schemeClr val="tx1"/>
                        </a:solidFill>
                        <a:effectLst/>
                        <a:latin typeface="+mn-lt"/>
                        <a:ea typeface="+mn-ea"/>
                        <a:cs typeface="+mn-cs"/>
                      </a:endParaRPr>
                    </a:p>
                  </a:txBody>
                  <a:tcPr/>
                </a:tc>
                <a:tc hMerge="1">
                  <a:txBody>
                    <a:bodyPr/>
                    <a:lstStyle/>
                    <a:p>
                      <a:endParaRPr lang="en-GB"/>
                    </a:p>
                  </a:txBody>
                  <a:tcPr/>
                </a:tc>
                <a:tc rowSpan="2" gridSpan="3">
                  <a:txBody>
                    <a:bodyPr/>
                    <a:lstStyle/>
                    <a:p>
                      <a:r>
                        <a:rPr lang="en-GB" sz="700" dirty="0" smtClean="0">
                          <a:latin typeface="+mn-lt"/>
                        </a:rPr>
                        <a:t>-Since 1999 there has been major changes in the country’s industrial structure </a:t>
                      </a:r>
                    </a:p>
                    <a:p>
                      <a:r>
                        <a:rPr lang="en-GB" sz="700" dirty="0" smtClean="0">
                          <a:latin typeface="+mn-lt"/>
                        </a:rPr>
                        <a:t>-Industrialisation and economic growth under a stable government has increased employment in oil production, manufacturing, sugar refining, paper and pharmaceuticals.</a:t>
                      </a:r>
                    </a:p>
                    <a:p>
                      <a:pPr marL="0" indent="0">
                        <a:buNone/>
                      </a:pPr>
                      <a:r>
                        <a:rPr lang="en-GB" sz="700" dirty="0" smtClean="0">
                          <a:latin typeface="+mn-lt"/>
                        </a:rPr>
                        <a:t>-Regular paid work= more secure income and helps to improve other sectors such as cars clothes and electrical appliances </a:t>
                      </a:r>
                    </a:p>
                    <a:p>
                      <a:pPr marL="0" indent="0">
                        <a:buNone/>
                      </a:pPr>
                      <a:r>
                        <a:rPr lang="en-GB" sz="700" dirty="0" smtClean="0">
                          <a:latin typeface="+mn-lt"/>
                        </a:rPr>
                        <a:t>-Manufacturing industries stimulate growth through close links with each other- e.g. parts to make cars</a:t>
                      </a:r>
                    </a:p>
                    <a:p>
                      <a:pPr marL="0" indent="0">
                        <a:buNone/>
                      </a:pPr>
                      <a:r>
                        <a:rPr lang="en-GB" sz="700" dirty="0" smtClean="0">
                          <a:latin typeface="+mn-lt"/>
                        </a:rPr>
                        <a:t>-Oil processing has created chemical by-products.  Growth of a huge chemical industry such as soaps, detergents and plastics. </a:t>
                      </a:r>
                    </a:p>
                    <a:p>
                      <a:pPr marL="0" indent="0">
                        <a:buFontTx/>
                        <a:buNone/>
                      </a:pPr>
                      <a:endParaRPr lang="en-GB" sz="700" dirty="0" smtClean="0"/>
                    </a:p>
                  </a:txBody>
                  <a:tcPr/>
                </a:tc>
                <a:tc rowSpan="2" hMerge="1">
                  <a:txBody>
                    <a:bodyPr/>
                    <a:lstStyle/>
                    <a:p>
                      <a:endParaRPr lang="en-GB"/>
                    </a:p>
                  </a:txBody>
                  <a:tcPr/>
                </a:tc>
                <a:tc rowSpan="2" hMerge="1">
                  <a:txBody>
                    <a:bodyPr/>
                    <a:lstStyle/>
                    <a:p>
                      <a:endParaRPr lang="en-GB"/>
                    </a:p>
                  </a:txBody>
                  <a:tcPr/>
                </a:tc>
                <a:extLst>
                  <a:ext uri="{0D108BD9-81ED-4DB2-BD59-A6C34878D82A}">
                    <a16:rowId xmlns:a16="http://schemas.microsoft.com/office/drawing/2014/main" val="10004"/>
                  </a:ext>
                </a:extLst>
              </a:tr>
              <a:tr h="951982">
                <a:tc gridSpan="2">
                  <a:txBody>
                    <a:bodyPr/>
                    <a:lstStyle/>
                    <a:p>
                      <a:pPr marL="0" indent="0">
                        <a:buFontTx/>
                        <a:buNone/>
                      </a:pPr>
                      <a:r>
                        <a:rPr lang="en-GB" sz="700" dirty="0" smtClean="0"/>
                        <a:t>- Today, 53% of people in Nigeria are employed in the tertiary sector.</a:t>
                      </a:r>
                    </a:p>
                    <a:p>
                      <a:pPr marL="0" indent="0">
                        <a:buFontTx/>
                        <a:buNone/>
                      </a:pPr>
                      <a:r>
                        <a:rPr lang="en-GB" sz="700" dirty="0" smtClean="0"/>
                        <a:t>- A large number of people in rural areas are still employed in the primary sector,</a:t>
                      </a:r>
                      <a:r>
                        <a:rPr lang="en-GB" sz="700" baseline="0" dirty="0" smtClean="0"/>
                        <a:t> although this sector is continuing to decrease with migration. </a:t>
                      </a:r>
                      <a:endParaRPr lang="en-GB" sz="700" dirty="0" smtClean="0"/>
                    </a:p>
                    <a:p>
                      <a:pPr marL="0" indent="0">
                        <a:buFontTx/>
                        <a:buNone/>
                      </a:pPr>
                      <a:r>
                        <a:rPr lang="en-GB" sz="700" dirty="0" smtClean="0"/>
                        <a:t>- Secondary industry contributes greatly to the country’s GNI.</a:t>
                      </a:r>
                    </a:p>
                    <a:p>
                      <a:pPr marL="0" indent="0">
                        <a:buFontTx/>
                        <a:buNone/>
                      </a:pPr>
                      <a:r>
                        <a:rPr lang="en-GB" sz="700" dirty="0" smtClean="0"/>
                        <a:t>- Increased investment in infrastructure has encouraged tourism and manufacturing.</a:t>
                      </a:r>
                      <a:endParaRPr lang="en-GB" sz="700" kern="1200" dirty="0" smtClean="0">
                        <a:solidFill>
                          <a:schemeClr val="tx1"/>
                        </a:solidFill>
                        <a:effectLst/>
                        <a:latin typeface="+mn-lt"/>
                        <a:ea typeface="+mn-ea"/>
                        <a:cs typeface="+mn-cs"/>
                      </a:endParaRPr>
                    </a:p>
                  </a:txBody>
                  <a:tcPr/>
                </a:tc>
                <a:tc h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217704957"/>
                  </a:ext>
                </a:extLst>
              </a:tr>
              <a:tr h="212105">
                <a:tc gridSpan="5">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1" dirty="0" smtClean="0"/>
                        <a:t>TNCs in Nigeria</a:t>
                      </a:r>
                      <a:r>
                        <a:rPr lang="en-GB" sz="800" b="1" smtClean="0"/>
                        <a:t>:</a:t>
                      </a:r>
                      <a:r>
                        <a:rPr lang="en-GB" sz="800" b="1" baseline="0" smtClean="0"/>
                        <a:t> Shell </a:t>
                      </a:r>
                      <a:endParaRPr lang="en-GB" sz="800" b="1" dirty="0" smtClean="0">
                        <a:solidFill>
                          <a:schemeClr val="bg1"/>
                        </a:solidFill>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424341">
                <a:tc gridSpan="5">
                  <a:txBody>
                    <a:bodyPr/>
                    <a:lstStyle/>
                    <a:p>
                      <a:r>
                        <a:rPr lang="en-GB" sz="700" dirty="0" smtClean="0">
                          <a:latin typeface="+mn-lt"/>
                        </a:rPr>
                        <a:t>A Transnational corporation (TNC) is a large company that operates in several countries. A TNC usually has its headquarters in one country with production plants in several other countries. Transnational companies locate in foreign countries in order to take advantage of :</a:t>
                      </a:r>
                      <a:r>
                        <a:rPr lang="en-GB" sz="700" baseline="0" dirty="0" smtClean="0">
                          <a:latin typeface="+mn-lt"/>
                        </a:rPr>
                        <a:t> </a:t>
                      </a:r>
                      <a:r>
                        <a:rPr lang="en-GB" sz="700" dirty="0" smtClean="0">
                          <a:latin typeface="+mn-lt"/>
                        </a:rPr>
                        <a:t>Tax incentives,</a:t>
                      </a:r>
                      <a:r>
                        <a:rPr lang="en-GB" sz="700" baseline="0" dirty="0" smtClean="0">
                          <a:latin typeface="+mn-lt"/>
                        </a:rPr>
                        <a:t> c</a:t>
                      </a:r>
                      <a:r>
                        <a:rPr lang="en-GB" sz="700" dirty="0" smtClean="0">
                          <a:latin typeface="+mn-lt"/>
                        </a:rPr>
                        <a:t>heap labour,</a:t>
                      </a:r>
                      <a:r>
                        <a:rPr lang="en-GB" sz="700" baseline="0" dirty="0" smtClean="0">
                          <a:latin typeface="+mn-lt"/>
                        </a:rPr>
                        <a:t> l</a:t>
                      </a:r>
                      <a:r>
                        <a:rPr lang="en-GB" sz="700" dirty="0" smtClean="0">
                          <a:latin typeface="+mn-lt"/>
                        </a:rPr>
                        <a:t>axer environmental laws,</a:t>
                      </a:r>
                      <a:r>
                        <a:rPr lang="en-GB" sz="700" baseline="0" dirty="0" smtClean="0">
                          <a:latin typeface="+mn-lt"/>
                        </a:rPr>
                        <a:t> a</a:t>
                      </a:r>
                      <a:r>
                        <a:rPr lang="en-GB" sz="700" dirty="0" smtClean="0">
                          <a:latin typeface="+mn-lt"/>
                        </a:rPr>
                        <a:t>ccess to a wider market:</a:t>
                      </a:r>
                      <a:r>
                        <a:rPr lang="en-GB" sz="700" baseline="0" dirty="0" smtClean="0">
                          <a:latin typeface="+mn-lt"/>
                        </a:rPr>
                        <a:t> E.G SHELL IN NIGERIA</a:t>
                      </a:r>
                      <a:endParaRPr lang="en-GB" sz="700" dirty="0" smtClean="0">
                        <a:latin typeface="+mn-lt"/>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621164">
                <a:tc>
                  <a:txBody>
                    <a:bodyPr/>
                    <a:lstStyle/>
                    <a:p>
                      <a:pPr marL="0" indent="0">
                        <a:buFontTx/>
                        <a:buNone/>
                      </a:pPr>
                      <a:r>
                        <a:rPr lang="en-GB" sz="700" b="1" dirty="0" smtClean="0"/>
                        <a:t>Social issues:</a:t>
                      </a:r>
                    </a:p>
                    <a:p>
                      <a:pPr marL="0" indent="0">
                        <a:buFontTx/>
                        <a:buNone/>
                      </a:pPr>
                      <a:r>
                        <a:rPr lang="en-GB" sz="700" dirty="0" smtClean="0"/>
                        <a:t>- workers are able to afford their own home.</a:t>
                      </a:r>
                    </a:p>
                    <a:p>
                      <a:pPr marL="0" indent="0">
                        <a:buFontTx/>
                        <a:buNone/>
                      </a:pPr>
                      <a:r>
                        <a:rPr lang="en-GB" sz="700" dirty="0" smtClean="0"/>
                        <a:t>- Workers rights are sometimes breached in order to make greater profits.</a:t>
                      </a:r>
                    </a:p>
                  </a:txBody>
                  <a:tcPr/>
                </a:tc>
                <a:tc gridSpan="3">
                  <a:txBody>
                    <a:bodyPr/>
                    <a:lstStyle/>
                    <a:p>
                      <a:pPr marL="0" indent="0">
                        <a:buFontTx/>
                        <a:buNone/>
                      </a:pPr>
                      <a:r>
                        <a:rPr lang="en-GB" sz="700" b="1" dirty="0" smtClean="0"/>
                        <a:t>Economic issues:</a:t>
                      </a:r>
                    </a:p>
                    <a:p>
                      <a:pPr marL="0" indent="0">
                        <a:buFontTx/>
                        <a:buNone/>
                      </a:pPr>
                      <a:r>
                        <a:rPr lang="en-GB" sz="700" dirty="0" smtClean="0"/>
                        <a:t>- Workers are paid</a:t>
                      </a:r>
                      <a:r>
                        <a:rPr lang="en-GB" sz="700" baseline="0" dirty="0" smtClean="0"/>
                        <a:t> 40% less than factory workers in China.</a:t>
                      </a:r>
                    </a:p>
                    <a:p>
                      <a:pPr marL="0" indent="0">
                        <a:buFontTx/>
                        <a:buNone/>
                      </a:pPr>
                      <a:r>
                        <a:rPr lang="en-GB" sz="700" dirty="0" smtClean="0"/>
                        <a:t>-become dependent on TNC taxes.</a:t>
                      </a:r>
                      <a:r>
                        <a:rPr lang="en-GB" sz="700" baseline="0" dirty="0" smtClean="0"/>
                        <a:t> This makes TNCs powerful.</a:t>
                      </a:r>
                      <a:endParaRPr lang="en-GB" sz="700" dirty="0" smtClean="0"/>
                    </a:p>
                  </a:txBody>
                  <a:tcPr/>
                </a:tc>
                <a:tc hMerge="1">
                  <a:txBody>
                    <a:bodyPr/>
                    <a:lstStyle/>
                    <a:p>
                      <a:pPr marL="0" indent="0">
                        <a:buFontTx/>
                        <a:buNone/>
                      </a:pPr>
                      <a:endParaRPr lang="en-GB" sz="700" dirty="0" smtClean="0"/>
                    </a:p>
                  </a:txBody>
                  <a:tcPr/>
                </a:tc>
                <a:tc hMerge="1">
                  <a:txBody>
                    <a:bodyPr/>
                    <a:lstStyle/>
                    <a:p>
                      <a:endParaRPr lang="en-GB"/>
                    </a:p>
                  </a:txBody>
                  <a:tcPr/>
                </a:tc>
                <a:tc>
                  <a:txBody>
                    <a:bodyPr/>
                    <a:lstStyle/>
                    <a:p>
                      <a:pPr marL="0" indent="0">
                        <a:buFontTx/>
                        <a:buNone/>
                      </a:pPr>
                      <a:r>
                        <a:rPr lang="en-GB" sz="700" b="1" dirty="0" smtClean="0"/>
                        <a:t>Environmental issues:</a:t>
                      </a:r>
                    </a:p>
                    <a:p>
                      <a:pPr marL="0" indent="0">
                        <a:buFontTx/>
                        <a:buNone/>
                      </a:pPr>
                      <a:r>
                        <a:rPr lang="en-GB" sz="700" dirty="0" smtClean="0"/>
                        <a:t>- Waste</a:t>
                      </a:r>
                      <a:r>
                        <a:rPr lang="en-GB" sz="700" baseline="0" dirty="0" smtClean="0"/>
                        <a:t> disposal - chemicals buried underground leak into water </a:t>
                      </a:r>
                    </a:p>
                    <a:p>
                      <a:pPr marL="0" indent="0">
                        <a:buFontTx/>
                        <a:buNone/>
                      </a:pPr>
                      <a:r>
                        <a:rPr lang="en-GB" sz="700" baseline="0" dirty="0" smtClean="0"/>
                        <a:t>courses.</a:t>
                      </a:r>
                    </a:p>
                    <a:p>
                      <a:pPr marL="0" indent="0">
                        <a:buFontTx/>
                        <a:buNone/>
                      </a:pPr>
                      <a:endParaRPr lang="en-GB" sz="700" dirty="0" smtClean="0"/>
                    </a:p>
                  </a:txBody>
                  <a:tcPr/>
                </a:tc>
                <a:extLst>
                  <a:ext uri="{0D108BD9-81ED-4DB2-BD59-A6C34878D82A}">
                    <a16:rowId xmlns:a16="http://schemas.microsoft.com/office/drawing/2014/main" val="452839760"/>
                  </a:ext>
                </a:extLst>
              </a:tr>
              <a:tr h="212105">
                <a:tc gridSpan="5">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1" kern="1200" dirty="0" smtClean="0"/>
                        <a:t>Aid</a:t>
                      </a:r>
                      <a:r>
                        <a:rPr lang="en-GB" sz="800" b="1" kern="1200" baseline="0" dirty="0" smtClean="0"/>
                        <a:t> to Mexico</a:t>
                      </a:r>
                      <a:endParaRPr lang="en-GB" sz="800" b="1" kern="1200" dirty="0" smtClean="0">
                        <a:solidFill>
                          <a:schemeClr val="bg1"/>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727216">
                <a:tc gridSpan="5">
                  <a:txBody>
                    <a:bodyPr/>
                    <a:lstStyle/>
                    <a:p>
                      <a:r>
                        <a:rPr lang="en-GB" sz="700" kern="1200" dirty="0" smtClean="0">
                          <a:effectLst/>
                        </a:rPr>
                        <a:t>Aid to Mexico is controversial because of their high GDP. It is suggested that the government should do more to hep themselves.</a:t>
                      </a:r>
                    </a:p>
                    <a:p>
                      <a:pPr marL="0" indent="0">
                        <a:buFontTx/>
                        <a:buNone/>
                      </a:pPr>
                      <a:r>
                        <a:rPr lang="en-GB" sz="700" kern="1200" dirty="0" smtClean="0">
                          <a:effectLst/>
                        </a:rPr>
                        <a:t>- Short term emergency aid was sent to the country after the 1985 earthquake that affected Mexico City. </a:t>
                      </a:r>
                    </a:p>
                    <a:p>
                      <a:pPr marL="0" marR="0" indent="0" algn="l" defTabSz="914400" rtl="0" eaLnBrk="1" fontAlgn="auto" latinLnBrk="0" hangingPunct="1">
                        <a:lnSpc>
                          <a:spcPct val="100000"/>
                        </a:lnSpc>
                        <a:spcBef>
                          <a:spcPts val="0"/>
                        </a:spcBef>
                        <a:spcAft>
                          <a:spcPts val="0"/>
                        </a:spcAft>
                        <a:buClrTx/>
                        <a:buSzTx/>
                        <a:buFontTx/>
                        <a:buNone/>
                        <a:tabLst/>
                        <a:defRPr/>
                      </a:pPr>
                      <a:r>
                        <a:rPr lang="en-GB" sz="700" b="0" kern="1200" dirty="0" smtClean="0">
                          <a:solidFill>
                            <a:schemeClr val="tx1"/>
                          </a:solidFill>
                          <a:effectLst/>
                          <a:latin typeface="+mn-lt"/>
                          <a:ea typeface="+mn-ea"/>
                          <a:cs typeface="+mn-cs"/>
                        </a:rPr>
                        <a:t>- Long term development aid projects include Casa y Ciudad, an</a:t>
                      </a:r>
                      <a:r>
                        <a:rPr lang="en-GB" sz="700" b="0" kern="1200" baseline="0" dirty="0" smtClean="0">
                          <a:solidFill>
                            <a:schemeClr val="tx1"/>
                          </a:solidFill>
                          <a:effectLst/>
                          <a:latin typeface="+mn-lt"/>
                          <a:ea typeface="+mn-ea"/>
                          <a:cs typeface="+mn-cs"/>
                        </a:rPr>
                        <a:t> NGO scheme supporting residents build safe homes and learning a trade as a plumber and carpenter. The scheme improves quality of life and economic wellbeing.</a:t>
                      </a:r>
                    </a:p>
                    <a:p>
                      <a:pPr marL="0" marR="0" indent="0" algn="l" defTabSz="914400" rtl="0" eaLnBrk="1" fontAlgn="auto" latinLnBrk="0" hangingPunct="1">
                        <a:lnSpc>
                          <a:spcPct val="100000"/>
                        </a:lnSpc>
                        <a:spcBef>
                          <a:spcPts val="0"/>
                        </a:spcBef>
                        <a:spcAft>
                          <a:spcPts val="0"/>
                        </a:spcAft>
                        <a:buClrTx/>
                        <a:buSzTx/>
                        <a:buFontTx/>
                        <a:buNone/>
                        <a:tabLst/>
                        <a:defRPr/>
                      </a:pPr>
                      <a:r>
                        <a:rPr lang="en-GB" sz="700" b="0" kern="1200" baseline="0" dirty="0" smtClean="0">
                          <a:solidFill>
                            <a:schemeClr val="tx1"/>
                          </a:solidFill>
                          <a:effectLst/>
                          <a:latin typeface="+mn-lt"/>
                          <a:ea typeface="+mn-ea"/>
                          <a:cs typeface="+mn-cs"/>
                        </a:rPr>
                        <a:t>- </a:t>
                      </a:r>
                      <a:r>
                        <a:rPr lang="en-GB" sz="700" kern="1200" dirty="0" smtClean="0">
                          <a:solidFill>
                            <a:schemeClr val="dk1"/>
                          </a:solidFill>
                          <a:effectLst/>
                          <a:latin typeface="+mn-lt"/>
                          <a:ea typeface="+mn-ea"/>
                          <a:cs typeface="+mn-cs"/>
                        </a:rPr>
                        <a:t>The International Monetary Fund (IMF) provided Mexico with debt relief (cancellation of debt) in the 1980s.</a:t>
                      </a:r>
                      <a:r>
                        <a:rPr lang="en-GB" sz="700" kern="1200" baseline="0" dirty="0" smtClean="0">
                          <a:solidFill>
                            <a:schemeClr val="dk1"/>
                          </a:solidFill>
                          <a:effectLst/>
                          <a:latin typeface="+mn-lt"/>
                          <a:ea typeface="+mn-ea"/>
                          <a:cs typeface="+mn-cs"/>
                        </a:rPr>
                        <a:t> This multi-lateral aid provided a </a:t>
                      </a:r>
                      <a:r>
                        <a:rPr lang="en-GB" sz="700" kern="1200" dirty="0" smtClean="0">
                          <a:solidFill>
                            <a:schemeClr val="dk1"/>
                          </a:solidFill>
                          <a:effectLst/>
                          <a:latin typeface="+mn-lt"/>
                          <a:ea typeface="+mn-ea"/>
                          <a:cs typeface="+mn-cs"/>
                        </a:rPr>
                        <a:t>$4 billion bailout. This bailout was not free, Mexico was forced</a:t>
                      </a:r>
                      <a:r>
                        <a:rPr lang="en-GB" sz="700" kern="1200" baseline="0" dirty="0" smtClean="0">
                          <a:solidFill>
                            <a:schemeClr val="dk1"/>
                          </a:solidFill>
                          <a:effectLst/>
                          <a:latin typeface="+mn-lt"/>
                          <a:ea typeface="+mn-ea"/>
                          <a:cs typeface="+mn-cs"/>
                        </a:rPr>
                        <a:t> to </a:t>
                      </a:r>
                      <a:r>
                        <a:rPr lang="en-GB" sz="700" kern="1200" dirty="0" smtClean="0">
                          <a:solidFill>
                            <a:schemeClr val="dk1"/>
                          </a:solidFill>
                          <a:effectLst/>
                          <a:latin typeface="+mn-lt"/>
                          <a:ea typeface="+mn-ea"/>
                          <a:cs typeface="+mn-cs"/>
                        </a:rPr>
                        <a:t>remove trade tariffs. </a:t>
                      </a:r>
                      <a:endParaRPr lang="en-GB" sz="700" b="0" kern="1200" dirty="0" smtClean="0">
                        <a:solidFill>
                          <a:schemeClr val="tx1"/>
                        </a:solidFill>
                        <a:effectLst/>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r h="212105">
                <a:tc gridSpan="5">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800" b="1" kern="1200" dirty="0" smtClean="0"/>
                        <a:t>Impacts of Development in Mexico</a:t>
                      </a:r>
                      <a:endParaRPr lang="en-GB" sz="800" b="1" kern="1200" dirty="0">
                        <a:solidFill>
                          <a:schemeClr val="bg1"/>
                        </a:solidFill>
                        <a:latin typeface="+mn-lt"/>
                        <a:ea typeface="+mn-ea"/>
                        <a:cs typeface="+mn-cs"/>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9"/>
                  </a:ext>
                </a:extLst>
              </a:tr>
              <a:tr h="971014">
                <a:tc gridSpan="3">
                  <a:txBody>
                    <a:bodyPr/>
                    <a:lstStyle/>
                    <a:p>
                      <a:pPr marL="72000" lvl="0" indent="-72000">
                        <a:buFont typeface="Arial" panose="020B0604020202020204" pitchFamily="34" charset="0"/>
                        <a:buChar char="•"/>
                      </a:pPr>
                      <a:r>
                        <a:rPr lang="en-GB" sz="700" kern="1200" dirty="0" smtClean="0">
                          <a:effectLst/>
                        </a:rPr>
                        <a:t>Improvements in quality of life (see table).</a:t>
                      </a:r>
                      <a:endParaRPr lang="en-GB" sz="700" kern="1200" baseline="0" dirty="0" smtClean="0">
                        <a:effectLst/>
                      </a:endParaRPr>
                    </a:p>
                    <a:p>
                      <a:pPr marL="72000" lvl="0" indent="-72000">
                        <a:buFont typeface="Arial" panose="020B0604020202020204" pitchFamily="34" charset="0"/>
                        <a:buChar char="•"/>
                      </a:pPr>
                      <a:r>
                        <a:rPr lang="en-GB" sz="700" kern="1200" baseline="0" dirty="0" smtClean="0">
                          <a:effectLst/>
                        </a:rPr>
                        <a:t>Regional inequality leads to rural to urban migration.</a:t>
                      </a:r>
                    </a:p>
                    <a:p>
                      <a:pPr marL="72000" lvl="0" indent="-72000">
                        <a:buFont typeface="Arial" panose="020B0604020202020204" pitchFamily="34" charset="0"/>
                        <a:buChar char="•"/>
                      </a:pPr>
                      <a:r>
                        <a:rPr lang="en-GB" sz="700" kern="1200" baseline="0" dirty="0" smtClean="0">
                          <a:effectLst/>
                        </a:rPr>
                        <a:t>This leads to rapid population growth (300,000 per year) in Mexico City, which leads to the growth of slum settlements.</a:t>
                      </a:r>
                    </a:p>
                    <a:p>
                      <a:pPr marL="72000" lvl="0" indent="-72000">
                        <a:buFont typeface="Arial" panose="020B0604020202020204" pitchFamily="34" charset="0"/>
                        <a:buChar char="•"/>
                      </a:pPr>
                      <a:r>
                        <a:rPr lang="en-GB" sz="700" kern="1200" baseline="0" dirty="0" smtClean="0">
                          <a:effectLst/>
                        </a:rPr>
                        <a:t>President Trump is endeavouring to reduce manufacturing in Mexico in order to increase secondary industry in the USA. In 2015 this led to Ford relocating their manufacturing plant away from Mexico.</a:t>
                      </a:r>
                    </a:p>
                  </a:txBody>
                  <a:tcPr/>
                </a:tc>
                <a:tc hMerge="1">
                  <a:txBody>
                    <a:bodyPr/>
                    <a:lstStyle/>
                    <a:p>
                      <a:endParaRPr lang="en-GB"/>
                    </a:p>
                  </a:txBody>
                  <a:tcPr/>
                </a:tc>
                <a:tc hMerge="1">
                  <a:txBody>
                    <a:bodyPr/>
                    <a:lstStyle/>
                    <a:p>
                      <a:endParaRPr lang="en-GB" sz="800" kern="1200" dirty="0">
                        <a:solidFill>
                          <a:srgbClr val="FF0000"/>
                        </a:solidFill>
                        <a:effectLst/>
                        <a:latin typeface="+mn-lt"/>
                        <a:ea typeface="+mn-ea"/>
                        <a:cs typeface="+mn-cs"/>
                      </a:endParaRPr>
                    </a:p>
                  </a:txBody>
                  <a:tcPr/>
                </a:tc>
                <a:tc gridSpan="2">
                  <a:txBody>
                    <a:bodyPr/>
                    <a:lstStyle/>
                    <a:p>
                      <a:endParaRPr lang="en-GB" sz="800" dirty="0"/>
                    </a:p>
                  </a:txBody>
                  <a:tcPr/>
                </a:tc>
                <a:tc hMerge="1">
                  <a:txBody>
                    <a:bodyPr/>
                    <a:lstStyle/>
                    <a:p>
                      <a:endParaRPr lang="en-GB"/>
                    </a:p>
                  </a:txBody>
                  <a:tcPr/>
                </a:tc>
                <a:extLst>
                  <a:ext uri="{0D108BD9-81ED-4DB2-BD59-A6C34878D82A}">
                    <a16:rowId xmlns:a16="http://schemas.microsoft.com/office/drawing/2014/main" val="10010"/>
                  </a:ext>
                </a:extLst>
              </a:tr>
            </a:tbl>
          </a:graphicData>
        </a:graphic>
      </p:graphicFrame>
      <p:graphicFrame>
        <p:nvGraphicFramePr>
          <p:cNvPr id="7" name="Table 6">
            <a:extLst>
              <a:ext uri="{FF2B5EF4-FFF2-40B4-BE49-F238E27FC236}">
                <a16:creationId xmlns:a16="http://schemas.microsoft.com/office/drawing/2014/main" id="{86B4834C-1DAB-4C4C-80B8-7E65783FFD85}"/>
              </a:ext>
            </a:extLst>
          </p:cNvPr>
          <p:cNvGraphicFramePr>
            <a:graphicFrameLocks noGrp="1"/>
          </p:cNvGraphicFramePr>
          <p:nvPr>
            <p:extLst>
              <p:ext uri="{D42A27DB-BD31-4B8C-83A1-F6EECF244321}">
                <p14:modId xmlns:p14="http://schemas.microsoft.com/office/powerpoint/2010/main" val="2547419021"/>
              </p:ext>
            </p:extLst>
          </p:nvPr>
        </p:nvGraphicFramePr>
        <p:xfrm>
          <a:off x="4955289" y="29868"/>
          <a:ext cx="4932000" cy="6806171"/>
        </p:xfrm>
        <a:graphic>
          <a:graphicData uri="http://schemas.openxmlformats.org/drawingml/2006/table">
            <a:tbl>
              <a:tblPr firstRow="1" bandRow="1">
                <a:tableStyleId>{5C22544A-7EE6-4342-B048-85BDC9FD1C3A}</a:tableStyleId>
              </a:tblPr>
              <a:tblGrid>
                <a:gridCol w="1264536">
                  <a:extLst>
                    <a:ext uri="{9D8B030D-6E8A-4147-A177-3AD203B41FA5}">
                      <a16:colId xmlns:a16="http://schemas.microsoft.com/office/drawing/2014/main" val="754654229"/>
                    </a:ext>
                  </a:extLst>
                </a:gridCol>
                <a:gridCol w="1201464">
                  <a:extLst>
                    <a:ext uri="{9D8B030D-6E8A-4147-A177-3AD203B41FA5}">
                      <a16:colId xmlns:a16="http://schemas.microsoft.com/office/drawing/2014/main" val="3055006759"/>
                    </a:ext>
                  </a:extLst>
                </a:gridCol>
                <a:gridCol w="2466000">
                  <a:extLst>
                    <a:ext uri="{9D8B030D-6E8A-4147-A177-3AD203B41FA5}">
                      <a16:colId xmlns:a16="http://schemas.microsoft.com/office/drawing/2014/main" val="216285653"/>
                    </a:ext>
                  </a:extLst>
                </a:gridCol>
              </a:tblGrid>
              <a:tr h="217549">
                <a:tc gridSpan="3">
                  <a:txBody>
                    <a:bodyPr/>
                    <a:lstStyle/>
                    <a:p>
                      <a:pPr algn="ctr"/>
                      <a:r>
                        <a:rPr lang="en-GB" sz="800" dirty="0" smtClean="0"/>
                        <a:t>Economic and Industrial Change in the UK</a:t>
                      </a:r>
                      <a:endParaRPr lang="en-GB" sz="8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13039151"/>
                  </a:ext>
                </a:extLst>
              </a:tr>
              <a:tr h="949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dirty="0" smtClean="0">
                          <a:solidFill>
                            <a:schemeClr val="tx1"/>
                          </a:solidFill>
                        </a:rPr>
                        <a:t>Industrialisation took place in the UK during the 1800s. Most early manufacturing industry took place in areas with coal fields which provided energy. This was a break of bulk location, reducing transport costs.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dirty="0" smtClean="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smtClean="0">
                          <a:effectLst/>
                        </a:rPr>
                        <a:t>De-industrialisation is the decline in secondary (manufacturing) industries, and the subsequent growth in tertiary and quaternary employment.</a:t>
                      </a:r>
                      <a:endParaRPr lang="en-GB" sz="700" b="1"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kern="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kern="1200" dirty="0" smtClean="0">
                          <a:effectLst/>
                        </a:rPr>
                        <a:t>The UK has experienced de-industrialisation changing into a post-industrial economy;</a:t>
                      </a:r>
                      <a:r>
                        <a:rPr lang="en-GB" sz="700" kern="1200" baseline="0" dirty="0" smtClean="0">
                          <a:effectLst/>
                        </a:rPr>
                        <a:t> with more</a:t>
                      </a:r>
                      <a:r>
                        <a:rPr lang="en-GB" sz="700" kern="1200" dirty="0" smtClean="0">
                          <a:effectLst/>
                        </a:rPr>
                        <a:t> tertiary &amp; quaternary industries. Secondary</a:t>
                      </a:r>
                      <a:r>
                        <a:rPr lang="en-GB" sz="700" kern="1200" baseline="0" dirty="0" smtClean="0">
                          <a:effectLst/>
                        </a:rPr>
                        <a:t> industries has moved to cheaper countries e.g. China.</a:t>
                      </a:r>
                      <a:endParaRPr lang="en-GB" sz="700" dirty="0" smtClean="0"/>
                    </a:p>
                  </a:txBody>
                  <a:tcPr/>
                </a:tc>
                <a:extLst>
                  <a:ext uri="{0D108BD9-81ED-4DB2-BD59-A6C34878D82A}">
                    <a16:rowId xmlns:a16="http://schemas.microsoft.com/office/drawing/2014/main" val="10001"/>
                  </a:ext>
                </a:extLst>
              </a:tr>
              <a:tr h="84271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dirty="0" smtClean="0">
                          <a:solidFill>
                            <a:schemeClr val="tx1"/>
                          </a:solidFill>
                        </a:rPr>
                        <a:t>Industry</a:t>
                      </a:r>
                      <a:r>
                        <a:rPr lang="en-GB" sz="700" b="0" baseline="0" dirty="0" smtClean="0">
                          <a:solidFill>
                            <a:schemeClr val="tx1"/>
                          </a:solidFill>
                        </a:rPr>
                        <a:t> in the North East of England was characterised by heavy industry, including coal mines, iron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smtClean="0">
                          <a:solidFill>
                            <a:schemeClr val="tx1"/>
                          </a:solidFill>
                        </a:rPr>
                        <a:t>and steel industry and ship building and petrochemicals. As raw materials were used up, and it became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smtClean="0">
                          <a:solidFill>
                            <a:schemeClr val="tx1"/>
                          </a:solidFill>
                        </a:rPr>
                        <a:t>cheaper to produce steel and ships abroad, these heavy industries fell into decline.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smtClean="0">
                          <a:solidFill>
                            <a:schemeClr val="tx1"/>
                          </a:solidFill>
                        </a:rPr>
                        <a:t>The ICI plant in </a:t>
                      </a:r>
                      <a:r>
                        <a:rPr lang="en-GB" sz="700" b="0" baseline="0" dirty="0" err="1" smtClean="0">
                          <a:solidFill>
                            <a:schemeClr val="tx1"/>
                          </a:solidFill>
                        </a:rPr>
                        <a:t>Middlesborough</a:t>
                      </a:r>
                      <a:r>
                        <a:rPr lang="en-GB" sz="700" b="0" baseline="0" dirty="0" smtClean="0">
                          <a:solidFill>
                            <a:schemeClr val="tx1"/>
                          </a:solidFill>
                        </a:rPr>
                        <a:t> closed making 30,000 people redundant. The Easington colliery (coal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smtClean="0">
                          <a:solidFill>
                            <a:schemeClr val="tx1"/>
                          </a:solidFill>
                        </a:rPr>
                        <a:t>mine) closed in 1993 making 1400 people in a town of 5,000 unemployed. A lack of transferable skills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smtClean="0">
                          <a:solidFill>
                            <a:schemeClr val="tx1"/>
                          </a:solidFill>
                        </a:rPr>
                        <a:t>made it hard for these people to find jobs.</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dirty="0" smtClean="0">
                        <a:solidFill>
                          <a:schemeClr val="bg1"/>
                        </a:solidFill>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dirty="0" smtClean="0"/>
                    </a:p>
                  </a:txBody>
                  <a:tcPr/>
                </a:tc>
                <a:extLst>
                  <a:ext uri="{0D108BD9-81ED-4DB2-BD59-A6C34878D82A}">
                    <a16:rowId xmlns:a16="http://schemas.microsoft.com/office/drawing/2014/main" val="541063357"/>
                  </a:ext>
                </a:extLst>
              </a:tr>
              <a:tr h="41369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smtClean="0">
                          <a:solidFill>
                            <a:schemeClr val="tx1"/>
                          </a:solidFill>
                        </a:rPr>
                        <a:t>De-industrialisation has many socio-economic impacts.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smtClean="0">
                          <a:solidFill>
                            <a:schemeClr val="tx1"/>
                          </a:solidFill>
                        </a:rPr>
                        <a:t>High unemployment leads to the decline of services in affected areas. Reliance on benefits leads to a decline in housing quality. Life expectancy in de-industrialised areas is lower than the national average. Average GCSE grades are also lower in these areas.</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60755746"/>
                  </a:ext>
                </a:extLst>
              </a:tr>
              <a:tr h="21754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dirty="0" smtClean="0">
                          <a:solidFill>
                            <a:schemeClr val="bg1"/>
                          </a:solidFill>
                          <a:latin typeface="+mn-lt"/>
                          <a:ea typeface="+mn-ea"/>
                          <a:cs typeface="+mn-cs"/>
                        </a:rPr>
                        <a:t>Modern</a:t>
                      </a:r>
                      <a:r>
                        <a:rPr lang="en-GB" sz="800" b="1" kern="1200" baseline="0" dirty="0" smtClean="0">
                          <a:solidFill>
                            <a:schemeClr val="bg1"/>
                          </a:solidFill>
                          <a:latin typeface="+mn-lt"/>
                          <a:ea typeface="+mn-ea"/>
                          <a:cs typeface="+mn-cs"/>
                        </a:rPr>
                        <a:t> industrial developments in the UK</a:t>
                      </a:r>
                      <a:endParaRPr lang="en-GB" sz="800" b="1" kern="1200" dirty="0" smtClean="0">
                        <a:solidFill>
                          <a:schemeClr val="bg1"/>
                        </a:solidFill>
                        <a:latin typeface="+mn-lt"/>
                        <a:ea typeface="+mn-ea"/>
                        <a:cs typeface="+mn-cs"/>
                      </a:endParaRPr>
                    </a:p>
                  </a:txBody>
                  <a:tcPr>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40178058"/>
                  </a:ext>
                </a:extLst>
              </a:tr>
              <a:tr h="520948">
                <a:tc gridSpan="3">
                  <a:txBody>
                    <a:bodyPr/>
                    <a:lstStyle/>
                    <a:p>
                      <a:pPr marL="0" indent="0">
                        <a:buNone/>
                      </a:pPr>
                      <a:r>
                        <a:rPr lang="en-GB" sz="700" dirty="0" smtClean="0">
                          <a:solidFill>
                            <a:schemeClr val="tx1"/>
                          </a:solidFill>
                        </a:rPr>
                        <a:t>For years the UK thrived due to its secondary industries. However it is now a post industrial economy; one where most manufacturing jobs have been replaced by jobs in the service industries. A new sector that is growing rapidly is the quaternary industry. Quaternary jobs are those that involve highly skilled people who carry out research, provide information and give advice e.g. financial advisers, research scientists.</a:t>
                      </a:r>
                      <a:endParaRPr lang="en-GB" sz="700" b="1" baseline="0" dirty="0" smtClean="0">
                        <a:solidFill>
                          <a:schemeClr val="tx1"/>
                        </a:solidFill>
                      </a:endParaRPr>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baseline="0" dirty="0" smtClean="0">
                        <a:solidFill>
                          <a:schemeClr val="tx1"/>
                        </a:solidFill>
                      </a:endParaRPr>
                    </a:p>
                  </a:txBody>
                  <a:tcPr/>
                </a:tc>
                <a:extLst>
                  <a:ext uri="{0D108BD9-81ED-4DB2-BD59-A6C34878D82A}">
                    <a16:rowId xmlns:a16="http://schemas.microsoft.com/office/drawing/2014/main" val="556785173"/>
                  </a:ext>
                </a:extLst>
              </a:tr>
              <a:tr h="116447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smtClean="0">
                          <a:solidFill>
                            <a:schemeClr val="tx1"/>
                          </a:solidFill>
                        </a:rPr>
                        <a:t>Located to the north-east of Cambridge the site is home to over 1,500 IT and bio-technology (quaternary) companies. Location factors include closeness to a major junction of the A14 which provides rapid access to the M11, and thereafter Heathrow and London. It is on cheaper land at the edge of the city. This land is flat and there is room for expansion. The proximity to Cambridge University promotes strong working relationships and access to the best University graduates.</a:t>
                      </a:r>
                      <a:endParaRPr lang="en-GB" sz="700" b="1" baseline="0" dirty="0" smtClean="0">
                        <a:solidFill>
                          <a:schemeClr val="tx1"/>
                        </a:solidFill>
                      </a:endParaRPr>
                    </a:p>
                  </a:txBody>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baseline="0" dirty="0" smtClean="0">
                          <a:solidFill>
                            <a:schemeClr val="tx1"/>
                          </a:solidFill>
                        </a:rPr>
                        <a:t>Toyota, </a:t>
                      </a:r>
                      <a:r>
                        <a:rPr lang="en-GB" sz="700" b="1" baseline="0" dirty="0" err="1" smtClean="0">
                          <a:solidFill>
                            <a:schemeClr val="tx1"/>
                          </a:solidFill>
                        </a:rPr>
                        <a:t>Burnaston</a:t>
                      </a:r>
                      <a:endParaRPr lang="en-GB" sz="700" b="1"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smtClean="0">
                          <a:solidFill>
                            <a:schemeClr val="tx1"/>
                          </a:solidFill>
                        </a:rPr>
                        <a:t>1.5 million cars are manufactured in the UK by 7 large TNCs. Toyota are attempting to become more sustainable in a number of 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smtClean="0">
                          <a:solidFill>
                            <a:schemeClr val="tx1"/>
                          </a:solidFill>
                        </a:rPr>
                        <a:t>- They have installed 17,000 solar panels and introduced more efficient practices. They aim to reach zero carbon emissions at the plant by 2050.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smtClean="0">
                          <a:solidFill>
                            <a:schemeClr val="tx1"/>
                          </a:solidFill>
                        </a:rPr>
                        <a:t>- They are reducing water use, using rainwater harvesting methods and ensuring that all water used is purified before being returned to the environment.</a:t>
                      </a:r>
                    </a:p>
                  </a:txBody>
                  <a:tcPr/>
                </a:tc>
                <a:extLst>
                  <a:ext uri="{0D108BD9-81ED-4DB2-BD59-A6C34878D82A}">
                    <a16:rowId xmlns:a16="http://schemas.microsoft.com/office/drawing/2014/main" val="563445558"/>
                  </a:ext>
                </a:extLst>
              </a:tr>
              <a:tr h="21754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baseline="0" dirty="0" smtClean="0">
                          <a:solidFill>
                            <a:schemeClr val="bg1"/>
                          </a:solidFill>
                        </a:rPr>
                        <a:t>The North-South Divide   </a:t>
                      </a:r>
                    </a:p>
                  </a:txBody>
                  <a:tcPr>
                    <a:solidFill>
                      <a:schemeClr val="accent1"/>
                    </a:solidFill>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baseline="0" dirty="0" smtClean="0">
                        <a:solidFill>
                          <a:schemeClr val="tx1"/>
                        </a:solidFill>
                      </a:endParaRPr>
                    </a:p>
                  </a:txBody>
                  <a:tcPr>
                    <a:solidFill>
                      <a:schemeClr val="accent1"/>
                    </a:solidFill>
                  </a:tcPr>
                </a:tc>
                <a:extLst>
                  <a:ext uri="{0D108BD9-81ED-4DB2-BD59-A6C34878D82A}">
                    <a16:rowId xmlns:a16="http://schemas.microsoft.com/office/drawing/2014/main" val="1912725239"/>
                  </a:ext>
                </a:extLst>
              </a:tr>
              <a:tr h="520948">
                <a:tc gridSpan="3">
                  <a:txBody>
                    <a:bodyPr/>
                    <a:lstStyle/>
                    <a:p>
                      <a:pPr marL="0" indent="0">
                        <a:buFont typeface="+mj-lt"/>
                        <a:buNone/>
                      </a:pPr>
                      <a:r>
                        <a:rPr lang="en-GB" sz="700" b="0" dirty="0" smtClean="0"/>
                        <a:t>                Most areas affected</a:t>
                      </a:r>
                      <a:r>
                        <a:rPr lang="en-GB" sz="700" b="0" baseline="0" dirty="0" smtClean="0"/>
                        <a:t> by de-industrialisation are in the north and west of the UK. The areas of industrial growth tend to be</a:t>
                      </a:r>
                    </a:p>
                    <a:p>
                      <a:pPr marL="0" indent="0">
                        <a:buFont typeface="+mj-lt"/>
                        <a:buNone/>
                      </a:pPr>
                      <a:r>
                        <a:rPr lang="en-GB" sz="700" b="0" baseline="0" dirty="0" smtClean="0"/>
                        <a:t>                   in the south and west. The divide has led to social and economic differences. Unemployment in the north east is 5.5% </a:t>
                      </a:r>
                    </a:p>
                    <a:p>
                      <a:pPr marL="0" indent="0">
                        <a:buFont typeface="+mj-lt"/>
                        <a:buNone/>
                      </a:pPr>
                      <a:r>
                        <a:rPr lang="en-GB" sz="700" b="0" baseline="0" dirty="0" smtClean="0"/>
                        <a:t>                     higher than the south east. Average pay is £4,000 higher in </a:t>
                      </a:r>
                      <a:r>
                        <a:rPr lang="en-GB" sz="700" b="0" baseline="0" smtClean="0"/>
                        <a:t>the south </a:t>
                      </a:r>
                      <a:r>
                        <a:rPr lang="en-GB" sz="700" b="0" baseline="0" dirty="0" smtClean="0"/>
                        <a:t>and life expectancy is 2.5 years longer. </a:t>
                      </a:r>
                    </a:p>
                    <a:p>
                      <a:pPr marL="0" indent="0">
                        <a:buFont typeface="+mj-lt"/>
                        <a:buNone/>
                      </a:pPr>
                      <a:r>
                        <a:rPr lang="en-GB" sz="700" b="0" baseline="0" dirty="0" smtClean="0">
                          <a:solidFill>
                            <a:schemeClr val="tx1"/>
                          </a:solidFill>
                        </a:rPr>
                        <a:t>                    In attempt to reduce the differences between the north and south governments have supported a number of schemes.</a:t>
                      </a:r>
                      <a:endParaRPr lang="en-GB" sz="700" b="1" baseline="0" dirty="0" smtClean="0">
                        <a:solidFill>
                          <a:schemeClr val="tx1"/>
                        </a:solidFill>
                      </a:endParaRPr>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baseline="0" dirty="0" smtClean="0">
                        <a:solidFill>
                          <a:schemeClr val="tx1"/>
                        </a:solidFill>
                      </a:endParaRPr>
                    </a:p>
                  </a:txBody>
                  <a:tcPr/>
                </a:tc>
                <a:extLst>
                  <a:ext uri="{0D108BD9-81ED-4DB2-BD59-A6C34878D82A}">
                    <a16:rowId xmlns:a16="http://schemas.microsoft.com/office/drawing/2014/main" val="2553710597"/>
                  </a:ext>
                </a:extLst>
              </a:tr>
              <a:tr h="84271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baseline="0" dirty="0" smtClean="0">
                          <a:solidFill>
                            <a:schemeClr val="tx1"/>
                          </a:solidFill>
                        </a:rPr>
                        <a:t>HS2 / HS3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smtClean="0">
                          <a:solidFill>
                            <a:schemeClr val="tx1"/>
                          </a:solidFill>
                        </a:rPr>
                        <a:t>HS2 and 3 are High Speed rail links that will run from London to Birmingham, and then on to Manchester and Leeds.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smtClean="0">
                          <a:solidFill>
                            <a:schemeClr val="tx1"/>
                          </a:solidFill>
                        </a:rPr>
                        <a:t>Benefits - reduced travel times to the north will encourage the location of industry in the north. 100,000 jobs will be created.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smtClean="0">
                          <a:solidFill>
                            <a:schemeClr val="tx1"/>
                          </a:solidFill>
                        </a:rPr>
                        <a:t>Problems - The scheme will cost over £50 billion, lead to 600 homes being demolished, and 150 nature sites being affected.</a:t>
                      </a:r>
                    </a:p>
                  </a:txBody>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baseline="0" dirty="0" smtClean="0">
                          <a:solidFill>
                            <a:schemeClr val="tx1"/>
                          </a:solidFill>
                        </a:rPr>
                        <a:t>Roads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smtClean="0">
                          <a:solidFill>
                            <a:schemeClr val="tx1"/>
                          </a:solidFill>
                        </a:rPr>
                        <a:t>£6 billion will be invested in northern roads to reduce congestion.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smtClean="0">
                          <a:solidFill>
                            <a:schemeClr val="tx1"/>
                          </a:solidFill>
                        </a:rPr>
                        <a:t>Benefit - This will encourage industrial location as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smtClean="0">
                          <a:solidFill>
                            <a:schemeClr val="tx1"/>
                          </a:solidFill>
                        </a:rPr>
                        <a:t>will reduce the cost associated with longer transport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smtClean="0">
                          <a:solidFill>
                            <a:schemeClr val="tx1"/>
                          </a:solidFill>
                        </a:rPr>
                        <a:t>times.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baseline="0" dirty="0" smtClean="0">
                          <a:solidFill>
                            <a:schemeClr val="tx1"/>
                          </a:solidFill>
                        </a:rPr>
                        <a:t>Problem - We should be discouraging road use.</a:t>
                      </a:r>
                    </a:p>
                  </a:txBody>
                  <a:tcPr/>
                </a:tc>
                <a:extLst>
                  <a:ext uri="{0D108BD9-81ED-4DB2-BD59-A6C34878D82A}">
                    <a16:rowId xmlns:a16="http://schemas.microsoft.com/office/drawing/2014/main" val="3467593496"/>
                  </a:ext>
                </a:extLst>
              </a:tr>
              <a:tr h="21754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baseline="0" dirty="0" smtClean="0">
                          <a:solidFill>
                            <a:schemeClr val="bg1"/>
                          </a:solidFill>
                        </a:rPr>
                        <a:t>Other UK Transport  Improvements</a:t>
                      </a:r>
                    </a:p>
                  </a:txBody>
                  <a:tcPr>
                    <a:solidFill>
                      <a:schemeClr val="accent1"/>
                    </a:solidFill>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1" baseline="0" dirty="0" smtClean="0">
                        <a:solidFill>
                          <a:schemeClr val="tx1"/>
                        </a:solidFill>
                      </a:endParaRPr>
                    </a:p>
                  </a:txBody>
                  <a:tcPr>
                    <a:solidFill>
                      <a:schemeClr val="accent1"/>
                    </a:solidFill>
                  </a:tcPr>
                </a:tc>
                <a:extLst>
                  <a:ext uri="{0D108BD9-81ED-4DB2-BD59-A6C34878D82A}">
                    <a16:rowId xmlns:a16="http://schemas.microsoft.com/office/drawing/2014/main" val="1656812322"/>
                  </a:ext>
                </a:extLst>
              </a:tr>
              <a:tr h="68052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baseline="0" dirty="0" smtClean="0">
                          <a:solidFill>
                            <a:schemeClr val="tx1"/>
                          </a:solidFill>
                        </a:rPr>
                        <a:t>London Gateway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smtClean="0"/>
                        <a:t>Only 30 miles from Central London. It should handle 3.5 million containers per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smtClean="0"/>
                        <a:t>Benefit: It will reduce the need for over 2,000 lorries to collect and deliver from Southampton port.</a:t>
                      </a:r>
                    </a:p>
                  </a:txBody>
                  <a:tcPr/>
                </a:tc>
                <a:tc h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1" baseline="0" dirty="0" smtClean="0">
                          <a:solidFill>
                            <a:schemeClr val="tx1"/>
                          </a:solidFill>
                        </a:rPr>
                        <a:t>Heathrow Expansion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smtClean="0"/>
                        <a:t>Heathrow is operating at full capacity with 480,000 flights each year. A third runway, costing £20 billion will allow more flights.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smtClean="0"/>
                        <a:t>Benefit - Encourage more industry to locate in the 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smtClean="0"/>
                        <a:t>Problems - Cost, noise pollution and one village demolished.</a:t>
                      </a:r>
                      <a:endParaRPr lang="en-GB" sz="700" b="1" baseline="0" dirty="0" smtClean="0">
                        <a:solidFill>
                          <a:schemeClr val="tx1"/>
                        </a:solidFill>
                      </a:endParaRPr>
                    </a:p>
                  </a:txBody>
                  <a:tcPr/>
                </a:tc>
                <a:extLst>
                  <a:ext uri="{0D108BD9-81ED-4DB2-BD59-A6C34878D82A}">
                    <a16:rowId xmlns:a16="http://schemas.microsoft.com/office/drawing/2014/main" val="144251300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266556433"/>
              </p:ext>
            </p:extLst>
          </p:nvPr>
        </p:nvGraphicFramePr>
        <p:xfrm>
          <a:off x="2927462" y="5977904"/>
          <a:ext cx="2002420" cy="701040"/>
        </p:xfrm>
        <a:graphic>
          <a:graphicData uri="http://schemas.openxmlformats.org/drawingml/2006/table">
            <a:tbl>
              <a:tblPr firstRow="1" bandRow="1">
                <a:tableStyleId>{5C22544A-7EE6-4342-B048-85BDC9FD1C3A}</a:tableStyleId>
              </a:tblPr>
              <a:tblGrid>
                <a:gridCol w="373900">
                  <a:extLst>
                    <a:ext uri="{9D8B030D-6E8A-4147-A177-3AD203B41FA5}">
                      <a16:colId xmlns:a16="http://schemas.microsoft.com/office/drawing/2014/main" val="20000"/>
                    </a:ext>
                  </a:extLst>
                </a:gridCol>
                <a:gridCol w="645539">
                  <a:extLst>
                    <a:ext uri="{9D8B030D-6E8A-4147-A177-3AD203B41FA5}">
                      <a16:colId xmlns:a16="http://schemas.microsoft.com/office/drawing/2014/main" val="20001"/>
                    </a:ext>
                  </a:extLst>
                </a:gridCol>
                <a:gridCol w="498825">
                  <a:extLst>
                    <a:ext uri="{9D8B030D-6E8A-4147-A177-3AD203B41FA5}">
                      <a16:colId xmlns:a16="http://schemas.microsoft.com/office/drawing/2014/main" val="20002"/>
                    </a:ext>
                  </a:extLst>
                </a:gridCol>
                <a:gridCol w="484156">
                  <a:extLst>
                    <a:ext uri="{9D8B030D-6E8A-4147-A177-3AD203B41FA5}">
                      <a16:colId xmlns:a16="http://schemas.microsoft.com/office/drawing/2014/main" val="20003"/>
                    </a:ext>
                  </a:extLst>
                </a:gridCol>
              </a:tblGrid>
              <a:tr h="196646">
                <a:tc>
                  <a:txBody>
                    <a:bodyPr/>
                    <a:lstStyle/>
                    <a:p>
                      <a:r>
                        <a:rPr lang="en-GB" sz="700" dirty="0" smtClean="0"/>
                        <a:t>Year</a:t>
                      </a:r>
                      <a:endParaRPr lang="en-GB" sz="700" dirty="0"/>
                    </a:p>
                  </a:txBody>
                  <a:tcPr/>
                </a:tc>
                <a:tc>
                  <a:txBody>
                    <a:bodyPr/>
                    <a:lstStyle/>
                    <a:p>
                      <a:pPr algn="ctr"/>
                      <a:r>
                        <a:rPr lang="en-GB" sz="700" dirty="0" smtClean="0"/>
                        <a:t>Life Expectancy</a:t>
                      </a:r>
                      <a:endParaRPr lang="en-GB" sz="700" dirty="0"/>
                    </a:p>
                  </a:txBody>
                  <a:tcPr/>
                </a:tc>
                <a:tc>
                  <a:txBody>
                    <a:bodyPr/>
                    <a:lstStyle/>
                    <a:p>
                      <a:pPr algn="ctr"/>
                      <a:r>
                        <a:rPr lang="en-GB" sz="700" dirty="0" smtClean="0"/>
                        <a:t>GNI per Capita</a:t>
                      </a:r>
                      <a:endParaRPr lang="en-GB" sz="700" dirty="0"/>
                    </a:p>
                  </a:txBody>
                  <a:tcPr/>
                </a:tc>
                <a:tc>
                  <a:txBody>
                    <a:bodyPr/>
                    <a:lstStyle/>
                    <a:p>
                      <a:pPr algn="ctr"/>
                      <a:r>
                        <a:rPr lang="en-GB" sz="700" dirty="0" smtClean="0"/>
                        <a:t>Fertility Rate</a:t>
                      </a:r>
                      <a:endParaRPr lang="en-GB" sz="700" dirty="0"/>
                    </a:p>
                  </a:txBody>
                  <a:tcPr/>
                </a:tc>
                <a:extLst>
                  <a:ext uri="{0D108BD9-81ED-4DB2-BD59-A6C34878D82A}">
                    <a16:rowId xmlns:a16="http://schemas.microsoft.com/office/drawing/2014/main" val="10000"/>
                  </a:ext>
                </a:extLst>
              </a:tr>
              <a:tr h="191193">
                <a:tc>
                  <a:txBody>
                    <a:bodyPr/>
                    <a:lstStyle/>
                    <a:p>
                      <a:pPr algn="ctr"/>
                      <a:r>
                        <a:rPr lang="en-GB" sz="700" b="1" dirty="0" smtClean="0"/>
                        <a:t>1980</a:t>
                      </a:r>
                      <a:endParaRPr lang="en-GB" sz="700" b="1" dirty="0"/>
                    </a:p>
                  </a:txBody>
                  <a:tcPr/>
                </a:tc>
                <a:tc>
                  <a:txBody>
                    <a:bodyPr/>
                    <a:lstStyle/>
                    <a:p>
                      <a:pPr algn="ctr"/>
                      <a:r>
                        <a:rPr lang="en-GB" sz="700" b="1" dirty="0" smtClean="0"/>
                        <a:t>67</a:t>
                      </a:r>
                      <a:endParaRPr lang="en-GB" sz="700" b="1" dirty="0"/>
                    </a:p>
                  </a:txBody>
                  <a:tcPr/>
                </a:tc>
                <a:tc>
                  <a:txBody>
                    <a:bodyPr/>
                    <a:lstStyle/>
                    <a:p>
                      <a:pPr algn="ctr"/>
                      <a:r>
                        <a:rPr lang="en-GB" sz="700" b="1" dirty="0" smtClean="0"/>
                        <a:t>$680</a:t>
                      </a:r>
                      <a:endParaRPr lang="en-GB" sz="700" b="1" dirty="0"/>
                    </a:p>
                  </a:txBody>
                  <a:tcPr/>
                </a:tc>
                <a:tc>
                  <a:txBody>
                    <a:bodyPr/>
                    <a:lstStyle/>
                    <a:p>
                      <a:pPr algn="ctr"/>
                      <a:r>
                        <a:rPr lang="en-GB" sz="700" b="1" dirty="0" smtClean="0"/>
                        <a:t>5</a:t>
                      </a:r>
                      <a:endParaRPr lang="en-GB" sz="700" b="1" dirty="0"/>
                    </a:p>
                  </a:txBody>
                  <a:tcPr/>
                </a:tc>
                <a:extLst>
                  <a:ext uri="{0D108BD9-81ED-4DB2-BD59-A6C34878D82A}">
                    <a16:rowId xmlns:a16="http://schemas.microsoft.com/office/drawing/2014/main" val="10001"/>
                  </a:ext>
                </a:extLst>
              </a:tr>
              <a:tr h="191193">
                <a:tc>
                  <a:txBody>
                    <a:bodyPr/>
                    <a:lstStyle/>
                    <a:p>
                      <a:pPr algn="ctr"/>
                      <a:r>
                        <a:rPr lang="en-GB" sz="700" b="1" dirty="0" smtClean="0"/>
                        <a:t>2015</a:t>
                      </a:r>
                      <a:endParaRPr lang="en-GB" sz="700" b="1" dirty="0"/>
                    </a:p>
                  </a:txBody>
                  <a:tcPr/>
                </a:tc>
                <a:tc>
                  <a:txBody>
                    <a:bodyPr/>
                    <a:lstStyle/>
                    <a:p>
                      <a:pPr algn="ctr"/>
                      <a:r>
                        <a:rPr lang="en-GB" sz="700" b="1" dirty="0" smtClean="0"/>
                        <a:t>77</a:t>
                      </a:r>
                      <a:endParaRPr lang="en-GB" sz="700" b="1" dirty="0"/>
                    </a:p>
                  </a:txBody>
                  <a:tcPr/>
                </a:tc>
                <a:tc>
                  <a:txBody>
                    <a:bodyPr/>
                    <a:lstStyle/>
                    <a:p>
                      <a:pPr algn="ctr"/>
                      <a:r>
                        <a:rPr lang="en-GB" sz="700" b="1" dirty="0" smtClean="0"/>
                        <a:t>$9,830</a:t>
                      </a:r>
                      <a:endParaRPr lang="en-GB" sz="700" b="1" dirty="0"/>
                    </a:p>
                  </a:txBody>
                  <a:tcPr/>
                </a:tc>
                <a:tc>
                  <a:txBody>
                    <a:bodyPr/>
                    <a:lstStyle/>
                    <a:p>
                      <a:pPr algn="ctr"/>
                      <a:r>
                        <a:rPr lang="en-GB" sz="700" b="1" dirty="0" smtClean="0"/>
                        <a:t>2.5</a:t>
                      </a:r>
                      <a:endParaRPr lang="en-GB" sz="700" b="1" dirty="0"/>
                    </a:p>
                  </a:txBody>
                  <a:tcPr/>
                </a:tc>
                <a:extLst>
                  <a:ext uri="{0D108BD9-81ED-4DB2-BD59-A6C34878D82A}">
                    <a16:rowId xmlns:a16="http://schemas.microsoft.com/office/drawing/2014/main" val="10002"/>
                  </a:ext>
                </a:extLst>
              </a:tr>
            </a:tbl>
          </a:graphicData>
        </a:graphic>
      </p:graphicFrame>
      <p:pic>
        <p:nvPicPr>
          <p:cNvPr id="13" name="Picture 12"/>
          <p:cNvPicPr>
            <a:picLocks noChangeAspect="1"/>
          </p:cNvPicPr>
          <p:nvPr/>
        </p:nvPicPr>
        <p:blipFill>
          <a:blip r:embed="rId2"/>
          <a:stretch>
            <a:fillRect/>
          </a:stretch>
        </p:blipFill>
        <p:spPr>
          <a:xfrm>
            <a:off x="6220598" y="266700"/>
            <a:ext cx="1198906" cy="924431"/>
          </a:xfrm>
          <a:prstGeom prst="rect">
            <a:avLst/>
          </a:prstGeom>
        </p:spPr>
      </p:pic>
      <p:pic>
        <p:nvPicPr>
          <p:cNvPr id="34" name="Picture 33"/>
          <p:cNvPicPr>
            <a:picLocks noChangeAspect="1"/>
          </p:cNvPicPr>
          <p:nvPr/>
        </p:nvPicPr>
        <p:blipFill>
          <a:blip r:embed="rId3"/>
          <a:stretch>
            <a:fillRect/>
          </a:stretch>
        </p:blipFill>
        <p:spPr>
          <a:xfrm>
            <a:off x="8886824" y="1214010"/>
            <a:ext cx="990343" cy="810644"/>
          </a:xfrm>
          <a:prstGeom prst="rect">
            <a:avLst/>
          </a:prstGeom>
        </p:spPr>
      </p:pic>
      <p:pic>
        <p:nvPicPr>
          <p:cNvPr id="25" name="Picture 24"/>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37772" y="3178133"/>
            <a:ext cx="966289" cy="261987"/>
          </a:xfrm>
          <a:prstGeom prst="rect">
            <a:avLst/>
          </a:prstGeom>
        </p:spPr>
      </p:pic>
      <p:pic>
        <p:nvPicPr>
          <p:cNvPr id="35" name="Picture 34"/>
          <p:cNvPicPr>
            <a:picLocks noChangeAspect="1"/>
          </p:cNvPicPr>
          <p:nvPr/>
        </p:nvPicPr>
        <p:blipFill rotWithShape="1">
          <a:blip r:embed="rId5">
            <a:clrChange>
              <a:clrFrom>
                <a:srgbClr val="FFFFFF"/>
              </a:clrFrom>
              <a:clrTo>
                <a:srgbClr val="FFFFFF">
                  <a:alpha val="0"/>
                </a:srgbClr>
              </a:clrTo>
            </a:clrChange>
          </a:blip>
          <a:srcRect l="24043" t="34823" r="60286" b="14013"/>
          <a:stretch/>
        </p:blipFill>
        <p:spPr>
          <a:xfrm>
            <a:off x="5037772" y="4376705"/>
            <a:ext cx="358156" cy="657438"/>
          </a:xfrm>
          <a:prstGeom prst="rect">
            <a:avLst/>
          </a:prstGeom>
        </p:spPr>
      </p:pic>
      <p:pic>
        <p:nvPicPr>
          <p:cNvPr id="37" name="Picture 36"/>
          <p:cNvPicPr/>
          <p:nvPr/>
        </p:nvPicPr>
        <p:blipFill>
          <a:blip r:embed="rId6" cstate="hqprint">
            <a:extLst>
              <a:ext uri="{BEBA8EAE-BF5A-486C-A8C5-ECC9F3942E4B}">
                <a14:imgProps xmlns:a14="http://schemas.microsoft.com/office/drawing/2010/main">
                  <a14:imgLayer r:embed="rId7">
                    <a14:imgEffect>
                      <a14:backgroundRemoval t="0" b="100000" l="206" r="100000">
                        <a14:foregroundMark x1="66049" y1="32895" x2="66049" y2="32895"/>
                        <a14:foregroundMark x1="78395" y1="40461" x2="78395" y2="40461"/>
                        <a14:foregroundMark x1="69547" y1="54276" x2="69547" y2="54276"/>
                        <a14:foregroundMark x1="51235" y1="65132" x2="51235" y2="65132"/>
                        <a14:foregroundMark x1="40123" y1="89474" x2="40123" y2="89474"/>
                      </a14:backgroundRemoval>
                    </a14:imgEffect>
                  </a14:imgLayer>
                </a14:imgProps>
              </a:ext>
              <a:ext uri="{28A0092B-C50C-407E-A947-70E740481C1C}">
                <a14:useLocalDpi xmlns:a14="http://schemas.microsoft.com/office/drawing/2010/main" val="0"/>
              </a:ext>
            </a:extLst>
          </a:blip>
          <a:stretch>
            <a:fillRect/>
          </a:stretch>
        </p:blipFill>
        <p:spPr>
          <a:xfrm>
            <a:off x="9226232" y="5476308"/>
            <a:ext cx="684531" cy="453707"/>
          </a:xfrm>
          <a:prstGeom prst="rect">
            <a:avLst/>
          </a:prstGeom>
        </p:spPr>
      </p:pic>
      <p:pic>
        <p:nvPicPr>
          <p:cNvPr id="2" name="Picture 1"/>
          <p:cNvPicPr>
            <a:picLocks noChangeAspect="1"/>
          </p:cNvPicPr>
          <p:nvPr/>
        </p:nvPicPr>
        <p:blipFill rotWithShape="1">
          <a:blip r:embed="rId8"/>
          <a:srcRect l="12079" t="37500" r="68302" b="34375"/>
          <a:stretch/>
        </p:blipFill>
        <p:spPr>
          <a:xfrm>
            <a:off x="696036" y="1874211"/>
            <a:ext cx="967730" cy="527795"/>
          </a:xfrm>
          <a:prstGeom prst="rect">
            <a:avLst/>
          </a:prstGeom>
        </p:spPr>
      </p:pic>
      <p:pic>
        <p:nvPicPr>
          <p:cNvPr id="3" name="Picture 2" descr="http://coolgeography.co.uk/_cmslibrary/images/GCSE/Economic%20World/Manufacturing_Stimulate_Economy_Diagram.jpg"/>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251276" y="4328937"/>
            <a:ext cx="609855" cy="4926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10"/>
          <a:srcRect l="9585" t="37399" r="69154" b="23530"/>
          <a:stretch/>
        </p:blipFill>
        <p:spPr>
          <a:xfrm>
            <a:off x="3504619" y="439362"/>
            <a:ext cx="1205215" cy="1245285"/>
          </a:xfrm>
          <a:prstGeom prst="rect">
            <a:avLst/>
          </a:prstGeom>
        </p:spPr>
      </p:pic>
    </p:spTree>
    <p:extLst>
      <p:ext uri="{BB962C8B-B14F-4D97-AF65-F5344CB8AC3E}">
        <p14:creationId xmlns:p14="http://schemas.microsoft.com/office/powerpoint/2010/main" val="1513518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10868</TotalTime>
  <Words>2640</Words>
  <Application>Microsoft Office PowerPoint</Application>
  <PresentationFormat>A4 Paper (210x297 mm)</PresentationFormat>
  <Paragraphs>210</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Newbury</dc:creator>
  <cp:lastModifiedBy>Victoria Ryan</cp:lastModifiedBy>
  <cp:revision>284</cp:revision>
  <cp:lastPrinted>2017-10-05T07:39:22Z</cp:lastPrinted>
  <dcterms:created xsi:type="dcterms:W3CDTF">2016-08-28T19:28:19Z</dcterms:created>
  <dcterms:modified xsi:type="dcterms:W3CDTF">2019-04-16T12:52:55Z</dcterms:modified>
</cp:coreProperties>
</file>