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
  </p:notesMasterIdLst>
  <p:sldIdLst>
    <p:sldId id="257" r:id="rId2"/>
    <p:sldId id="258" r:id="rId3"/>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4374" autoAdjust="0"/>
  </p:normalViewPr>
  <p:slideViewPr>
    <p:cSldViewPr snapToGrid="0">
      <p:cViewPr varScale="1">
        <p:scale>
          <a:sx n="105" d="100"/>
          <a:sy n="105" d="100"/>
        </p:scale>
        <p:origin x="10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4C05D37-AC0A-48DC-BAEB-80AD1594E319}" type="datetimeFigureOut">
              <a:rPr lang="en-GB" smtClean="0"/>
              <a:t>12/03/2019</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6"/>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6"/>
            <a:ext cx="2945659" cy="498055"/>
          </a:xfrm>
          <a:prstGeom prst="rect">
            <a:avLst/>
          </a:prstGeom>
        </p:spPr>
        <p:txBody>
          <a:bodyPr vert="horz" lIns="91440" tIns="45720" rIns="91440" bIns="45720" rtlCol="0" anchor="b"/>
          <a:lstStyle>
            <a:lvl1pPr algn="r">
              <a:defRPr sz="1200"/>
            </a:lvl1pPr>
          </a:lstStyle>
          <a:p>
            <a:fld id="{1DA74AD7-181B-4B13-BC30-8C115272D571}" type="slidenum">
              <a:rPr lang="en-GB" smtClean="0"/>
              <a:t>‹#›</a:t>
            </a:fld>
            <a:endParaRPr lang="en-GB"/>
          </a:p>
        </p:txBody>
      </p:sp>
    </p:spTree>
    <p:extLst>
      <p:ext uri="{BB962C8B-B14F-4D97-AF65-F5344CB8AC3E}">
        <p14:creationId xmlns:p14="http://schemas.microsoft.com/office/powerpoint/2010/main" val="111904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25F38E-A70D-42F0-9349-6200EA31144C}" type="slidenum">
              <a:rPr lang="en-GB" smtClean="0"/>
              <a:t>1</a:t>
            </a:fld>
            <a:endParaRPr lang="en-GB"/>
          </a:p>
        </p:txBody>
      </p:sp>
    </p:spTree>
    <p:extLst>
      <p:ext uri="{BB962C8B-B14F-4D97-AF65-F5344CB8AC3E}">
        <p14:creationId xmlns:p14="http://schemas.microsoft.com/office/powerpoint/2010/main" val="97033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5F38E-A70D-42F0-9349-6200EA31144C}" type="slidenum">
              <a:rPr lang="en-GB" smtClean="0"/>
              <a:t>2</a:t>
            </a:fld>
            <a:endParaRPr lang="en-GB"/>
          </a:p>
        </p:txBody>
      </p:sp>
    </p:spTree>
    <p:extLst>
      <p:ext uri="{BB962C8B-B14F-4D97-AF65-F5344CB8AC3E}">
        <p14:creationId xmlns:p14="http://schemas.microsoft.com/office/powerpoint/2010/main" val="181376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AB79D7-2109-4AF9-BB52-B7636FD36AC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5094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B79D7-2109-4AF9-BB52-B7636FD36AC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310029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B79D7-2109-4AF9-BB52-B7636FD36AC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69097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B79D7-2109-4AF9-BB52-B7636FD36AC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250289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AB79D7-2109-4AF9-BB52-B7636FD36AC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281829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AB79D7-2109-4AF9-BB52-B7636FD36ACE}"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7522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AB79D7-2109-4AF9-BB52-B7636FD36ACE}" type="datetimeFigureOut">
              <a:rPr lang="en-GB" smtClean="0"/>
              <a:t>12/03/2019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64829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AB79D7-2109-4AF9-BB52-B7636FD36ACE}" type="datetimeFigureOut">
              <a:rPr lang="en-GB" smtClean="0"/>
              <a:t>12/03/2019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245883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B79D7-2109-4AF9-BB52-B7636FD36ACE}"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16599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AB79D7-2109-4AF9-BB52-B7636FD36ACE}"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271547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AB79D7-2109-4AF9-BB52-B7636FD36ACE}"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65160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B79D7-2109-4AF9-BB52-B7636FD36ACE}" type="datetimeFigureOut">
              <a:rPr lang="en-GB" smtClean="0"/>
              <a:t>12/03/2019</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B8DF7-FD0F-4277-8378-635E18064E70}" type="slidenum">
              <a:rPr lang="en-GB" smtClean="0"/>
              <a:t>‹#›</a:t>
            </a:fld>
            <a:endParaRPr lang="en-GB"/>
          </a:p>
        </p:txBody>
      </p:sp>
    </p:spTree>
    <p:extLst>
      <p:ext uri="{BB962C8B-B14F-4D97-AF65-F5344CB8AC3E}">
        <p14:creationId xmlns:p14="http://schemas.microsoft.com/office/powerpoint/2010/main" val="41609023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2.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20"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18.gif"/><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png"/><Relationship Id="rId19" Type="http://schemas.microsoft.com/office/2007/relationships/hdphoto" Target="../media/hdphoto1.wdp"/><Relationship Id="rId4" Type="http://schemas.openxmlformats.org/officeDocument/2006/relationships/image" Target="../media/image16.jpg"/><Relationship Id="rId9" Type="http://schemas.openxmlformats.org/officeDocument/2006/relationships/image" Target="../media/image21.png"/><Relationship Id="rId14" Type="http://schemas.openxmlformats.org/officeDocument/2006/relationships/image" Target="../media/image26.jpg"/><Relationship Id="rId22"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1409018941"/>
              </p:ext>
            </p:extLst>
          </p:nvPr>
        </p:nvGraphicFramePr>
        <p:xfrm>
          <a:off x="7672594" y="3812071"/>
          <a:ext cx="2208010" cy="1505737"/>
        </p:xfrm>
        <a:graphic>
          <a:graphicData uri="http://schemas.openxmlformats.org/drawingml/2006/table">
            <a:tbl>
              <a:tblPr firstRow="1" bandRow="1">
                <a:tableStyleId>{00A15C55-8517-42AA-B614-E9B94910E393}</a:tableStyleId>
              </a:tblPr>
              <a:tblGrid>
                <a:gridCol w="1104005">
                  <a:extLst>
                    <a:ext uri="{9D8B030D-6E8A-4147-A177-3AD203B41FA5}">
                      <a16:colId xmlns:a16="http://schemas.microsoft.com/office/drawing/2014/main" val="3837661079"/>
                    </a:ext>
                  </a:extLst>
                </a:gridCol>
                <a:gridCol w="1104005">
                  <a:extLst>
                    <a:ext uri="{9D8B030D-6E8A-4147-A177-3AD203B41FA5}">
                      <a16:colId xmlns:a16="http://schemas.microsoft.com/office/drawing/2014/main" val="2323378913"/>
                    </a:ext>
                  </a:extLst>
                </a:gridCol>
              </a:tblGrid>
              <a:tr h="240817">
                <a:tc gridSpan="2">
                  <a:txBody>
                    <a:bodyPr/>
                    <a:lstStyle/>
                    <a:p>
                      <a:r>
                        <a:rPr lang="en-GB" sz="800" b="1" dirty="0" smtClean="0">
                          <a:solidFill>
                            <a:schemeClr val="tx1"/>
                          </a:solidFill>
                        </a:rPr>
                        <a:t>Fracking – Opportunities and Challenges</a:t>
                      </a:r>
                      <a:endParaRPr lang="en-GB" sz="800" b="1" dirty="0">
                        <a:solidFill>
                          <a:schemeClr val="tx1"/>
                        </a:solidFill>
                      </a:endParaRPr>
                    </a:p>
                  </a:txBody>
                  <a:tcPr/>
                </a:tc>
                <a:tc hMerge="1">
                  <a:txBody>
                    <a:bodyPr/>
                    <a:lstStyle/>
                    <a:p>
                      <a:endParaRPr lang="en-GB" dirty="0"/>
                    </a:p>
                  </a:txBody>
                  <a:tcPr/>
                </a:tc>
                <a:extLst>
                  <a:ext uri="{0D108BD9-81ED-4DB2-BD59-A6C34878D82A}">
                    <a16:rowId xmlns:a16="http://schemas.microsoft.com/office/drawing/2014/main" val="680168585"/>
                  </a:ext>
                </a:extLst>
              </a:tr>
              <a:tr h="1166453">
                <a:tc>
                  <a:txBody>
                    <a:bodyPr/>
                    <a:lstStyle/>
                    <a:p>
                      <a:r>
                        <a:rPr lang="en-GB" sz="700" b="1" dirty="0" smtClean="0"/>
                        <a:t>Opportunities</a:t>
                      </a:r>
                      <a:r>
                        <a:rPr lang="en-GB" sz="700" dirty="0" smtClean="0"/>
                        <a:t> </a:t>
                      </a:r>
                    </a:p>
                    <a:p>
                      <a:pPr marL="171450" indent="-171450">
                        <a:buFontTx/>
                        <a:buChar char="-"/>
                      </a:pPr>
                      <a:r>
                        <a:rPr lang="en-GB" sz="700" dirty="0" smtClean="0"/>
                        <a:t>Shale gas is readily available in UK. </a:t>
                      </a:r>
                    </a:p>
                    <a:p>
                      <a:pPr marL="0" indent="0">
                        <a:buFontTx/>
                        <a:buNone/>
                      </a:pPr>
                      <a:r>
                        <a:rPr lang="en-GB" sz="700" dirty="0" smtClean="0"/>
                        <a:t>- Will act as a bridging fuel until alternative technologies are</a:t>
                      </a:r>
                    </a:p>
                    <a:p>
                      <a:pPr marL="0" indent="0">
                        <a:buFontTx/>
                        <a:buNone/>
                      </a:pPr>
                      <a:r>
                        <a:rPr lang="en-GB" sz="700" dirty="0" smtClean="0"/>
                        <a:t>              developed. </a:t>
                      </a:r>
                    </a:p>
                    <a:p>
                      <a:pPr marL="0" indent="0">
                        <a:buFontTx/>
                        <a:buNone/>
                      </a:pPr>
                      <a:r>
                        <a:rPr lang="en-GB" sz="700" dirty="0" smtClean="0"/>
                        <a:t>              - Increased cost of           </a:t>
                      </a:r>
                      <a:r>
                        <a:rPr lang="en-GB" sz="700" dirty="0" err="1" smtClean="0"/>
                        <a:t>of</a:t>
                      </a:r>
                      <a:r>
                        <a:rPr lang="en-GB" sz="700" dirty="0" smtClean="0"/>
                        <a:t> fuel makes </a:t>
                      </a:r>
                    </a:p>
                    <a:p>
                      <a:r>
                        <a:rPr lang="en-GB" sz="700" dirty="0" smtClean="0"/>
                        <a:t>              fracking now </a:t>
                      </a:r>
                    </a:p>
                    <a:p>
                      <a:r>
                        <a:rPr lang="en-GB" sz="700" dirty="0" smtClean="0"/>
                        <a:t>              affordable.</a:t>
                      </a:r>
                      <a:endParaRPr lang="en-GB" sz="700" dirty="0"/>
                    </a:p>
                  </a:txBody>
                  <a:tcPr>
                    <a:solidFill>
                      <a:srgbClr val="FFFFCC"/>
                    </a:solidFill>
                  </a:tcPr>
                </a:tc>
                <a:tc>
                  <a:txBody>
                    <a:bodyPr/>
                    <a:lstStyle/>
                    <a:p>
                      <a:r>
                        <a:rPr lang="en-GB" sz="700" b="1" dirty="0" smtClean="0"/>
                        <a:t>Challenges</a:t>
                      </a:r>
                      <a:r>
                        <a:rPr lang="en-GB" sz="700" dirty="0" smtClean="0"/>
                        <a:t> </a:t>
                      </a:r>
                    </a:p>
                    <a:p>
                      <a:r>
                        <a:rPr lang="en-GB" sz="700" dirty="0" smtClean="0"/>
                        <a:t>- Contaminated</a:t>
                      </a:r>
                      <a:r>
                        <a:rPr lang="en-GB" sz="700" baseline="0" dirty="0" smtClean="0"/>
                        <a:t> water is pumped back into the ground and can affect water supplies. </a:t>
                      </a:r>
                    </a:p>
                    <a:p>
                      <a:r>
                        <a:rPr lang="en-GB" sz="700" baseline="0" dirty="0" smtClean="0"/>
                        <a:t>- Fracking uses a lot of energy. </a:t>
                      </a:r>
                    </a:p>
                    <a:p>
                      <a:r>
                        <a:rPr lang="en-GB" sz="700" baseline="0" dirty="0" smtClean="0"/>
                        <a:t>- 3% of gas extracted is lost to atmosphere; this is methane, a greenhouse gas.</a:t>
                      </a:r>
                      <a:endParaRPr lang="en-GB" sz="700" dirty="0"/>
                    </a:p>
                  </a:txBody>
                  <a:tcPr>
                    <a:solidFill>
                      <a:schemeClr val="accent4">
                        <a:lumMod val="20000"/>
                        <a:lumOff val="80000"/>
                      </a:schemeClr>
                    </a:solidFill>
                  </a:tcPr>
                </a:tc>
                <a:extLst>
                  <a:ext uri="{0D108BD9-81ED-4DB2-BD59-A6C34878D82A}">
                    <a16:rowId xmlns:a16="http://schemas.microsoft.com/office/drawing/2014/main" val="1513951429"/>
                  </a:ext>
                </a:extLst>
              </a:tr>
            </a:tbl>
          </a:graphicData>
        </a:graphic>
      </p:graphicFrame>
      <p:sp>
        <p:nvSpPr>
          <p:cNvPr id="48" name="Rectangle 47"/>
          <p:cNvSpPr/>
          <p:nvPr/>
        </p:nvSpPr>
        <p:spPr>
          <a:xfrm>
            <a:off x="2868550" y="4768197"/>
            <a:ext cx="5155812" cy="678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733" t="6278"/>
          <a:stretch/>
        </p:blipFill>
        <p:spPr bwMode="auto">
          <a:xfrm>
            <a:off x="5593321" y="5489204"/>
            <a:ext cx="2393736" cy="13099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956540971"/>
              </p:ext>
            </p:extLst>
          </p:nvPr>
        </p:nvGraphicFramePr>
        <p:xfrm>
          <a:off x="2850627" y="2882433"/>
          <a:ext cx="4792941" cy="1874520"/>
        </p:xfrm>
        <a:graphic>
          <a:graphicData uri="http://schemas.openxmlformats.org/drawingml/2006/table">
            <a:tbl>
              <a:tblPr firstRow="1" bandRow="1">
                <a:tableStyleId>{00A15C55-8517-42AA-B614-E9B94910E393}</a:tableStyleId>
              </a:tblPr>
              <a:tblGrid>
                <a:gridCol w="927105">
                  <a:extLst>
                    <a:ext uri="{9D8B030D-6E8A-4147-A177-3AD203B41FA5}">
                      <a16:colId xmlns:a16="http://schemas.microsoft.com/office/drawing/2014/main" val="20000"/>
                    </a:ext>
                  </a:extLst>
                </a:gridCol>
                <a:gridCol w="2461143">
                  <a:extLst>
                    <a:ext uri="{9D8B030D-6E8A-4147-A177-3AD203B41FA5}">
                      <a16:colId xmlns:a16="http://schemas.microsoft.com/office/drawing/2014/main" val="20001"/>
                    </a:ext>
                  </a:extLst>
                </a:gridCol>
                <a:gridCol w="1404693">
                  <a:extLst>
                    <a:ext uri="{9D8B030D-6E8A-4147-A177-3AD203B41FA5}">
                      <a16:colId xmlns:a16="http://schemas.microsoft.com/office/drawing/2014/main" val="19763375"/>
                    </a:ext>
                  </a:extLst>
                </a:gridCol>
              </a:tblGrid>
              <a:tr h="2072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tx1"/>
                          </a:solidFill>
                          <a:latin typeface="+mn-lt"/>
                          <a:ea typeface="+mn-ea"/>
                          <a:cs typeface="+mn-cs"/>
                        </a:rPr>
                        <a:t>Changing demand for Energy in the UK creates opportunities and challenges</a:t>
                      </a:r>
                    </a:p>
                  </a:txBody>
                  <a:tcPr>
                    <a:lnR w="12700" cmpd="sng">
                      <a:noFill/>
                    </a:lnR>
                  </a:tcPr>
                </a:tc>
                <a:tc hMerge="1">
                  <a:txBody>
                    <a:bodyPr/>
                    <a:lstStyle/>
                    <a:p>
                      <a:pPr marL="171450" indent="-171450">
                        <a:buFont typeface="Arial" charset="0"/>
                        <a:buChar char="•"/>
                      </a:pPr>
                      <a:endParaRPr lang="en-GB" sz="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dirty="0" smtClean="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3338490"/>
                  </a:ext>
                </a:extLst>
              </a:tr>
              <a:tr h="614199">
                <a:tc>
                  <a:txBody>
                    <a:bodyPr/>
                    <a:lstStyle/>
                    <a:p>
                      <a:r>
                        <a:rPr lang="en-GB" sz="700" dirty="0" smtClean="0"/>
                        <a:t>The changing energy mix </a:t>
                      </a:r>
                      <a:endParaRPr lang="en-GB" sz="700" dirty="0"/>
                    </a:p>
                  </a:txBody>
                  <a:tcPr>
                    <a:solidFill>
                      <a:schemeClr val="accent4">
                        <a:lumMod val="60000"/>
                        <a:lumOff val="40000"/>
                      </a:schemeClr>
                    </a:solidFill>
                  </a:tcPr>
                </a:tc>
                <a:tc>
                  <a:txBody>
                    <a:bodyPr/>
                    <a:lstStyle/>
                    <a:p>
                      <a:r>
                        <a:rPr lang="en-GB" sz="700" dirty="0" smtClean="0"/>
                        <a:t>UK Energy mix in 2015 : </a:t>
                      </a:r>
                    </a:p>
                    <a:p>
                      <a:pPr marL="171450" indent="-171450">
                        <a:buFont typeface="Arial" charset="0"/>
                        <a:buChar char="•"/>
                      </a:pPr>
                      <a:r>
                        <a:rPr lang="en-GB" sz="700" dirty="0" smtClean="0"/>
                        <a:t>Fossil fuels (65%) Coal</a:t>
                      </a:r>
                      <a:r>
                        <a:rPr lang="en-GB" sz="700" baseline="0" dirty="0" smtClean="0"/>
                        <a:t> 31%, Gas 25%, Nuclear 19%, Renewable sources 22%. In 1970 91% from fossil fuels.</a:t>
                      </a:r>
                    </a:p>
                    <a:p>
                      <a:pPr marL="171450" indent="-171450">
                        <a:buFont typeface="Arial" charset="0"/>
                        <a:buChar char="•"/>
                      </a:pPr>
                      <a:r>
                        <a:rPr lang="en-GB" sz="700" baseline="0" dirty="0" smtClean="0"/>
                        <a:t>The UK has invested in renewable energy e.g. solar energy and subsidies are given by the government.</a:t>
                      </a:r>
                    </a:p>
                  </a:txBody>
                  <a:tcPr>
                    <a:lnR w="12700" cmpd="sng">
                      <a:noFill/>
                    </a:lnR>
                    <a:solidFill>
                      <a:schemeClr val="accent4">
                        <a:lumMod val="20000"/>
                        <a:lumOff val="80000"/>
                      </a:schemeClr>
                    </a:solidFill>
                  </a:tcPr>
                </a:tc>
                <a:tc>
                  <a:txBody>
                    <a:bodyPr/>
                    <a:lstStyle/>
                    <a:p>
                      <a:pPr marL="171450" indent="-171450">
                        <a:buFont typeface="Arial" charset="0"/>
                        <a:buChar char="•"/>
                      </a:pPr>
                      <a:endParaRPr lang="en-GB" sz="700" baseline="0" dirty="0"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673">
                <a:tc>
                  <a:txBody>
                    <a:bodyPr/>
                    <a:lstStyle/>
                    <a:p>
                      <a:r>
                        <a:rPr lang="en-GB" sz="700" dirty="0" smtClean="0"/>
                        <a:t>Decreasing domestic supply</a:t>
                      </a:r>
                      <a:r>
                        <a:rPr lang="en-GB" sz="700" baseline="0" dirty="0" smtClean="0"/>
                        <a:t> of oil, coal and gas.</a:t>
                      </a:r>
                      <a:endParaRPr lang="en-GB" sz="700" dirty="0"/>
                    </a:p>
                  </a:txBody>
                  <a:tcPr>
                    <a:solidFill>
                      <a:schemeClr val="accent4">
                        <a:lumMod val="60000"/>
                        <a:lumOff val="40000"/>
                      </a:schemeClr>
                    </a:solidFill>
                  </a:tcPr>
                </a:tc>
                <a:tc gridSpan="2">
                  <a:txBody>
                    <a:bodyPr/>
                    <a:lstStyle/>
                    <a:p>
                      <a:pPr marL="171450" indent="-171450">
                        <a:buFont typeface="Arial" charset="0"/>
                        <a:buChar char="•"/>
                      </a:pPr>
                      <a:r>
                        <a:rPr lang="en-GB" sz="700" dirty="0" smtClean="0"/>
                        <a:t>Reserves</a:t>
                      </a:r>
                      <a:r>
                        <a:rPr lang="en-GB" sz="700" baseline="0" dirty="0" smtClean="0"/>
                        <a:t> of</a:t>
                      </a:r>
                      <a:r>
                        <a:rPr lang="en-GB" sz="700" dirty="0" smtClean="0"/>
                        <a:t> North</a:t>
                      </a:r>
                      <a:r>
                        <a:rPr lang="en-GB" sz="700" baseline="0" dirty="0" smtClean="0"/>
                        <a:t> Sea oil and gas are declining.</a:t>
                      </a:r>
                    </a:p>
                    <a:p>
                      <a:pPr marL="171450" indent="-171450">
                        <a:buFont typeface="Arial" charset="0"/>
                        <a:buChar char="•"/>
                      </a:pPr>
                      <a:r>
                        <a:rPr lang="en-GB" sz="700" baseline="0" dirty="0" smtClean="0"/>
                        <a:t>EU regulations on gas emissions has led to a decrease in fossil fuel use.</a:t>
                      </a:r>
                    </a:p>
                    <a:p>
                      <a:pPr marL="171450" indent="-171450">
                        <a:buFont typeface="Arial" charset="0"/>
                        <a:buChar char="•"/>
                      </a:pPr>
                      <a:r>
                        <a:rPr lang="en-GB" sz="700" baseline="0" dirty="0" smtClean="0"/>
                        <a:t>Energy efficient appliances and industry mean less energy is used in homes and industry.</a:t>
                      </a:r>
                      <a:endParaRPr lang="en-GB" sz="700" dirty="0"/>
                    </a:p>
                  </a:txBody>
                  <a:tcPr>
                    <a:solidFill>
                      <a:srgbClr val="FFFFCC"/>
                    </a:solidFill>
                  </a:tcPr>
                </a:tc>
                <a:tc hMerge="1">
                  <a:txBody>
                    <a:bodyPr/>
                    <a:lstStyle/>
                    <a:p>
                      <a:pPr marL="171450" indent="-171450">
                        <a:buFont typeface="Arial" charset="0"/>
                        <a:buChar char="•"/>
                      </a:pPr>
                      <a:endParaRPr lang="en-GB" sz="700" dirty="0"/>
                    </a:p>
                  </a:txBody>
                  <a:tcPr/>
                </a:tc>
                <a:extLst>
                  <a:ext uri="{0D108BD9-81ED-4DB2-BD59-A6C34878D82A}">
                    <a16:rowId xmlns:a16="http://schemas.microsoft.com/office/drawing/2014/main" val="10001"/>
                  </a:ext>
                </a:extLst>
              </a:tr>
              <a:tr h="606910">
                <a:tc>
                  <a:txBody>
                    <a:bodyPr/>
                    <a:lstStyle/>
                    <a:p>
                      <a:r>
                        <a:rPr lang="en-GB" sz="700" dirty="0" smtClean="0"/>
                        <a:t>Economic and environmental issues linked to energy use.</a:t>
                      </a:r>
                      <a:endParaRPr lang="en-GB" sz="700" dirty="0"/>
                    </a:p>
                  </a:txBody>
                  <a:tcPr>
                    <a:solidFill>
                      <a:schemeClr val="accent4">
                        <a:lumMod val="60000"/>
                        <a:lumOff val="40000"/>
                      </a:schemeClr>
                    </a:solidFill>
                  </a:tcPr>
                </a:tc>
                <a:tc gridSpan="2">
                  <a:txBody>
                    <a:bodyPr/>
                    <a:lstStyle/>
                    <a:p>
                      <a:pPr marL="171450" indent="-171450">
                        <a:buFont typeface="Arial" charset="0"/>
                        <a:buChar char="•"/>
                      </a:pPr>
                      <a:r>
                        <a:rPr lang="en-GB" sz="700" dirty="0" smtClean="0"/>
                        <a:t>It is cheaper to import coal into the UK than to mine it.</a:t>
                      </a:r>
                    </a:p>
                    <a:p>
                      <a:pPr marL="171450" indent="-171450">
                        <a:buFont typeface="Arial" charset="0"/>
                        <a:buChar char="•"/>
                      </a:pPr>
                      <a:r>
                        <a:rPr lang="en-GB" sz="700" dirty="0" smtClean="0"/>
                        <a:t>Nuclear Power Stations are being decommissioned and all current plants will close by 2023</a:t>
                      </a:r>
                      <a:r>
                        <a:rPr lang="en-GB" sz="700" baseline="0" dirty="0" smtClean="0"/>
                        <a:t> </a:t>
                      </a:r>
                      <a:r>
                        <a:rPr lang="mr-IN" sz="700" baseline="0" dirty="0" smtClean="0"/>
                        <a:t>–</a:t>
                      </a:r>
                      <a:r>
                        <a:rPr lang="en-GB" sz="700" baseline="0" dirty="0" smtClean="0"/>
                        <a:t> there are issues of contamination and disposal of nuclear waste.</a:t>
                      </a:r>
                    </a:p>
                    <a:p>
                      <a:pPr marL="171450" indent="-171450">
                        <a:buFont typeface="Arial" charset="0"/>
                        <a:buChar char="•"/>
                      </a:pPr>
                      <a:r>
                        <a:rPr lang="en-GB" sz="700" baseline="0" dirty="0" smtClean="0"/>
                        <a:t>Economic issues </a:t>
                      </a:r>
                      <a:r>
                        <a:rPr lang="mr-IN" sz="700" baseline="0" dirty="0" smtClean="0"/>
                        <a:t>–</a:t>
                      </a:r>
                      <a:r>
                        <a:rPr lang="en-GB" sz="700" baseline="0" dirty="0" smtClean="0"/>
                        <a:t> costs, jobs, set up costs, research, reliability.</a:t>
                      </a:r>
                    </a:p>
                    <a:p>
                      <a:pPr marL="171450" indent="-171450">
                        <a:buFont typeface="Arial" charset="0"/>
                        <a:buChar char="•"/>
                      </a:pPr>
                      <a:r>
                        <a:rPr lang="en-GB" sz="700" baseline="0" dirty="0" smtClean="0"/>
                        <a:t>Environmental costs </a:t>
                      </a:r>
                      <a:r>
                        <a:rPr lang="mr-IN" sz="700" baseline="0" dirty="0" smtClean="0"/>
                        <a:t>–</a:t>
                      </a:r>
                      <a:r>
                        <a:rPr lang="en-GB" sz="700" baseline="0" dirty="0" smtClean="0"/>
                        <a:t> ecosystems, waste, noise, emissions, pollution, radiation leaks.</a:t>
                      </a:r>
                      <a:endParaRPr lang="en-GB" sz="700" dirty="0"/>
                    </a:p>
                  </a:txBody>
                  <a:tcPr>
                    <a:solidFill>
                      <a:schemeClr val="accent4">
                        <a:lumMod val="20000"/>
                        <a:lumOff val="80000"/>
                      </a:schemeClr>
                    </a:solidFill>
                  </a:tcPr>
                </a:tc>
                <a:tc hMerge="1">
                  <a:txBody>
                    <a:bodyPr/>
                    <a:lstStyle/>
                    <a:p>
                      <a:pPr marL="171450" indent="-171450">
                        <a:buFont typeface="Arial" charset="0"/>
                        <a:buChar char="•"/>
                      </a:pPr>
                      <a:endParaRPr lang="en-GB" sz="700" dirty="0"/>
                    </a:p>
                  </a:txBody>
                  <a:tcPr/>
                </a:tc>
                <a:extLst>
                  <a:ext uri="{0D108BD9-81ED-4DB2-BD59-A6C34878D82A}">
                    <a16:rowId xmlns:a16="http://schemas.microsoft.com/office/drawing/2014/main" val="10002"/>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4069137799"/>
              </p:ext>
            </p:extLst>
          </p:nvPr>
        </p:nvGraphicFramePr>
        <p:xfrm>
          <a:off x="6255369" y="17311"/>
          <a:ext cx="3612531" cy="3794760"/>
        </p:xfrm>
        <a:graphic>
          <a:graphicData uri="http://schemas.openxmlformats.org/drawingml/2006/table">
            <a:tbl>
              <a:tblPr firstRow="1" bandRow="1">
                <a:tableStyleId>{00A15C55-8517-42AA-B614-E9B94910E393}</a:tableStyleId>
              </a:tblPr>
              <a:tblGrid>
                <a:gridCol w="761930">
                  <a:extLst>
                    <a:ext uri="{9D8B030D-6E8A-4147-A177-3AD203B41FA5}">
                      <a16:colId xmlns:a16="http://schemas.microsoft.com/office/drawing/2014/main" val="20000"/>
                    </a:ext>
                  </a:extLst>
                </a:gridCol>
                <a:gridCol w="2850601">
                  <a:extLst>
                    <a:ext uri="{9D8B030D-6E8A-4147-A177-3AD203B41FA5}">
                      <a16:colId xmlns:a16="http://schemas.microsoft.com/office/drawing/2014/main" val="20001"/>
                    </a:ext>
                  </a:extLst>
                </a:gridCol>
              </a:tblGrid>
              <a:tr h="173189">
                <a:tc gridSpan="2">
                  <a:txBody>
                    <a:bodyPr/>
                    <a:lstStyle/>
                    <a:p>
                      <a:r>
                        <a:rPr lang="en-GB" sz="800" kern="1200" dirty="0" smtClean="0">
                          <a:solidFill>
                            <a:schemeClr val="tx1"/>
                          </a:solidFill>
                          <a:latin typeface="+mn-lt"/>
                          <a:ea typeface="+mn-ea"/>
                          <a:cs typeface="+mn-cs"/>
                        </a:rPr>
                        <a:t>Changing demand for food in the UK creates opportunities and challenges</a:t>
                      </a:r>
                      <a:endParaRPr lang="en-GB" sz="800" kern="1200" dirty="0">
                        <a:solidFill>
                          <a:schemeClr val="tx1"/>
                        </a:solidFill>
                        <a:latin typeface="+mn-lt"/>
                        <a:ea typeface="+mn-ea"/>
                        <a:cs typeface="+mn-cs"/>
                      </a:endParaRPr>
                    </a:p>
                  </a:txBody>
                  <a:tcPr/>
                </a:tc>
                <a:tc hMerge="1">
                  <a:txBody>
                    <a:bodyPr/>
                    <a:lstStyle/>
                    <a:p>
                      <a:pPr marL="171450" indent="-171450">
                        <a:buFont typeface="Arial" charset="0"/>
                        <a:buChar char="•"/>
                      </a:pPr>
                      <a:endParaRPr lang="en-GB" sz="600" dirty="0"/>
                    </a:p>
                  </a:txBody>
                  <a:tcPr/>
                </a:tc>
                <a:extLst>
                  <a:ext uri="{0D108BD9-81ED-4DB2-BD59-A6C34878D82A}">
                    <a16:rowId xmlns:a16="http://schemas.microsoft.com/office/drawing/2014/main" val="3292352676"/>
                  </a:ext>
                </a:extLst>
              </a:tr>
              <a:tr h="1339058">
                <a:tc>
                  <a:txBody>
                    <a:bodyPr/>
                    <a:lstStyle/>
                    <a:p>
                      <a:r>
                        <a:rPr lang="en-GB" sz="700" dirty="0" smtClean="0"/>
                        <a:t>The growing demand for high value</a:t>
                      </a:r>
                      <a:r>
                        <a:rPr lang="en-GB" sz="700" baseline="0" dirty="0" smtClean="0"/>
                        <a:t> food exports from LICs and all year demands for seasonal food and organic produce.</a:t>
                      </a:r>
                      <a:endParaRPr lang="en-GB" sz="700" dirty="0"/>
                    </a:p>
                  </a:txBody>
                  <a:tcPr>
                    <a:solidFill>
                      <a:schemeClr val="accent4">
                        <a:lumMod val="60000"/>
                        <a:lumOff val="40000"/>
                      </a:schemeClr>
                    </a:solidFill>
                  </a:tcPr>
                </a:tc>
                <a:tc>
                  <a:txBody>
                    <a:bodyPr/>
                    <a:lstStyle/>
                    <a:p>
                      <a:pPr marL="171450" indent="-171450">
                        <a:buFont typeface="Arial" charset="0"/>
                        <a:buChar char="•"/>
                      </a:pPr>
                      <a:r>
                        <a:rPr lang="en-GB" sz="700" dirty="0" smtClean="0"/>
                        <a:t>Food</a:t>
                      </a:r>
                      <a:r>
                        <a:rPr lang="en-GB" sz="700" baseline="0" dirty="0" smtClean="0"/>
                        <a:t> u</a:t>
                      </a:r>
                      <a:r>
                        <a:rPr lang="en-GB" sz="700" dirty="0" smtClean="0"/>
                        <a:t>sed to be seasonally</a:t>
                      </a:r>
                      <a:r>
                        <a:rPr lang="en-GB" sz="700" baseline="0" dirty="0" smtClean="0"/>
                        <a:t> and locally sourced.  Now we eat globally sourced foods all year.</a:t>
                      </a:r>
                    </a:p>
                    <a:p>
                      <a:pPr marL="171450" indent="-171450">
                        <a:buFont typeface="Arial" charset="0"/>
                        <a:buChar char="•"/>
                      </a:pPr>
                      <a:r>
                        <a:rPr lang="en-GB" sz="700" dirty="0" smtClean="0"/>
                        <a:t>In 2013 47% of UK food was imported.</a:t>
                      </a:r>
                    </a:p>
                    <a:p>
                      <a:pPr marL="171450" indent="-171450">
                        <a:buFont typeface="Arial" charset="0"/>
                        <a:buChar char="•"/>
                      </a:pPr>
                      <a:r>
                        <a:rPr lang="en-GB" sz="700" dirty="0" smtClean="0"/>
                        <a:t>More disposable income has led to an increased demand for greater quantities and wider choice.</a:t>
                      </a:r>
                    </a:p>
                    <a:p>
                      <a:pPr marL="171450" indent="-171450">
                        <a:buFont typeface="Arial" charset="0"/>
                        <a:buChar char="•"/>
                      </a:pPr>
                      <a:r>
                        <a:rPr lang="en-GB" sz="700" dirty="0" smtClean="0"/>
                        <a:t>Not all foods can be grown the UK,</a:t>
                      </a:r>
                      <a:r>
                        <a:rPr lang="en-GB" sz="700" baseline="0" dirty="0" smtClean="0"/>
                        <a:t> and some foods can only be grown at certain times e.g. strawberries in July and August.</a:t>
                      </a:r>
                    </a:p>
                    <a:p>
                      <a:pPr marL="171450" indent="-171450">
                        <a:buFont typeface="Arial" charset="0"/>
                        <a:buChar char="•"/>
                      </a:pPr>
                      <a:r>
                        <a:rPr lang="en-GB" sz="700" baseline="0" dirty="0" smtClean="0"/>
                        <a:t>High quality products are five times the price of similar products e.g. Madagascan vanilla, gourmet coffee.</a:t>
                      </a:r>
                    </a:p>
                    <a:p>
                      <a:pPr marL="171450" indent="-171450">
                        <a:buFont typeface="Arial" charset="0"/>
                        <a:buChar char="•"/>
                      </a:pPr>
                      <a:r>
                        <a:rPr lang="en-GB" sz="700" baseline="0" dirty="0" smtClean="0"/>
                        <a:t>Positive impacts : Jobs and wages for those in LICs, more tax income leads to a better quality of life.</a:t>
                      </a:r>
                    </a:p>
                    <a:p>
                      <a:pPr marL="171450" indent="-171450">
                        <a:buFont typeface="Arial" charset="0"/>
                        <a:buChar char="•"/>
                      </a:pPr>
                      <a:r>
                        <a:rPr lang="en-GB" sz="700" baseline="0" dirty="0" smtClean="0"/>
                        <a:t>Negative impacts </a:t>
                      </a:r>
                      <a:r>
                        <a:rPr lang="mr-IN" sz="700" baseline="0" dirty="0" smtClean="0"/>
                        <a:t>–</a:t>
                      </a:r>
                      <a:r>
                        <a:rPr lang="en-GB" sz="700" baseline="0" dirty="0" smtClean="0"/>
                        <a:t> less land for locals to farm for themselves, high water use and exposure to chemicals (pesticides and fertilisers).</a:t>
                      </a:r>
                    </a:p>
                    <a:p>
                      <a:pPr marL="171450" indent="-171450">
                        <a:buFont typeface="Arial" charset="0"/>
                        <a:buChar char="•"/>
                      </a:pPr>
                      <a:r>
                        <a:rPr lang="en-GB" sz="700" baseline="0" dirty="0" smtClean="0"/>
                        <a:t>Organic </a:t>
                      </a:r>
                      <a:r>
                        <a:rPr lang="mr-IN" sz="700" baseline="0" dirty="0" smtClean="0"/>
                        <a:t>–</a:t>
                      </a:r>
                      <a:r>
                        <a:rPr lang="en-GB" sz="700" baseline="0" dirty="0" smtClean="0"/>
                        <a:t> no pesticides or fertilisers used.  Since the 1990s there has been an increase in demand.  Now worth £2 billion a year in the UK.</a:t>
                      </a:r>
                      <a:endParaRPr lang="en-GB" sz="700" dirty="0"/>
                    </a:p>
                  </a:txBody>
                  <a:tcPr>
                    <a:solidFill>
                      <a:schemeClr val="accent4">
                        <a:lumMod val="20000"/>
                        <a:lumOff val="80000"/>
                      </a:schemeClr>
                    </a:solidFill>
                  </a:tcPr>
                </a:tc>
                <a:extLst>
                  <a:ext uri="{0D108BD9-81ED-4DB2-BD59-A6C34878D82A}">
                    <a16:rowId xmlns:a16="http://schemas.microsoft.com/office/drawing/2014/main" val="10000"/>
                  </a:ext>
                </a:extLst>
              </a:tr>
              <a:tr h="1004294">
                <a:tc>
                  <a:txBody>
                    <a:bodyPr/>
                    <a:lstStyle/>
                    <a:p>
                      <a:r>
                        <a:rPr lang="en-GB" sz="700" dirty="0" smtClean="0"/>
                        <a:t>Larger carbon footprints due to the increased number of food</a:t>
                      </a:r>
                      <a:r>
                        <a:rPr lang="en-GB" sz="700" baseline="0" dirty="0" smtClean="0"/>
                        <a:t> miles travelled.</a:t>
                      </a:r>
                      <a:endParaRPr lang="en-GB" sz="700" dirty="0"/>
                    </a:p>
                  </a:txBody>
                  <a:tcPr>
                    <a:solidFill>
                      <a:schemeClr val="accent4">
                        <a:lumMod val="60000"/>
                        <a:lumOff val="40000"/>
                      </a:schemeClr>
                    </a:solidFill>
                  </a:tcPr>
                </a:tc>
                <a:tc>
                  <a:txBody>
                    <a:bodyPr/>
                    <a:lstStyle/>
                    <a:p>
                      <a:pPr marL="171450" indent="-171450">
                        <a:buFont typeface="Arial" charset="0"/>
                        <a:buChar char="•"/>
                      </a:pPr>
                      <a:r>
                        <a:rPr lang="en-GB" sz="700" dirty="0" smtClean="0"/>
                        <a:t>Food can be grown more cheaply elsewhere.</a:t>
                      </a:r>
                    </a:p>
                    <a:p>
                      <a:pPr marL="171450" indent="-171450">
                        <a:buFont typeface="Arial" charset="0"/>
                        <a:buChar char="•"/>
                      </a:pPr>
                      <a:r>
                        <a:rPr lang="en-GB" sz="700" dirty="0" smtClean="0"/>
                        <a:t>Production and transport create a carbon footprint.</a:t>
                      </a:r>
                    </a:p>
                    <a:p>
                      <a:pPr marL="171450" indent="-171450">
                        <a:buFont typeface="Arial" charset="0"/>
                        <a:buChar char="•"/>
                      </a:pPr>
                      <a:r>
                        <a:rPr lang="en-GB" sz="700" dirty="0" smtClean="0"/>
                        <a:t>17% of the UK’s carbon footprint is due</a:t>
                      </a:r>
                      <a:r>
                        <a:rPr lang="en-GB" sz="700" baseline="0" dirty="0" smtClean="0"/>
                        <a:t> to food.</a:t>
                      </a:r>
                    </a:p>
                    <a:p>
                      <a:pPr marL="171450" indent="-171450">
                        <a:buFont typeface="Arial" charset="0"/>
                        <a:buChar char="•"/>
                      </a:pPr>
                      <a:r>
                        <a:rPr lang="en-GB" sz="700" baseline="0" dirty="0" smtClean="0"/>
                        <a:t>Tomatoes have less of a carbon footprint being grown in Spain and imported to the UK than if we grew them in the UK where greenhouses would have to be heated.</a:t>
                      </a:r>
                    </a:p>
                    <a:p>
                      <a:pPr marL="171450" indent="-171450">
                        <a:buFont typeface="Arial" charset="0"/>
                        <a:buChar char="•"/>
                      </a:pPr>
                      <a:r>
                        <a:rPr lang="en-GB" sz="700" baseline="0" dirty="0" smtClean="0"/>
                        <a:t>Annual food miles travelled by UK food imports is 18.8 billion miles. </a:t>
                      </a:r>
                    </a:p>
                    <a:p>
                      <a:pPr marL="171450" indent="-171450">
                        <a:buFont typeface="Arial" charset="0"/>
                        <a:buChar char="•"/>
                      </a:pPr>
                      <a:r>
                        <a:rPr lang="en-GB" sz="700" baseline="0" dirty="0" smtClean="0"/>
                        <a:t>68% of food imported to the UK is from within the EU, 32% from the rest of the world.</a:t>
                      </a:r>
                    </a:p>
                    <a:p>
                      <a:pPr marL="171450" indent="-171450">
                        <a:buFont typeface="Arial" charset="0"/>
                        <a:buChar char="•"/>
                      </a:pPr>
                      <a:r>
                        <a:rPr lang="en-GB" sz="700" baseline="0" dirty="0" smtClean="0"/>
                        <a:t>UK  are now encouraging buying local and having an allotment.</a:t>
                      </a:r>
                      <a:endParaRPr lang="en-GB" sz="700" dirty="0"/>
                    </a:p>
                  </a:txBody>
                  <a:tcPr>
                    <a:solidFill>
                      <a:srgbClr val="FFFFCC"/>
                    </a:solidFill>
                  </a:tcPr>
                </a:tc>
                <a:extLst>
                  <a:ext uri="{0D108BD9-81ED-4DB2-BD59-A6C34878D82A}">
                    <a16:rowId xmlns:a16="http://schemas.microsoft.com/office/drawing/2014/main" val="10001"/>
                  </a:ext>
                </a:extLst>
              </a:tr>
              <a:tr h="446353">
                <a:tc>
                  <a:txBody>
                    <a:bodyPr/>
                    <a:lstStyle/>
                    <a:p>
                      <a:r>
                        <a:rPr lang="en-GB" sz="700" dirty="0" smtClean="0"/>
                        <a:t>A trend towards agribusiness.</a:t>
                      </a:r>
                      <a:endParaRPr lang="en-GB" sz="700" dirty="0"/>
                    </a:p>
                  </a:txBody>
                  <a:tcPr>
                    <a:solidFill>
                      <a:schemeClr val="accent4">
                        <a:lumMod val="60000"/>
                        <a:lumOff val="40000"/>
                      </a:schemeClr>
                    </a:solidFill>
                  </a:tcPr>
                </a:tc>
                <a:tc>
                  <a:txBody>
                    <a:bodyPr/>
                    <a:lstStyle/>
                    <a:p>
                      <a:pPr marL="171450" indent="-171450">
                        <a:buFont typeface="Arial" charset="0"/>
                        <a:buChar char="•"/>
                      </a:pPr>
                      <a:r>
                        <a:rPr lang="en-GB" sz="700" dirty="0" smtClean="0"/>
                        <a:t>Agribusiness is a farm</a:t>
                      </a:r>
                      <a:r>
                        <a:rPr lang="en-GB" sz="700" baseline="0" dirty="0" smtClean="0"/>
                        <a:t> run as a business with the main aim being profit.</a:t>
                      </a:r>
                    </a:p>
                    <a:p>
                      <a:pPr marL="171450" indent="-171450">
                        <a:buFont typeface="Arial" charset="0"/>
                        <a:buChar char="•"/>
                      </a:pPr>
                      <a:r>
                        <a:rPr lang="en-GB" sz="700" baseline="0" dirty="0" smtClean="0"/>
                        <a:t>Agribusiness has significant impacts on the environment as they are associated with heavy use of pesticides and fertilizers leading to reduction in wildlife and eutrophication.</a:t>
                      </a:r>
                    </a:p>
                    <a:p>
                      <a:pPr marL="171450" indent="-171450">
                        <a:buFont typeface="Arial" charset="0"/>
                        <a:buChar char="•"/>
                      </a:pPr>
                      <a:r>
                        <a:rPr lang="en-GB" sz="700" baseline="0" dirty="0" smtClean="0"/>
                        <a:t>East Anglia has a lot of agribusinesses.</a:t>
                      </a:r>
                      <a:endParaRPr lang="en-GB" sz="700" dirty="0"/>
                    </a:p>
                  </a:txBody>
                  <a:tcP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29" name="Rectangle 28"/>
          <p:cNvSpPr/>
          <p:nvPr/>
        </p:nvSpPr>
        <p:spPr>
          <a:xfrm>
            <a:off x="35918" y="5488656"/>
            <a:ext cx="2793008" cy="133124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400707640"/>
              </p:ext>
            </p:extLst>
          </p:nvPr>
        </p:nvGraphicFramePr>
        <p:xfrm>
          <a:off x="12288" y="19052"/>
          <a:ext cx="2826162" cy="1724038"/>
        </p:xfrm>
        <a:graphic>
          <a:graphicData uri="http://schemas.openxmlformats.org/drawingml/2006/table">
            <a:tbl>
              <a:tblPr firstRow="1" bandRow="1">
                <a:tableStyleId>{00A15C55-8517-42AA-B614-E9B94910E393}</a:tableStyleId>
              </a:tblPr>
              <a:tblGrid>
                <a:gridCol w="1008320">
                  <a:extLst>
                    <a:ext uri="{9D8B030D-6E8A-4147-A177-3AD203B41FA5}">
                      <a16:colId xmlns:a16="http://schemas.microsoft.com/office/drawing/2014/main" val="204375177"/>
                    </a:ext>
                  </a:extLst>
                </a:gridCol>
                <a:gridCol w="1817842">
                  <a:extLst>
                    <a:ext uri="{9D8B030D-6E8A-4147-A177-3AD203B41FA5}">
                      <a16:colId xmlns:a16="http://schemas.microsoft.com/office/drawing/2014/main" val="74797519"/>
                    </a:ext>
                  </a:extLst>
                </a:gridCol>
              </a:tblGrid>
              <a:tr h="207658">
                <a:tc gridSpan="2">
                  <a:txBody>
                    <a:bodyPr/>
                    <a:lstStyle/>
                    <a:p>
                      <a:pPr algn="l"/>
                      <a:r>
                        <a:rPr lang="en-GB" sz="800" dirty="0">
                          <a:solidFill>
                            <a:schemeClr val="tx1"/>
                          </a:solidFill>
                        </a:rPr>
                        <a:t>What</a:t>
                      </a:r>
                      <a:r>
                        <a:rPr lang="en-GB" sz="800" baseline="0" dirty="0">
                          <a:solidFill>
                            <a:schemeClr val="tx1"/>
                          </a:solidFill>
                        </a:rPr>
                        <a:t> are </a:t>
                      </a:r>
                      <a:r>
                        <a:rPr lang="en-GB" sz="800" baseline="0" dirty="0" smtClean="0">
                          <a:solidFill>
                            <a:schemeClr val="tx1"/>
                          </a:solidFill>
                        </a:rPr>
                        <a:t>Resources?</a:t>
                      </a:r>
                      <a:endParaRPr lang="en-GB" sz="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2493414973"/>
                  </a:ext>
                </a:extLst>
              </a:tr>
              <a:tr h="168427">
                <a:tc>
                  <a:txBody>
                    <a:bodyPr/>
                    <a:lstStyle/>
                    <a:p>
                      <a:pPr algn="ctr"/>
                      <a:r>
                        <a:rPr lang="en-GB" sz="700" b="1" dirty="0" smtClean="0"/>
                        <a:t>Key term</a:t>
                      </a:r>
                      <a:endParaRPr lang="en-GB" sz="700" b="1" dirty="0"/>
                    </a:p>
                  </a:txBody>
                  <a:tcPr marL="68580" marR="68580" marT="34290" marB="34290">
                    <a:solidFill>
                      <a:schemeClr val="accent4">
                        <a:lumMod val="60000"/>
                        <a:lumOff val="40000"/>
                      </a:schemeClr>
                    </a:solidFill>
                  </a:tcPr>
                </a:tc>
                <a:tc>
                  <a:txBody>
                    <a:bodyPr/>
                    <a:lstStyle/>
                    <a:p>
                      <a:pPr algn="ctr"/>
                      <a:r>
                        <a:rPr lang="en-GB" sz="700" b="1" dirty="0" smtClean="0"/>
                        <a:t>Definition</a:t>
                      </a:r>
                      <a:endParaRPr lang="en-GB" sz="700" b="1" dirty="0"/>
                    </a:p>
                  </a:txBody>
                  <a:tcPr marL="68580" marR="68580" marT="34290" marB="34290">
                    <a:solidFill>
                      <a:schemeClr val="accent4">
                        <a:lumMod val="60000"/>
                        <a:lumOff val="40000"/>
                      </a:schemeClr>
                    </a:solidFill>
                  </a:tcPr>
                </a:tc>
                <a:extLst>
                  <a:ext uri="{0D108BD9-81ED-4DB2-BD59-A6C34878D82A}">
                    <a16:rowId xmlns:a16="http://schemas.microsoft.com/office/drawing/2014/main" val="677010289"/>
                  </a:ext>
                </a:extLst>
              </a:tr>
              <a:tr h="475989">
                <a:tc>
                  <a:txBody>
                    <a:bodyPr/>
                    <a:lstStyle/>
                    <a:p>
                      <a:pPr algn="ctr"/>
                      <a:r>
                        <a:rPr lang="en-GB" sz="700" dirty="0" smtClean="0"/>
                        <a:t>Resources</a:t>
                      </a: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effectLst/>
                        </a:rPr>
                        <a:t>Materials that have value for people. They may be needed for basic survival e.g. water, or appreciated as something that improves quality of life e.g. coffee.</a:t>
                      </a: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2955319433"/>
                  </a:ext>
                </a:extLst>
              </a:tr>
              <a:tr h="270948">
                <a:tc>
                  <a:txBody>
                    <a:bodyPr/>
                    <a:lstStyle/>
                    <a:p>
                      <a:pPr algn="ctr"/>
                      <a:r>
                        <a:rPr lang="en-GB" sz="700" dirty="0" smtClean="0"/>
                        <a:t>Resource management</a:t>
                      </a: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t>The control</a:t>
                      </a:r>
                      <a:r>
                        <a:rPr lang="en-GB" sz="700" baseline="0" dirty="0" smtClean="0"/>
                        <a:t> and monitoring of resources so they don’t become depleted or exhausted.</a:t>
                      </a:r>
                      <a:endParaRPr lang="en-GB" sz="700" dirty="0"/>
                    </a:p>
                  </a:txBody>
                  <a:tcPr marL="68580" marR="68580" marT="34290" marB="34290">
                    <a:solidFill>
                      <a:srgbClr val="FFFFCC"/>
                    </a:solidFill>
                  </a:tcPr>
                </a:tc>
                <a:extLst>
                  <a:ext uri="{0D108BD9-81ED-4DB2-BD59-A6C34878D82A}">
                    <a16:rowId xmlns:a16="http://schemas.microsoft.com/office/drawing/2014/main" val="4232474201"/>
                  </a:ext>
                </a:extLst>
              </a:tr>
              <a:tr h="270948">
                <a:tc>
                  <a:txBody>
                    <a:bodyPr/>
                    <a:lstStyle/>
                    <a:p>
                      <a:pPr algn="ctr"/>
                      <a:r>
                        <a:rPr lang="en-GB" sz="700" dirty="0" smtClean="0"/>
                        <a:t>Surplus</a:t>
                      </a: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t>When</a:t>
                      </a:r>
                      <a:r>
                        <a:rPr lang="en-GB" sz="700" baseline="0" dirty="0" smtClean="0"/>
                        <a:t> there is more of a resource than is needed to meet demand.</a:t>
                      </a: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2644495783"/>
                  </a:ext>
                </a:extLst>
              </a:tr>
              <a:tr h="272020">
                <a:tc>
                  <a:txBody>
                    <a:bodyPr/>
                    <a:lstStyle/>
                    <a:p>
                      <a:pPr algn="ctr"/>
                      <a:r>
                        <a:rPr lang="en-GB" sz="700" dirty="0" smtClean="0"/>
                        <a:t>Deficit</a:t>
                      </a: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t>When there is not enough of a resource to meet demand.</a:t>
                      </a:r>
                      <a:endParaRPr lang="en-GB" sz="700" dirty="0"/>
                    </a:p>
                  </a:txBody>
                  <a:tcPr marL="68580" marR="68580" marT="34290" marB="34290">
                    <a:solidFill>
                      <a:srgbClr val="FFFFCC"/>
                    </a:solidFill>
                  </a:tcPr>
                </a:tc>
                <a:extLst>
                  <a:ext uri="{0D108BD9-81ED-4DB2-BD59-A6C34878D82A}">
                    <a16:rowId xmlns:a16="http://schemas.microsoft.com/office/drawing/2014/main" val="2755354824"/>
                  </a:ext>
                </a:extLst>
              </a:tr>
            </a:tbl>
          </a:graphicData>
        </a:graphic>
      </p:graphicFrame>
      <p:graphicFrame>
        <p:nvGraphicFramePr>
          <p:cNvPr id="12" name="Table 11">
            <a:extLst>
              <a:ext uri="{FF2B5EF4-FFF2-40B4-BE49-F238E27FC236}">
                <a16:creationId xmlns:a16="http://schemas.microsoft.com/office/drawing/2014/main" id="{570325A4-84AB-46E6-8C31-825F6FE8816B}"/>
              </a:ext>
            </a:extLst>
          </p:cNvPr>
          <p:cNvGraphicFramePr>
            <a:graphicFrameLocks noGrp="1"/>
          </p:cNvGraphicFramePr>
          <p:nvPr>
            <p:extLst>
              <p:ext uri="{D42A27DB-BD31-4B8C-83A1-F6EECF244321}">
                <p14:modId xmlns:p14="http://schemas.microsoft.com/office/powerpoint/2010/main" val="2190680267"/>
              </p:ext>
            </p:extLst>
          </p:nvPr>
        </p:nvGraphicFramePr>
        <p:xfrm>
          <a:off x="2859076" y="19051"/>
          <a:ext cx="3366954" cy="2830829"/>
        </p:xfrm>
        <a:graphic>
          <a:graphicData uri="http://schemas.openxmlformats.org/drawingml/2006/table">
            <a:tbl>
              <a:tblPr firstRow="1" bandRow="1">
                <a:tableStyleId>{00A15C55-8517-42AA-B614-E9B94910E393}</a:tableStyleId>
              </a:tblPr>
              <a:tblGrid>
                <a:gridCol w="615243">
                  <a:extLst>
                    <a:ext uri="{9D8B030D-6E8A-4147-A177-3AD203B41FA5}">
                      <a16:colId xmlns:a16="http://schemas.microsoft.com/office/drawing/2014/main" val="1146839133"/>
                    </a:ext>
                  </a:extLst>
                </a:gridCol>
                <a:gridCol w="2751711">
                  <a:extLst>
                    <a:ext uri="{9D8B030D-6E8A-4147-A177-3AD203B41FA5}">
                      <a16:colId xmlns:a16="http://schemas.microsoft.com/office/drawing/2014/main" val="909537293"/>
                    </a:ext>
                  </a:extLst>
                </a:gridCol>
              </a:tblGrid>
              <a:tr h="209549">
                <a:tc gridSpan="2">
                  <a:txBody>
                    <a:bodyPr/>
                    <a:lstStyle/>
                    <a:p>
                      <a:pPr algn="l"/>
                      <a:r>
                        <a:rPr lang="en-GB" sz="800" dirty="0" smtClean="0">
                          <a:solidFill>
                            <a:schemeClr val="tx1"/>
                          </a:solidFill>
                        </a:rPr>
                        <a:t>The significance of food, water and energy to economic and social well being</a:t>
                      </a:r>
                      <a:endParaRPr lang="en-GB" sz="800" dirty="0">
                        <a:solidFill>
                          <a:schemeClr val="tx1"/>
                        </a:solidFill>
                      </a:endParaRPr>
                    </a:p>
                  </a:txBody>
                  <a:tcPr marL="68580" marR="68580" marT="34290" marB="34290"/>
                </a:tc>
                <a:tc hMerge="1">
                  <a:txBody>
                    <a:bodyPr/>
                    <a:lstStyle/>
                    <a:p>
                      <a:endParaRPr lang="en-GB" dirty="0"/>
                    </a:p>
                  </a:txBody>
                  <a:tcPr/>
                </a:tc>
                <a:extLst>
                  <a:ext uri="{0D108BD9-81ED-4DB2-BD59-A6C34878D82A}">
                    <a16:rowId xmlns:a16="http://schemas.microsoft.com/office/drawing/2014/main" val="123979717"/>
                  </a:ext>
                </a:extLst>
              </a:tr>
              <a:tr h="281200">
                <a:tc gridSpan="2">
                  <a:txBody>
                    <a:bodyPr/>
                    <a:lstStyle/>
                    <a:p>
                      <a:pPr algn="ctr"/>
                      <a:r>
                        <a:rPr lang="en-GB" sz="700" b="1" dirty="0" smtClean="0"/>
                        <a:t>Water food and energy are key for human wellbeing.  All lead to social and economic benefits, which all increase the standard of living and quality of life.</a:t>
                      </a:r>
                      <a:endParaRPr lang="en-GB" sz="700" b="1" dirty="0"/>
                    </a:p>
                  </a:txBody>
                  <a:tcPr marL="68580" marR="68580" marT="34290" marB="34290">
                    <a:solidFill>
                      <a:schemeClr val="accent4">
                        <a:lumMod val="60000"/>
                        <a:lumOff val="40000"/>
                      </a:schemeClr>
                    </a:solidFill>
                  </a:tcPr>
                </a:tc>
                <a:tc hMerge="1">
                  <a:txBody>
                    <a:bodyPr/>
                    <a:lstStyle/>
                    <a:p>
                      <a:endParaRPr lang="en-GB" dirty="0"/>
                    </a:p>
                  </a:txBody>
                  <a:tcPr/>
                </a:tc>
                <a:extLst>
                  <a:ext uri="{0D108BD9-81ED-4DB2-BD59-A6C34878D82A}">
                    <a16:rowId xmlns:a16="http://schemas.microsoft.com/office/drawing/2014/main" val="47313645"/>
                  </a:ext>
                </a:extLst>
              </a:tr>
              <a:tr h="1026000">
                <a:tc>
                  <a:txBody>
                    <a:bodyPr/>
                    <a:lstStyle/>
                    <a:p>
                      <a:pPr algn="ctr"/>
                      <a:r>
                        <a:rPr lang="en-GB" sz="700" b="1" dirty="0" smtClean="0"/>
                        <a:t>Food</a:t>
                      </a:r>
                      <a:endParaRPr lang="en-GB" sz="700" b="1" dirty="0"/>
                    </a:p>
                  </a:txBody>
                  <a:tcPr marL="68580" marR="68580" marT="34290" marB="34290">
                    <a:solidFill>
                      <a:schemeClr val="accent4">
                        <a:lumMod val="40000"/>
                        <a:lumOff val="60000"/>
                      </a:schemeClr>
                    </a:solidFill>
                  </a:tcPr>
                </a:tc>
                <a:tc>
                  <a:txBody>
                    <a:bodyPr/>
                    <a:lstStyle/>
                    <a:p>
                      <a:pPr marL="171450" indent="-171450">
                        <a:buFont typeface="Arial" charset="0"/>
                        <a:buChar char="•"/>
                      </a:pPr>
                      <a:r>
                        <a:rPr lang="en-GB" sz="700" dirty="0" smtClean="0"/>
                        <a:t>Calories provide</a:t>
                      </a:r>
                      <a:r>
                        <a:rPr lang="en-GB" sz="700" baseline="0" dirty="0" smtClean="0"/>
                        <a:t> energy.</a:t>
                      </a:r>
                    </a:p>
                    <a:p>
                      <a:pPr marL="171450" indent="-171450">
                        <a:buFont typeface="Arial" charset="0"/>
                        <a:buChar char="•"/>
                      </a:pPr>
                      <a:r>
                        <a:rPr lang="en-GB" sz="700" baseline="0" dirty="0" smtClean="0"/>
                        <a:t>Availability of food depends on climate, soil and level of technology.</a:t>
                      </a:r>
                    </a:p>
                    <a:p>
                      <a:pPr marL="171450" indent="-171450">
                        <a:buFont typeface="Arial" charset="0"/>
                        <a:buChar char="•"/>
                      </a:pPr>
                      <a:r>
                        <a:rPr lang="en-GB" sz="700" baseline="0" dirty="0" smtClean="0"/>
                        <a:t>Malnourishment leads to disease and death. In children it can lead to underperforming at school which decreases economic wellbeing in life. In adults they will be less productive (less able to work).</a:t>
                      </a:r>
                    </a:p>
                    <a:p>
                      <a:pPr marL="171450" indent="-171450">
                        <a:buFont typeface="Arial" charset="0"/>
                        <a:buChar char="•"/>
                      </a:pPr>
                      <a:r>
                        <a:rPr lang="en-GB" sz="700" baseline="0" dirty="0" smtClean="0"/>
                        <a:t>Globally more than 1 billion people are malnourished.</a:t>
                      </a:r>
                    </a:p>
                    <a:p>
                      <a:pPr marL="171450" indent="-171450">
                        <a:buFont typeface="Arial" charset="0"/>
                        <a:buChar char="•"/>
                      </a:pPr>
                      <a:r>
                        <a:rPr lang="en-GB" sz="700" baseline="0" dirty="0" smtClean="0"/>
                        <a:t>2 billion are undernourished (poor diet).</a:t>
                      </a:r>
                    </a:p>
                    <a:p>
                      <a:pPr marL="171450" indent="-171450">
                        <a:buFont typeface="Arial" charset="0"/>
                        <a:buChar char="•"/>
                      </a:pPr>
                      <a:r>
                        <a:rPr lang="en-GB" sz="700" baseline="0" dirty="0" smtClean="0"/>
                        <a:t>Obesity is an issue in some areas, mainly HICs.</a:t>
                      </a:r>
                      <a:endParaRPr lang="en-GB" sz="700" b="1" dirty="0"/>
                    </a:p>
                  </a:txBody>
                  <a:tcPr marL="68580" marR="68580" marT="34290" marB="34290" anchor="ctr">
                    <a:solidFill>
                      <a:schemeClr val="accent4">
                        <a:lumMod val="20000"/>
                        <a:lumOff val="80000"/>
                      </a:schemeClr>
                    </a:solidFill>
                  </a:tcPr>
                </a:tc>
                <a:extLst>
                  <a:ext uri="{0D108BD9-81ED-4DB2-BD59-A6C34878D82A}">
                    <a16:rowId xmlns:a16="http://schemas.microsoft.com/office/drawing/2014/main" val="1012953198"/>
                  </a:ext>
                </a:extLst>
              </a:tr>
              <a:tr h="706800">
                <a:tc>
                  <a:txBody>
                    <a:bodyPr/>
                    <a:lstStyle/>
                    <a:p>
                      <a:pPr marL="0" indent="0" algn="ctr">
                        <a:buFont typeface="Arial" panose="020B0604020202020204" pitchFamily="34" charset="0"/>
                        <a:buNone/>
                      </a:pPr>
                      <a:r>
                        <a:rPr lang="en-GB" sz="700" dirty="0" smtClean="0"/>
                        <a:t>Water</a:t>
                      </a:r>
                      <a:endParaRPr lang="en-GB" sz="700" dirty="0"/>
                    </a:p>
                  </a:txBody>
                  <a:tcPr marL="68580" marR="68580" marT="34290" marB="34290">
                    <a:solidFill>
                      <a:schemeClr val="accent4">
                        <a:lumMod val="40000"/>
                        <a:lumOff val="60000"/>
                      </a:schemeClr>
                    </a:solidFill>
                  </a:tcPr>
                </a:tc>
                <a:tc>
                  <a:txBody>
                    <a:bodyPr/>
                    <a:lstStyle/>
                    <a:p>
                      <a:pPr marL="171450" indent="-171450">
                        <a:buFont typeface="Arial" charset="0"/>
                        <a:buChar char="•"/>
                      </a:pPr>
                      <a:r>
                        <a:rPr lang="en-GB" sz="700" dirty="0" smtClean="0"/>
                        <a:t>Used for</a:t>
                      </a:r>
                      <a:r>
                        <a:rPr lang="en-GB" sz="700" baseline="0" dirty="0" smtClean="0"/>
                        <a:t> survival, washing, food production, industry.</a:t>
                      </a:r>
                    </a:p>
                    <a:p>
                      <a:pPr marL="171450" indent="-171450">
                        <a:buFont typeface="Arial" charset="0"/>
                        <a:buChar char="•"/>
                      </a:pPr>
                      <a:r>
                        <a:rPr lang="en-GB" sz="700" baseline="0" dirty="0" smtClean="0"/>
                        <a:t>Clean, safe water enables development and allows people to break free from the cycle of poverty.</a:t>
                      </a:r>
                    </a:p>
                    <a:p>
                      <a:pPr marL="171450" indent="-171450">
                        <a:buFont typeface="Arial" charset="0"/>
                        <a:buChar char="•"/>
                      </a:pPr>
                      <a:r>
                        <a:rPr lang="en-GB" sz="700" baseline="0" dirty="0" smtClean="0"/>
                        <a:t>Globally 2 billion people drink from contaminated water </a:t>
                      </a:r>
                      <a:r>
                        <a:rPr lang="en-GB" sz="700" kern="1200" baseline="0" dirty="0" smtClean="0">
                          <a:solidFill>
                            <a:schemeClr val="dk1"/>
                          </a:solidFill>
                          <a:latin typeface="+mn-lt"/>
                          <a:ea typeface="+mn-ea"/>
                          <a:cs typeface="+mn-cs"/>
                        </a:rPr>
                        <a:t>sources. Over 500,000 people a year die because of diarrhoeal  diseases   </a:t>
                      </a:r>
                      <a:r>
                        <a:rPr lang="en-GB" sz="700" kern="1200" baseline="0" dirty="0" err="1" smtClean="0">
                          <a:solidFill>
                            <a:schemeClr val="accent4">
                              <a:lumMod val="20000"/>
                              <a:lumOff val="80000"/>
                            </a:schemeClr>
                          </a:solidFill>
                          <a:latin typeface="+mn-lt"/>
                          <a:ea typeface="+mn-ea"/>
                          <a:cs typeface="+mn-cs"/>
                        </a:rPr>
                        <a:t>ana</a:t>
                      </a:r>
                      <a:r>
                        <a:rPr lang="en-GB" sz="700" kern="1200" baseline="0" dirty="0" smtClean="0">
                          <a:solidFill>
                            <a:schemeClr val="dk1"/>
                          </a:solidFill>
                          <a:latin typeface="+mn-lt"/>
                          <a:ea typeface="+mn-ea"/>
                          <a:cs typeface="+mn-cs"/>
                        </a:rPr>
                        <a:t> linked to contaminated water supplies.</a:t>
                      </a:r>
                    </a:p>
                  </a:txBody>
                  <a:tcPr marL="68580" marR="68580" marT="34290" marB="34290">
                    <a:solidFill>
                      <a:srgbClr val="FFFFCC"/>
                    </a:solidFill>
                  </a:tcPr>
                </a:tc>
                <a:extLst>
                  <a:ext uri="{0D108BD9-81ED-4DB2-BD59-A6C34878D82A}">
                    <a16:rowId xmlns:a16="http://schemas.microsoft.com/office/drawing/2014/main" val="2609454926"/>
                  </a:ext>
                </a:extLst>
              </a:tr>
              <a:tr h="600400">
                <a:tc>
                  <a:txBody>
                    <a:bodyPr/>
                    <a:lstStyle/>
                    <a:p>
                      <a:pPr algn="ctr"/>
                      <a:r>
                        <a:rPr lang="en-GB" sz="700" b="0" dirty="0" smtClean="0"/>
                        <a:t>Energy</a:t>
                      </a:r>
                      <a:endParaRPr lang="en-GB" sz="700" b="0" dirty="0"/>
                    </a:p>
                  </a:txBody>
                  <a:tcPr marL="68580" marR="68580" marT="34290" marB="34290">
                    <a:solidFill>
                      <a:schemeClr val="accent4">
                        <a:lumMod val="40000"/>
                        <a:lumOff val="60000"/>
                      </a:schemeClr>
                    </a:solidFill>
                  </a:tcPr>
                </a:tc>
                <a:tc>
                  <a:txBody>
                    <a:bodyPr/>
                    <a:lstStyle/>
                    <a:p>
                      <a:pPr marL="171450" indent="-171450">
                        <a:buFont typeface="Arial" charset="0"/>
                        <a:buChar char="•"/>
                      </a:pPr>
                      <a:r>
                        <a:rPr lang="en-GB" sz="700" dirty="0" smtClean="0"/>
                        <a:t>Traditionally we get energy from oil, coal and wood.</a:t>
                      </a:r>
                    </a:p>
                    <a:p>
                      <a:pPr marL="171450" indent="-171450">
                        <a:buFont typeface="Arial" charset="0"/>
                        <a:buChar char="•"/>
                      </a:pPr>
                      <a:r>
                        <a:rPr lang="en-GB" sz="700" dirty="0" smtClean="0"/>
                        <a:t>Many different sources are generated by changing technology.</a:t>
                      </a:r>
                    </a:p>
                    <a:p>
                      <a:pPr marL="171450" indent="-171450">
                        <a:buFont typeface="Arial" charset="0"/>
                        <a:buChar char="•"/>
                      </a:pPr>
                      <a:r>
                        <a:rPr lang="en-GB" sz="700" dirty="0" smtClean="0"/>
                        <a:t>Used for electricity production, heating, transport and for water supply (e.g. wells).</a:t>
                      </a:r>
                    </a:p>
                    <a:p>
                      <a:pPr marL="171450" indent="-171450">
                        <a:buFont typeface="Arial" charset="0"/>
                        <a:buChar char="•"/>
                      </a:pPr>
                      <a:r>
                        <a:rPr lang="en-GB" sz="700" dirty="0" smtClean="0"/>
                        <a:t>Supports industrialisation and development.</a:t>
                      </a:r>
                      <a:endParaRPr lang="en-GB" sz="700" b="1" dirty="0"/>
                    </a:p>
                  </a:txBody>
                  <a:tcPr marL="68580" marR="68580" marT="34290" marB="34290">
                    <a:solidFill>
                      <a:schemeClr val="accent4">
                        <a:lumMod val="20000"/>
                        <a:lumOff val="80000"/>
                      </a:schemeClr>
                    </a:solidFill>
                  </a:tcPr>
                </a:tc>
                <a:extLst>
                  <a:ext uri="{0D108BD9-81ED-4DB2-BD59-A6C34878D82A}">
                    <a16:rowId xmlns:a16="http://schemas.microsoft.com/office/drawing/2014/main" val="2489732624"/>
                  </a:ext>
                </a:extLst>
              </a:tr>
            </a:tbl>
          </a:graphicData>
        </a:graphic>
      </p:graphicFrame>
      <p:graphicFrame>
        <p:nvGraphicFramePr>
          <p:cNvPr id="15" name="Table 14">
            <a:extLst>
              <a:ext uri="{FF2B5EF4-FFF2-40B4-BE49-F238E27FC236}">
                <a16:creationId xmlns:a16="http://schemas.microsoft.com/office/drawing/2014/main" id="{B0652010-27B0-4268-95E5-63E1E245EF2B}"/>
              </a:ext>
            </a:extLst>
          </p:cNvPr>
          <p:cNvGraphicFramePr>
            <a:graphicFrameLocks noGrp="1"/>
          </p:cNvGraphicFramePr>
          <p:nvPr>
            <p:extLst>
              <p:ext uri="{D42A27DB-BD31-4B8C-83A1-F6EECF244321}">
                <p14:modId xmlns:p14="http://schemas.microsoft.com/office/powerpoint/2010/main" val="464787235"/>
              </p:ext>
            </p:extLst>
          </p:nvPr>
        </p:nvGraphicFramePr>
        <p:xfrm>
          <a:off x="17108" y="1755751"/>
          <a:ext cx="2821342" cy="3703320"/>
        </p:xfrm>
        <a:graphic>
          <a:graphicData uri="http://schemas.openxmlformats.org/drawingml/2006/table">
            <a:tbl>
              <a:tblPr firstRow="1" bandRow="1">
                <a:tableStyleId>{00A15C55-8517-42AA-B614-E9B94910E393}</a:tableStyleId>
              </a:tblPr>
              <a:tblGrid>
                <a:gridCol w="581009">
                  <a:extLst>
                    <a:ext uri="{9D8B030D-6E8A-4147-A177-3AD203B41FA5}">
                      <a16:colId xmlns:a16="http://schemas.microsoft.com/office/drawing/2014/main" val="3250762390"/>
                    </a:ext>
                  </a:extLst>
                </a:gridCol>
                <a:gridCol w="2240333">
                  <a:extLst>
                    <a:ext uri="{9D8B030D-6E8A-4147-A177-3AD203B41FA5}">
                      <a16:colId xmlns:a16="http://schemas.microsoft.com/office/drawing/2014/main" val="912845499"/>
                    </a:ext>
                  </a:extLst>
                </a:gridCol>
              </a:tblGrid>
              <a:tr h="189053">
                <a:tc gridSpan="2">
                  <a:txBody>
                    <a:bodyPr/>
                    <a:lstStyle/>
                    <a:p>
                      <a:pPr algn="l"/>
                      <a:r>
                        <a:rPr lang="en-GB" sz="800" dirty="0" smtClean="0">
                          <a:solidFill>
                            <a:schemeClr val="tx1"/>
                          </a:solidFill>
                        </a:rPr>
                        <a:t>Global inequalities in the supply and consumption of resources</a:t>
                      </a:r>
                      <a:endParaRPr lang="en-GB" sz="800" dirty="0">
                        <a:solidFill>
                          <a:schemeClr val="tx1"/>
                        </a:solidFill>
                      </a:endParaRPr>
                    </a:p>
                  </a:txBody>
                  <a:tcPr marL="68580" marR="68580" marT="34290" marB="34290"/>
                </a:tc>
                <a:tc hMerge="1">
                  <a:txBody>
                    <a:bodyPr/>
                    <a:lstStyle/>
                    <a:p>
                      <a:endParaRPr lang="en-GB" dirty="0"/>
                    </a:p>
                  </a:txBody>
                  <a:tcPr/>
                </a:tc>
                <a:extLst>
                  <a:ext uri="{0D108BD9-81ED-4DB2-BD59-A6C34878D82A}">
                    <a16:rowId xmlns:a16="http://schemas.microsoft.com/office/drawing/2014/main" val="170055717"/>
                  </a:ext>
                </a:extLst>
              </a:tr>
              <a:tr h="968669">
                <a:tc>
                  <a:txBody>
                    <a:bodyPr/>
                    <a:lstStyle/>
                    <a:p>
                      <a:pPr algn="l"/>
                      <a:r>
                        <a:rPr lang="en-GB" sz="700" dirty="0" smtClean="0"/>
                        <a:t>Food</a:t>
                      </a:r>
                      <a:endParaRPr lang="en-GB" sz="700" b="1" dirty="0"/>
                    </a:p>
                  </a:txBody>
                  <a:tcPr marL="68580" marR="68580" marT="34290" marB="34290">
                    <a:solidFill>
                      <a:schemeClr val="accent4">
                        <a:lumMod val="40000"/>
                        <a:lumOff val="60000"/>
                      </a:schemeClr>
                    </a:solidFill>
                  </a:tcPr>
                </a:tc>
                <a:tc>
                  <a:txBody>
                    <a:bodyPr/>
                    <a:lstStyle/>
                    <a:p>
                      <a:pPr marL="171450" indent="-171450">
                        <a:buFont typeface="Arial" charset="0"/>
                        <a:buChar char="•"/>
                      </a:pPr>
                      <a:r>
                        <a:rPr lang="en-GB" sz="700" dirty="0" smtClean="0"/>
                        <a:t>Average UK calorie consumption is 3200 calories per person per day.</a:t>
                      </a:r>
                    </a:p>
                    <a:p>
                      <a:pPr marL="171450" indent="-171450">
                        <a:buFont typeface="Arial" charset="0"/>
                        <a:buChar char="•"/>
                      </a:pPr>
                      <a:r>
                        <a:rPr lang="en-GB" sz="700" dirty="0" smtClean="0"/>
                        <a:t>Average calorie</a:t>
                      </a:r>
                      <a:r>
                        <a:rPr lang="en-GB" sz="700" baseline="0" dirty="0" smtClean="0"/>
                        <a:t> consumption in </a:t>
                      </a:r>
                      <a:r>
                        <a:rPr lang="en-GB" sz="700" dirty="0" smtClean="0"/>
                        <a:t>Mali</a:t>
                      </a:r>
                      <a:r>
                        <a:rPr lang="en-GB" sz="700" baseline="0" dirty="0" smtClean="0"/>
                        <a:t> is 2590 calories per person per day.</a:t>
                      </a:r>
                    </a:p>
                    <a:p>
                      <a:pPr marL="171450" indent="-171450">
                        <a:buFont typeface="Arial" charset="0"/>
                        <a:buChar char="•"/>
                      </a:pPr>
                      <a:r>
                        <a:rPr lang="en-GB" sz="700" baseline="0" dirty="0" smtClean="0"/>
                        <a:t>Areas of greatest population growth have highest levels of undernourishment.</a:t>
                      </a:r>
                    </a:p>
                    <a:p>
                      <a:pPr marL="171450" indent="-171450">
                        <a:buFont typeface="Arial" charset="0"/>
                        <a:buChar char="•"/>
                      </a:pPr>
                      <a:r>
                        <a:rPr lang="en-GB" sz="700" baseline="0" dirty="0" smtClean="0"/>
                        <a:t>Demand depends on changing diets and increasing population.</a:t>
                      </a:r>
                    </a:p>
                    <a:p>
                      <a:pPr marL="171450" indent="-171450">
                        <a:buFont typeface="Arial" charset="0"/>
                        <a:buChar char="•"/>
                      </a:pPr>
                      <a:r>
                        <a:rPr lang="en-GB" sz="700" baseline="0" dirty="0" smtClean="0"/>
                        <a:t>Supply depends on climate, soil and level of technology.</a:t>
                      </a:r>
                      <a:endParaRPr lang="en-GB" sz="700" b="1" dirty="0"/>
                    </a:p>
                  </a:txBody>
                  <a:tcPr marL="68580" marR="68580" marT="34290" marB="34290" anchor="ctr">
                    <a:solidFill>
                      <a:schemeClr val="accent4">
                        <a:lumMod val="20000"/>
                        <a:lumOff val="80000"/>
                      </a:schemeClr>
                    </a:solidFill>
                  </a:tcPr>
                </a:tc>
                <a:extLst>
                  <a:ext uri="{0D108BD9-81ED-4DB2-BD59-A6C34878D82A}">
                    <a16:rowId xmlns:a16="http://schemas.microsoft.com/office/drawing/2014/main" val="2080767462"/>
                  </a:ext>
                </a:extLst>
              </a:tr>
              <a:tr h="133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Water</a:t>
                      </a:r>
                    </a:p>
                  </a:txBody>
                  <a:tcPr marL="68580" marR="68580" marT="34290" marB="34290">
                    <a:solidFill>
                      <a:schemeClr val="accent4">
                        <a:lumMod val="40000"/>
                        <a:lumOff val="60000"/>
                      </a:schemeClr>
                    </a:solidFill>
                  </a:tcPr>
                </a:tc>
                <a:tc>
                  <a:txBody>
                    <a:bodyPr/>
                    <a:lstStyle/>
                    <a:p>
                      <a:pPr marL="171450" indent="-171450">
                        <a:buFont typeface="Arial" charset="0"/>
                        <a:buChar char="•"/>
                      </a:pPr>
                      <a:r>
                        <a:rPr lang="en-GB" sz="700" dirty="0" smtClean="0"/>
                        <a:t>Fresh water is unequally distributed.</a:t>
                      </a:r>
                    </a:p>
                    <a:p>
                      <a:pPr marL="171450" indent="-171450">
                        <a:buFont typeface="Arial" charset="0"/>
                        <a:buChar char="•"/>
                      </a:pPr>
                      <a:r>
                        <a:rPr lang="en-GB" sz="700" dirty="0" smtClean="0"/>
                        <a:t>Water footprint</a:t>
                      </a:r>
                      <a:r>
                        <a:rPr lang="en-GB" sz="700" baseline="0" dirty="0" smtClean="0"/>
                        <a:t> is the amount of water used per day.</a:t>
                      </a:r>
                    </a:p>
                    <a:p>
                      <a:pPr marL="171450" indent="-171450">
                        <a:buFont typeface="Arial" charset="0"/>
                        <a:buChar char="•"/>
                      </a:pPr>
                      <a:r>
                        <a:rPr lang="en-GB" sz="700" baseline="0" dirty="0" smtClean="0"/>
                        <a:t>Global average is 1240 litres per day</a:t>
                      </a:r>
                    </a:p>
                    <a:p>
                      <a:pPr marL="171450" indent="-171450">
                        <a:buFont typeface="Arial" charset="0"/>
                        <a:buChar char="•"/>
                      </a:pPr>
                      <a:r>
                        <a:rPr lang="en-GB" sz="700" baseline="0" dirty="0" smtClean="0"/>
                        <a:t>Bangladesh is 896 litres per day, USA is 2483 litres per day.</a:t>
                      </a:r>
                    </a:p>
                    <a:p>
                      <a:pPr marL="171450" indent="-171450">
                        <a:buFont typeface="Arial" charset="0"/>
                        <a:buChar char="•"/>
                      </a:pPr>
                      <a:r>
                        <a:rPr lang="en-GB" sz="700" baseline="0" dirty="0" smtClean="0"/>
                        <a:t>Water scarcity (where demand is greater than supply) can be physical e.g. reduction in rainfall or economic e.g. lack of money to enable access to water.</a:t>
                      </a:r>
                    </a:p>
                    <a:p>
                      <a:pPr marL="171450" indent="-171450">
                        <a:buFont typeface="Arial" charset="0"/>
                        <a:buChar char="•"/>
                      </a:pPr>
                      <a:r>
                        <a:rPr lang="en-GB" sz="700" baseline="0" dirty="0" smtClean="0"/>
                        <a:t>1 in 5 (more than 1.2 billion people) live in areas of water scarcity.</a:t>
                      </a:r>
                    </a:p>
                    <a:p>
                      <a:pPr marL="171450" indent="-171450">
                        <a:buFont typeface="Arial" charset="0"/>
                        <a:buChar char="•"/>
                      </a:pPr>
                      <a:r>
                        <a:rPr lang="en-GB" sz="700" baseline="0" dirty="0" smtClean="0"/>
                        <a:t>1 in 3 (2.4 billion people) have no access to clean drinking water.</a:t>
                      </a:r>
                      <a:endParaRPr lang="en-GB" sz="700" dirty="0"/>
                    </a:p>
                  </a:txBody>
                  <a:tcPr marL="68580" marR="68580" marT="34290" marB="34290">
                    <a:solidFill>
                      <a:srgbClr val="FFFFCC"/>
                    </a:solidFill>
                  </a:tcPr>
                </a:tc>
                <a:extLst>
                  <a:ext uri="{0D108BD9-81ED-4DB2-BD59-A6C34878D82A}">
                    <a16:rowId xmlns:a16="http://schemas.microsoft.com/office/drawing/2014/main" val="4244436124"/>
                  </a:ext>
                </a:extLst>
              </a:tr>
              <a:tr h="695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Energy</a:t>
                      </a:r>
                    </a:p>
                  </a:txBody>
                  <a:tcPr marL="68580" marR="68580" marT="34290" marB="34290">
                    <a:solidFill>
                      <a:schemeClr val="accent4">
                        <a:lumMod val="40000"/>
                        <a:lumOff val="60000"/>
                      </a:schemeClr>
                    </a:solidFill>
                  </a:tcPr>
                </a:tc>
                <a:tc>
                  <a:txBody>
                    <a:bodyPr/>
                    <a:lstStyle/>
                    <a:p>
                      <a:pPr marL="171450" indent="-171450">
                        <a:buFont typeface="Arial" charset="0"/>
                        <a:buChar char="•"/>
                      </a:pPr>
                      <a:r>
                        <a:rPr lang="en-GB" sz="700" dirty="0" smtClean="0"/>
                        <a:t>The richest 13% of people globally use 50% of the world’s energy.</a:t>
                      </a:r>
                    </a:p>
                    <a:p>
                      <a:pPr marL="171450" indent="-171450">
                        <a:buFont typeface="Arial" charset="0"/>
                        <a:buChar char="•"/>
                      </a:pPr>
                      <a:r>
                        <a:rPr lang="en-GB" sz="700" dirty="0" smtClean="0"/>
                        <a:t>The poorest 13% of people globally use 4% of the world’s energy.</a:t>
                      </a:r>
                    </a:p>
                    <a:p>
                      <a:pPr marL="171450" indent="-171450">
                        <a:buFont typeface="Arial" charset="0"/>
                        <a:buChar char="•"/>
                      </a:pPr>
                      <a:r>
                        <a:rPr lang="en-GB" sz="700" dirty="0" smtClean="0"/>
                        <a:t>Countries</a:t>
                      </a:r>
                      <a:r>
                        <a:rPr lang="en-GB" sz="700" baseline="0" dirty="0" smtClean="0"/>
                        <a:t> import and export energy.</a:t>
                      </a:r>
                    </a:p>
                    <a:p>
                      <a:pPr marL="171450" indent="-171450">
                        <a:buFont typeface="Arial" charset="0"/>
                        <a:buChar char="•"/>
                      </a:pPr>
                      <a:r>
                        <a:rPr lang="en-GB" sz="700" baseline="0" dirty="0" smtClean="0"/>
                        <a:t>Some countries do not have their own sources of energy.</a:t>
                      </a: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354461492"/>
                  </a:ext>
                </a:extLst>
              </a:tr>
            </a:tbl>
          </a:graphicData>
        </a:graphic>
      </p:graphicFrame>
      <p:sp>
        <p:nvSpPr>
          <p:cNvPr id="25" name="TextBox 24"/>
          <p:cNvSpPr txBox="1"/>
          <p:nvPr/>
        </p:nvSpPr>
        <p:spPr>
          <a:xfrm>
            <a:off x="2769112" y="4999183"/>
            <a:ext cx="533666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b="1" dirty="0" smtClean="0">
                <a:ln>
                  <a:solidFill>
                    <a:schemeClr val="accent4"/>
                  </a:solidFill>
                </a:ln>
                <a:solidFill>
                  <a:schemeClr val="accent4"/>
                </a:solidFill>
                <a:effectLst>
                  <a:outerShdw blurRad="38100" dist="38100" dir="2700000" algn="tl">
                    <a:srgbClr val="000000">
                      <a:alpha val="43137"/>
                    </a:srgbClr>
                  </a:outerShdw>
                </a:effectLst>
              </a:rPr>
              <a:t>The Challenge of Resource Management</a:t>
            </a:r>
            <a:endParaRPr lang="en-GB" sz="2400" b="1" dirty="0">
              <a:ln>
                <a:solidFill>
                  <a:schemeClr val="accent4"/>
                </a:solidFill>
              </a:ln>
              <a:solidFill>
                <a:schemeClr val="accent4"/>
              </a:solidFill>
              <a:effectLst>
                <a:outerShdw blurRad="38100" dist="38100" dir="2700000" algn="tl">
                  <a:srgbClr val="000000">
                    <a:alpha val="43137"/>
                  </a:srgbClr>
                </a:outerShdw>
              </a:effectLst>
            </a:endParaRPr>
          </a:p>
        </p:txBody>
      </p:sp>
      <p:sp>
        <p:nvSpPr>
          <p:cNvPr id="26" name="TextBox 37">
            <a:extLst>
              <a:ext uri="{FF2B5EF4-FFF2-40B4-BE49-F238E27FC236}">
                <a16:creationId xmlns:a16="http://schemas.microsoft.com/office/drawing/2014/main" id="{6683A23D-CAFF-4ADA-BF76-79968C0F4E3D}"/>
              </a:ext>
            </a:extLst>
          </p:cNvPr>
          <p:cNvSpPr txBox="1"/>
          <p:nvPr/>
        </p:nvSpPr>
        <p:spPr>
          <a:xfrm>
            <a:off x="2839524" y="4770298"/>
            <a:ext cx="351962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dirty="0">
                <a:ln>
                  <a:solidFill>
                    <a:schemeClr val="accent4"/>
                  </a:solidFill>
                </a:ln>
                <a:solidFill>
                  <a:schemeClr val="accent4"/>
                </a:solidFill>
                <a:effectLst>
                  <a:outerShdw blurRad="38100" dist="38100" dir="2700000" algn="tl">
                    <a:srgbClr val="000000">
                      <a:alpha val="43137"/>
                    </a:srgbClr>
                  </a:outerShdw>
                </a:effectLst>
              </a:rPr>
              <a:t>Unit </a:t>
            </a:r>
            <a:r>
              <a:rPr lang="en-GB" sz="1600" b="1" dirty="0" smtClean="0">
                <a:ln>
                  <a:solidFill>
                    <a:schemeClr val="accent4"/>
                  </a:solidFill>
                </a:ln>
                <a:solidFill>
                  <a:schemeClr val="accent4"/>
                </a:solidFill>
                <a:effectLst>
                  <a:outerShdw blurRad="38100" dist="38100" dir="2700000" algn="tl">
                    <a:srgbClr val="000000">
                      <a:alpha val="43137"/>
                    </a:srgbClr>
                  </a:outerShdw>
                </a:effectLst>
              </a:rPr>
              <a:t>2c</a:t>
            </a:r>
            <a:endParaRPr lang="en-GB" sz="1600" b="1" dirty="0">
              <a:ln>
                <a:solidFill>
                  <a:schemeClr val="accent4"/>
                </a:solidFill>
              </a:ln>
              <a:solidFill>
                <a:schemeClr val="accent4"/>
              </a:solidFill>
              <a:effectLst>
                <a:outerShdw blurRad="38100" dist="38100" dir="2700000" algn="tl">
                  <a:srgbClr val="000000">
                    <a:alpha val="43137"/>
                  </a:srgbClr>
                </a:outerShdw>
              </a:effectLst>
            </a:endParaRPr>
          </a:p>
        </p:txBody>
      </p:sp>
      <p:pic>
        <p:nvPicPr>
          <p:cNvPr id="27" name="Picture 26">
            <a:extLst>
              <a:ext uri="{FF2B5EF4-FFF2-40B4-BE49-F238E27FC236}">
                <a16:creationId xmlns:a16="http://schemas.microsoft.com/office/drawing/2014/main" id="{F63F6317-1D7B-445C-9EF1-7D4BC6D9C63B}"/>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9579" y="4637338"/>
            <a:ext cx="637478" cy="637478"/>
          </a:xfrm>
          <a:prstGeom prst="rect">
            <a:avLst/>
          </a:prstGeom>
        </p:spPr>
      </p:pic>
      <p:sp>
        <p:nvSpPr>
          <p:cNvPr id="22" name="Rectangle 21"/>
          <p:cNvSpPr/>
          <p:nvPr/>
        </p:nvSpPr>
        <p:spPr>
          <a:xfrm>
            <a:off x="2868550" y="4768197"/>
            <a:ext cx="5155812" cy="67844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ercentage_population_undernourished_world_map"/>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128" r="5791" b="3820"/>
          <a:stretch/>
        </p:blipFill>
        <p:spPr bwMode="auto">
          <a:xfrm>
            <a:off x="490537" y="5501019"/>
            <a:ext cx="2325675" cy="129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Box 1"/>
          <p:cNvSpPr txBox="1"/>
          <p:nvPr/>
        </p:nvSpPr>
        <p:spPr>
          <a:xfrm rot="16200000">
            <a:off x="-453899" y="5985000"/>
            <a:ext cx="1331243" cy="338554"/>
          </a:xfrm>
          <a:prstGeom prst="rect">
            <a:avLst/>
          </a:prstGeom>
          <a:solidFill>
            <a:schemeClr val="accent4"/>
          </a:solidFill>
          <a:ln>
            <a:solidFill>
              <a:schemeClr val="accent4"/>
            </a:solidFill>
          </a:ln>
        </p:spPr>
        <p:txBody>
          <a:bodyPr wrap="square" rtlCol="0">
            <a:spAutoFit/>
          </a:bodyPr>
          <a:lstStyle/>
          <a:p>
            <a:pPr algn="ctr"/>
            <a:r>
              <a:rPr lang="en-GB" sz="800" b="1" dirty="0"/>
              <a:t>Distribution of malnourishment</a:t>
            </a:r>
          </a:p>
        </p:txBody>
      </p:sp>
      <p:sp>
        <p:nvSpPr>
          <p:cNvPr id="31" name="TextBox 30"/>
          <p:cNvSpPr txBox="1"/>
          <p:nvPr/>
        </p:nvSpPr>
        <p:spPr>
          <a:xfrm rot="16200000">
            <a:off x="4751894" y="5979771"/>
            <a:ext cx="1331243" cy="338554"/>
          </a:xfrm>
          <a:prstGeom prst="rect">
            <a:avLst/>
          </a:prstGeom>
          <a:solidFill>
            <a:schemeClr val="accent4"/>
          </a:solidFill>
          <a:ln>
            <a:solidFill>
              <a:schemeClr val="accent4"/>
            </a:solidFill>
          </a:ln>
        </p:spPr>
        <p:txBody>
          <a:bodyPr wrap="square" rtlCol="0">
            <a:spAutoFit/>
          </a:bodyPr>
          <a:lstStyle/>
          <a:p>
            <a:pPr algn="ctr"/>
            <a:r>
              <a:rPr lang="en-GB" sz="800" b="1" dirty="0"/>
              <a:t>Distribution of malnourishment</a:t>
            </a:r>
          </a:p>
        </p:txBody>
      </p:sp>
      <p:sp>
        <p:nvSpPr>
          <p:cNvPr id="32" name="TextBox 31"/>
          <p:cNvSpPr txBox="1"/>
          <p:nvPr/>
        </p:nvSpPr>
        <p:spPr>
          <a:xfrm rot="16200000">
            <a:off x="2362732" y="5985001"/>
            <a:ext cx="1331243" cy="338554"/>
          </a:xfrm>
          <a:prstGeom prst="rect">
            <a:avLst/>
          </a:prstGeom>
          <a:solidFill>
            <a:schemeClr val="accent4"/>
          </a:solidFill>
          <a:ln>
            <a:solidFill>
              <a:schemeClr val="accent4"/>
            </a:solidFill>
          </a:ln>
        </p:spPr>
        <p:txBody>
          <a:bodyPr wrap="square" rtlCol="0">
            <a:spAutoFit/>
          </a:bodyPr>
          <a:lstStyle/>
          <a:p>
            <a:pPr algn="ctr"/>
            <a:r>
              <a:rPr lang="en-GB" sz="800" b="1" dirty="0" smtClean="0"/>
              <a:t>Distribution of water scarcity</a:t>
            </a:r>
            <a:endParaRPr lang="en-GB" sz="800" b="1" dirty="0"/>
          </a:p>
        </p:txBody>
      </p:sp>
      <p:sp>
        <p:nvSpPr>
          <p:cNvPr id="33" name="Rectangle 32"/>
          <p:cNvSpPr/>
          <p:nvPr/>
        </p:nvSpPr>
        <p:spPr>
          <a:xfrm>
            <a:off x="5245036" y="5483427"/>
            <a:ext cx="2779326" cy="133124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3192964" y="5484460"/>
            <a:ext cx="2017970" cy="133124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descr="Map_showing_Global_Physical_and_Economic_Water_Scarcity_2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9944" y="5501019"/>
            <a:ext cx="1968676" cy="130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036" y="2494485"/>
            <a:ext cx="610199" cy="439216"/>
          </a:xfrm>
          <a:prstGeom prst="rect">
            <a:avLst/>
          </a:prstGeom>
        </p:spPr>
      </p:pic>
      <p:pic>
        <p:nvPicPr>
          <p:cNvPr id="5" name="Picture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8897" y="3779501"/>
            <a:ext cx="594912" cy="481277"/>
          </a:xfrm>
          <a:prstGeom prst="rect">
            <a:avLst/>
          </a:prstGeom>
        </p:spPr>
      </p:pic>
      <p:pic>
        <p:nvPicPr>
          <p:cNvPr id="40" name="Picture 3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0790234">
            <a:off x="34953" y="4874419"/>
            <a:ext cx="465998" cy="465998"/>
          </a:xfrm>
          <a:prstGeom prst="rect">
            <a:avLst/>
          </a:prstGeom>
        </p:spPr>
      </p:pic>
      <p:pic>
        <p:nvPicPr>
          <p:cNvPr id="9" name="Picture 8"/>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83162" y="1773721"/>
            <a:ext cx="330555" cy="476000"/>
          </a:xfrm>
          <a:prstGeom prst="rect">
            <a:avLst/>
          </a:prstGeom>
        </p:spPr>
      </p:pic>
      <p:pic>
        <p:nvPicPr>
          <p:cNvPr id="23" name="Picture 22"/>
          <p:cNvPicPr>
            <a:picLocks noChangeAspect="1"/>
          </p:cNvPicPr>
          <p:nvPr/>
        </p:nvPicPr>
        <p:blipFill>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4378" y="2315511"/>
            <a:ext cx="562725" cy="562725"/>
          </a:xfrm>
          <a:prstGeom prst="rect">
            <a:avLst/>
          </a:prstGeom>
        </p:spPr>
      </p:pic>
      <p:pic>
        <p:nvPicPr>
          <p:cNvPr id="24" name="Picture 23"/>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776142" y="419099"/>
            <a:ext cx="449888" cy="456225"/>
          </a:xfrm>
          <a:prstGeom prst="rect">
            <a:avLst/>
          </a:prstGeom>
        </p:spPr>
      </p:pic>
      <p:pic>
        <p:nvPicPr>
          <p:cNvPr id="30" name="Picture 29"/>
          <p:cNvPicPr>
            <a:picLocks noChangeAspect="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10718" y="2116682"/>
            <a:ext cx="124998" cy="313464"/>
          </a:xfrm>
          <a:prstGeom prst="rect">
            <a:avLst/>
          </a:prstGeom>
        </p:spPr>
      </p:pic>
      <p:pic>
        <p:nvPicPr>
          <p:cNvPr id="45" name="Picture 44"/>
          <p:cNvPicPr>
            <a:picLocks noChangeAspect="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592491" y="1895611"/>
            <a:ext cx="124998" cy="313464"/>
          </a:xfrm>
          <a:prstGeom prst="rect">
            <a:avLst/>
          </a:prstGeom>
        </p:spPr>
      </p:pic>
      <p:pic>
        <p:nvPicPr>
          <p:cNvPr id="37" name="Picture 36"/>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799714" y="2696490"/>
            <a:ext cx="360121" cy="360121"/>
          </a:xfrm>
          <a:prstGeom prst="rect">
            <a:avLst/>
          </a:prstGeom>
        </p:spPr>
      </p:pic>
      <p:pic>
        <p:nvPicPr>
          <p:cNvPr id="43" name="Picture 4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319479" y="4389301"/>
            <a:ext cx="290697" cy="363371"/>
          </a:xfrm>
          <a:prstGeom prst="rect">
            <a:avLst/>
          </a:prstGeom>
        </p:spPr>
      </p:pic>
      <p:pic>
        <p:nvPicPr>
          <p:cNvPr id="44" name="Picture 43"/>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071190" y="5338475"/>
            <a:ext cx="1796710" cy="1466662"/>
          </a:xfrm>
          <a:prstGeom prst="rect">
            <a:avLst/>
          </a:prstGeom>
        </p:spPr>
      </p:pic>
    </p:spTree>
    <p:extLst>
      <p:ext uri="{BB962C8B-B14F-4D97-AF65-F5344CB8AC3E}">
        <p14:creationId xmlns:p14="http://schemas.microsoft.com/office/powerpoint/2010/main" val="237134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116273644"/>
              </p:ext>
            </p:extLst>
          </p:nvPr>
        </p:nvGraphicFramePr>
        <p:xfrm>
          <a:off x="11904" y="5183980"/>
          <a:ext cx="2833692" cy="1640679"/>
        </p:xfrm>
        <a:graphic>
          <a:graphicData uri="http://schemas.openxmlformats.org/drawingml/2006/table">
            <a:tbl>
              <a:tblPr firstRow="1" bandRow="1">
                <a:tableStyleId>{5C22544A-7EE6-4342-B048-85BDC9FD1C3A}</a:tableStyleId>
              </a:tblPr>
              <a:tblGrid>
                <a:gridCol w="1064421">
                  <a:extLst>
                    <a:ext uri="{9D8B030D-6E8A-4147-A177-3AD203B41FA5}">
                      <a16:colId xmlns:a16="http://schemas.microsoft.com/office/drawing/2014/main" val="3249866475"/>
                    </a:ext>
                  </a:extLst>
                </a:gridCol>
                <a:gridCol w="1769271">
                  <a:extLst>
                    <a:ext uri="{9D8B030D-6E8A-4147-A177-3AD203B41FA5}">
                      <a16:colId xmlns:a16="http://schemas.microsoft.com/office/drawing/2014/main" val="1627742435"/>
                    </a:ext>
                  </a:extLst>
                </a:gridCol>
              </a:tblGrid>
              <a:tr h="228600">
                <a:tc gridSpan="2">
                  <a:txBody>
                    <a:bodyPr/>
                    <a:lstStyle/>
                    <a:p>
                      <a:pPr algn="l"/>
                      <a:r>
                        <a:rPr lang="en-GB" sz="800" b="1" dirty="0" smtClean="0">
                          <a:solidFill>
                            <a:schemeClr val="tx1"/>
                          </a:solidFill>
                        </a:rPr>
                        <a:t>Water consumption</a:t>
                      </a:r>
                      <a:endParaRPr lang="en-GB" sz="800" b="1" dirty="0">
                        <a:solidFill>
                          <a:schemeClr val="tx1"/>
                        </a:solidFill>
                      </a:endParaRPr>
                    </a:p>
                  </a:txBody>
                  <a:tcPr anchor="ctr">
                    <a:solidFill>
                      <a:schemeClr val="accent4"/>
                    </a:solidFill>
                  </a:tcPr>
                </a:tc>
                <a:tc hMerge="1">
                  <a:txBody>
                    <a:bodyPr/>
                    <a:lstStyle/>
                    <a:p>
                      <a:endParaRPr lang="en-GB" sz="700" b="0" baseline="0" dirty="0" smtClean="0">
                        <a:solidFill>
                          <a:schemeClr val="tx1"/>
                        </a:solidFill>
                      </a:endParaRPr>
                    </a:p>
                  </a:txBody>
                  <a:tcPr>
                    <a:solidFill>
                      <a:srgbClr val="FFFFCC"/>
                    </a:solidFill>
                  </a:tcPr>
                </a:tc>
                <a:extLst>
                  <a:ext uri="{0D108BD9-81ED-4DB2-BD59-A6C34878D82A}">
                    <a16:rowId xmlns:a16="http://schemas.microsoft.com/office/drawing/2014/main" val="2961268293"/>
                  </a:ext>
                </a:extLst>
              </a:tr>
              <a:tr h="1412079">
                <a:tc>
                  <a:txBody>
                    <a:bodyPr/>
                    <a:lstStyle/>
                    <a:p>
                      <a:r>
                        <a:rPr lang="en-GB" sz="700" b="0" dirty="0" smtClean="0">
                          <a:solidFill>
                            <a:schemeClr val="tx1"/>
                          </a:solidFill>
                        </a:rPr>
                        <a:t>Rising population has been responsible for an increase in water use in all areas. </a:t>
                      </a:r>
                    </a:p>
                    <a:p>
                      <a:endParaRPr lang="en-GB" sz="700" b="0" dirty="0" smtClean="0">
                        <a:solidFill>
                          <a:schemeClr val="tx1"/>
                        </a:solidFill>
                      </a:endParaRPr>
                    </a:p>
                    <a:p>
                      <a:r>
                        <a:rPr lang="en-GB" sz="700" b="0" baseline="0" dirty="0" smtClean="0">
                          <a:solidFill>
                            <a:schemeClr val="tx1"/>
                          </a:solidFill>
                        </a:rPr>
                        <a:t>Wealthy countries use more water, associated with domestic goods, toilets and industry.</a:t>
                      </a:r>
                    </a:p>
                    <a:p>
                      <a:endParaRPr lang="en-GB" sz="700" b="0" baseline="0" dirty="0" smtClean="0">
                        <a:solidFill>
                          <a:schemeClr val="tx1"/>
                        </a:solidFill>
                      </a:endParaRPr>
                    </a:p>
                    <a:p>
                      <a:r>
                        <a:rPr lang="en-GB" sz="700" b="0" baseline="0" dirty="0" smtClean="0">
                          <a:solidFill>
                            <a:schemeClr val="tx1"/>
                          </a:solidFill>
                        </a:rPr>
                        <a:t>Industrial development requires water.</a:t>
                      </a:r>
                    </a:p>
                  </a:txBody>
                  <a:tcPr>
                    <a:solidFill>
                      <a:srgbClr val="FFFFCC"/>
                    </a:solidFill>
                  </a:tcPr>
                </a:tc>
                <a:tc>
                  <a:txBody>
                    <a:bodyPr/>
                    <a:lstStyle/>
                    <a:p>
                      <a:endParaRPr lang="en-GB" sz="700" b="0" baseline="0" dirty="0" smtClean="0">
                        <a:solidFill>
                          <a:schemeClr val="tx1"/>
                        </a:solidFill>
                      </a:endParaRPr>
                    </a:p>
                  </a:txBody>
                  <a:tcPr>
                    <a:solidFill>
                      <a:srgbClr val="FFFFCC"/>
                    </a:solidFill>
                  </a:tcPr>
                </a:tc>
                <a:extLst>
                  <a:ext uri="{0D108BD9-81ED-4DB2-BD59-A6C34878D82A}">
                    <a16:rowId xmlns:a16="http://schemas.microsoft.com/office/drawing/2014/main" val="2197433106"/>
                  </a:ext>
                </a:extLst>
              </a:tr>
            </a:tbl>
          </a:graphicData>
        </a:graphic>
      </p:graphicFrame>
      <p:pic>
        <p:nvPicPr>
          <p:cNvPr id="19" name="Picture 18">
            <a:extLst>
              <a:ext uri="{FF2B5EF4-FFF2-40B4-BE49-F238E27FC236}">
                <a16:creationId xmlns:a16="http://schemas.microsoft.com/office/drawing/2014/main" id="{FA4FEF83-408E-42AD-BFAE-023EFE0979A9}"/>
              </a:ext>
            </a:extLst>
          </p:cNvPr>
          <p:cNvPicPr>
            <a:picLocks noChangeAspect="1"/>
          </p:cNvPicPr>
          <p:nvPr/>
        </p:nvPicPr>
        <p:blipFill>
          <a:blip r:embed="rId3"/>
          <a:stretch>
            <a:fillRect/>
          </a:stretch>
        </p:blipFill>
        <p:spPr>
          <a:xfrm rot="2005687">
            <a:off x="4324419" y="8136216"/>
            <a:ext cx="63332" cy="47500"/>
          </a:xfrm>
          <a:prstGeom prst="rect">
            <a:avLst/>
          </a:prstGeom>
        </p:spPr>
      </p:pic>
      <p:graphicFrame>
        <p:nvGraphicFramePr>
          <p:cNvPr id="43" name="Table 42"/>
          <p:cNvGraphicFramePr>
            <a:graphicFrameLocks noGrp="1"/>
          </p:cNvGraphicFramePr>
          <p:nvPr>
            <p:extLst>
              <p:ext uri="{D42A27DB-BD31-4B8C-83A1-F6EECF244321}">
                <p14:modId xmlns:p14="http://schemas.microsoft.com/office/powerpoint/2010/main" val="1069778199"/>
              </p:ext>
            </p:extLst>
          </p:nvPr>
        </p:nvGraphicFramePr>
        <p:xfrm>
          <a:off x="12288" y="19052"/>
          <a:ext cx="2826162" cy="1636147"/>
        </p:xfrm>
        <a:graphic>
          <a:graphicData uri="http://schemas.openxmlformats.org/drawingml/2006/table">
            <a:tbl>
              <a:tblPr firstRow="1" bandRow="1">
                <a:tableStyleId>{00A15C55-8517-42AA-B614-E9B94910E393}</a:tableStyleId>
              </a:tblPr>
              <a:tblGrid>
                <a:gridCol w="1008320">
                  <a:extLst>
                    <a:ext uri="{9D8B030D-6E8A-4147-A177-3AD203B41FA5}">
                      <a16:colId xmlns:a16="http://schemas.microsoft.com/office/drawing/2014/main" val="204375177"/>
                    </a:ext>
                  </a:extLst>
                </a:gridCol>
                <a:gridCol w="1817842">
                  <a:extLst>
                    <a:ext uri="{9D8B030D-6E8A-4147-A177-3AD203B41FA5}">
                      <a16:colId xmlns:a16="http://schemas.microsoft.com/office/drawing/2014/main" val="74797519"/>
                    </a:ext>
                  </a:extLst>
                </a:gridCol>
              </a:tblGrid>
              <a:tr h="207658">
                <a:tc gridSpan="2">
                  <a:txBody>
                    <a:bodyPr/>
                    <a:lstStyle/>
                    <a:p>
                      <a:pPr algn="l"/>
                      <a:r>
                        <a:rPr lang="en-GB" sz="800" dirty="0" smtClean="0">
                          <a:solidFill>
                            <a:schemeClr val="tx1"/>
                          </a:solidFill>
                        </a:rPr>
                        <a:t>Resource</a:t>
                      </a:r>
                      <a:r>
                        <a:rPr lang="en-GB" sz="800" baseline="0" dirty="0" smtClean="0">
                          <a:solidFill>
                            <a:schemeClr val="tx1"/>
                          </a:solidFill>
                        </a:rPr>
                        <a:t> </a:t>
                      </a:r>
                      <a:r>
                        <a:rPr lang="en-GB" sz="800" dirty="0" smtClean="0">
                          <a:solidFill>
                            <a:schemeClr val="tx1"/>
                          </a:solidFill>
                        </a:rPr>
                        <a:t>Security</a:t>
                      </a:r>
                      <a:endParaRPr lang="en-GB" sz="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2493414973"/>
                  </a:ext>
                </a:extLst>
              </a:tr>
              <a:tr h="168427">
                <a:tc>
                  <a:txBody>
                    <a:bodyPr/>
                    <a:lstStyle/>
                    <a:p>
                      <a:pPr algn="ctr"/>
                      <a:r>
                        <a:rPr lang="en-GB" sz="700" b="1" dirty="0" smtClean="0"/>
                        <a:t>Key term</a:t>
                      </a:r>
                      <a:endParaRPr lang="en-GB" sz="700" b="1" dirty="0"/>
                    </a:p>
                  </a:txBody>
                  <a:tcPr marL="68580" marR="68580" marT="34290" marB="34290">
                    <a:solidFill>
                      <a:schemeClr val="accent4">
                        <a:lumMod val="60000"/>
                        <a:lumOff val="40000"/>
                      </a:schemeClr>
                    </a:solidFill>
                  </a:tcPr>
                </a:tc>
                <a:tc>
                  <a:txBody>
                    <a:bodyPr/>
                    <a:lstStyle/>
                    <a:p>
                      <a:pPr algn="ctr"/>
                      <a:r>
                        <a:rPr lang="en-GB" sz="700" b="1" dirty="0" smtClean="0"/>
                        <a:t>Definition</a:t>
                      </a:r>
                      <a:endParaRPr lang="en-GB" sz="700" b="1" dirty="0"/>
                    </a:p>
                  </a:txBody>
                  <a:tcPr marL="68580" marR="68580" marT="34290" marB="34290">
                    <a:solidFill>
                      <a:schemeClr val="accent4">
                        <a:lumMod val="60000"/>
                        <a:lumOff val="40000"/>
                      </a:schemeClr>
                    </a:solidFill>
                  </a:tcPr>
                </a:tc>
                <a:extLst>
                  <a:ext uri="{0D108BD9-81ED-4DB2-BD59-A6C34878D82A}">
                    <a16:rowId xmlns:a16="http://schemas.microsoft.com/office/drawing/2014/main" val="677010289"/>
                  </a:ext>
                </a:extLst>
              </a:tr>
              <a:tr h="475989">
                <a:tc>
                  <a:txBody>
                    <a:bodyPr/>
                    <a:lstStyle/>
                    <a:p>
                      <a:pPr algn="ctr"/>
                      <a:r>
                        <a:rPr lang="en-GB" sz="700" dirty="0" smtClean="0"/>
                        <a:t>Water security</a:t>
                      </a: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effectLst/>
                        </a:rPr>
                        <a:t>When the</a:t>
                      </a:r>
                      <a:r>
                        <a:rPr lang="en-GB" sz="700" kern="1200" baseline="0" dirty="0" smtClean="0">
                          <a:effectLst/>
                        </a:rPr>
                        <a:t> demand for water is lower than the supply of water there will be a surplus. This means that a location is water secure.</a:t>
                      </a: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2955319433"/>
                  </a:ext>
                </a:extLst>
              </a:tr>
              <a:tr h="270948">
                <a:tc>
                  <a:txBody>
                    <a:bodyPr/>
                    <a:lstStyle/>
                    <a:p>
                      <a:pPr algn="ctr"/>
                      <a:r>
                        <a:rPr lang="en-GB" sz="700" dirty="0" smtClean="0"/>
                        <a:t>Water insecurity </a:t>
                      </a: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t>When the demand for water is greater than the supply of water there will be a deficit. This means that the location is water insecure. This may</a:t>
                      </a:r>
                      <a:r>
                        <a:rPr lang="en-GB" sz="700" baseline="0" dirty="0" smtClean="0"/>
                        <a:t> also be referred to as </a:t>
                      </a:r>
                      <a:r>
                        <a:rPr lang="en-GB" sz="700" b="1" baseline="0" dirty="0" smtClean="0"/>
                        <a:t>water scarcity.</a:t>
                      </a:r>
                      <a:endParaRPr lang="en-GB" sz="700" dirty="0"/>
                    </a:p>
                  </a:txBody>
                  <a:tcPr marL="68580" marR="68580" marT="34290" marB="34290">
                    <a:solidFill>
                      <a:srgbClr val="FFFFCC"/>
                    </a:solidFill>
                  </a:tcPr>
                </a:tc>
                <a:extLst>
                  <a:ext uri="{0D108BD9-81ED-4DB2-BD59-A6C34878D82A}">
                    <a16:rowId xmlns:a16="http://schemas.microsoft.com/office/drawing/2014/main" val="4232474201"/>
                  </a:ext>
                </a:extLst>
              </a:tr>
              <a:tr h="270948">
                <a:tc>
                  <a:txBody>
                    <a:bodyPr/>
                    <a:lstStyle/>
                    <a:p>
                      <a:pPr algn="ct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smtClean="0"/>
                        <a:t>Security and insecurity can</a:t>
                      </a:r>
                      <a:r>
                        <a:rPr lang="en-GB" sz="700" baseline="0" dirty="0" smtClean="0"/>
                        <a:t> be used to describe access to energy and food as well.</a:t>
                      </a: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2644495783"/>
                  </a:ext>
                </a:extLst>
              </a:tr>
            </a:tbl>
          </a:graphicData>
        </a:graphic>
      </p:graphicFrame>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8014"/>
          <a:stretch/>
        </p:blipFill>
        <p:spPr>
          <a:xfrm>
            <a:off x="12288" y="1892299"/>
            <a:ext cx="2826161" cy="1919761"/>
          </a:xfrm>
          <a:prstGeom prst="rect">
            <a:avLst/>
          </a:prstGeom>
        </p:spPr>
      </p:pic>
      <p:sp>
        <p:nvSpPr>
          <p:cNvPr id="9" name="TextBox 8"/>
          <p:cNvSpPr txBox="1"/>
          <p:nvPr/>
        </p:nvSpPr>
        <p:spPr>
          <a:xfrm>
            <a:off x="12288" y="1676627"/>
            <a:ext cx="2826161" cy="172800"/>
          </a:xfrm>
          <a:prstGeom prst="rect">
            <a:avLst/>
          </a:prstGeom>
          <a:solidFill>
            <a:schemeClr val="accent4"/>
          </a:solidFill>
          <a:ln>
            <a:solidFill>
              <a:schemeClr val="accent4"/>
            </a:solidFill>
          </a:ln>
        </p:spPr>
        <p:txBody>
          <a:bodyPr wrap="square" rtlCol="0" anchor="ctr">
            <a:spAutoFit/>
          </a:bodyPr>
          <a:lstStyle/>
          <a:p>
            <a:r>
              <a:rPr lang="en-GB" sz="800" b="1" dirty="0" smtClean="0"/>
              <a:t>Global Per Capita Water Availability (2015)</a:t>
            </a:r>
            <a:endParaRPr lang="en-GB" sz="800" b="1" dirty="0"/>
          </a:p>
        </p:txBody>
      </p:sp>
      <p:graphicFrame>
        <p:nvGraphicFramePr>
          <p:cNvPr id="10" name="Table 9"/>
          <p:cNvGraphicFramePr>
            <a:graphicFrameLocks noGrp="1"/>
          </p:cNvGraphicFramePr>
          <p:nvPr>
            <p:extLst>
              <p:ext uri="{D42A27DB-BD31-4B8C-83A1-F6EECF244321}">
                <p14:modId xmlns:p14="http://schemas.microsoft.com/office/powerpoint/2010/main" val="3472242013"/>
              </p:ext>
            </p:extLst>
          </p:nvPr>
        </p:nvGraphicFramePr>
        <p:xfrm>
          <a:off x="0" y="3812060"/>
          <a:ext cx="2838450" cy="1388590"/>
        </p:xfrm>
        <a:graphic>
          <a:graphicData uri="http://schemas.openxmlformats.org/drawingml/2006/table">
            <a:tbl>
              <a:tblPr firstRow="1" bandRow="1">
                <a:tableStyleId>{5C22544A-7EE6-4342-B048-85BDC9FD1C3A}</a:tableStyleId>
              </a:tblPr>
              <a:tblGrid>
                <a:gridCol w="1419225">
                  <a:extLst>
                    <a:ext uri="{9D8B030D-6E8A-4147-A177-3AD203B41FA5}">
                      <a16:colId xmlns:a16="http://schemas.microsoft.com/office/drawing/2014/main" val="3786052027"/>
                    </a:ext>
                  </a:extLst>
                </a:gridCol>
                <a:gridCol w="1419225">
                  <a:extLst>
                    <a:ext uri="{9D8B030D-6E8A-4147-A177-3AD203B41FA5}">
                      <a16:colId xmlns:a16="http://schemas.microsoft.com/office/drawing/2014/main" val="334743073"/>
                    </a:ext>
                  </a:extLst>
                </a:gridCol>
              </a:tblGrid>
              <a:tr h="1388590">
                <a:tc>
                  <a:txBody>
                    <a:bodyPr/>
                    <a:lstStyle/>
                    <a:p>
                      <a:r>
                        <a:rPr lang="en-GB" sz="700" b="1" dirty="0" smtClean="0">
                          <a:solidFill>
                            <a:schemeClr val="tx1"/>
                          </a:solidFill>
                        </a:rPr>
                        <a:t>Distribution</a:t>
                      </a:r>
                    </a:p>
                    <a:p>
                      <a:pPr marL="0" indent="0">
                        <a:buFont typeface="Arial" panose="020B0604020202020204" pitchFamily="34" charset="0"/>
                        <a:buNone/>
                      </a:pPr>
                      <a:r>
                        <a:rPr lang="en-GB" sz="700" b="0" dirty="0" smtClean="0">
                          <a:solidFill>
                            <a:schemeClr val="tx1"/>
                          </a:solidFill>
                          <a:latin typeface="Calibri" panose="020F0502020204030204" pitchFamily="34" charset="0"/>
                        </a:rPr>
                        <a:t>· </a:t>
                      </a:r>
                      <a:r>
                        <a:rPr lang="en-GB" sz="700" b="0" dirty="0" smtClean="0">
                          <a:solidFill>
                            <a:schemeClr val="tx1"/>
                          </a:solidFill>
                        </a:rPr>
                        <a:t>North America, South America and Oceania have at least adequate supplies of water.</a:t>
                      </a:r>
                    </a:p>
                    <a:p>
                      <a:pPr marL="0" indent="0">
                        <a:buFont typeface="Arial" panose="020B0604020202020204" pitchFamily="34" charset="0"/>
                        <a:buNone/>
                      </a:pPr>
                      <a:r>
                        <a:rPr lang="en-GB" sz="700" b="0" dirty="0" smtClean="0">
                          <a:solidFill>
                            <a:schemeClr val="tx1"/>
                          </a:solidFill>
                          <a:latin typeface="Calibri" panose="020F0502020204030204" pitchFamily="34" charset="0"/>
                        </a:rPr>
                        <a:t>· Central Africa, northern Asia and western Europe have at least adequate supplies of water. </a:t>
                      </a:r>
                    </a:p>
                    <a:p>
                      <a:pPr marL="0" indent="0">
                        <a:buFont typeface="Arial" panose="020B0604020202020204" pitchFamily="34" charset="0"/>
                        <a:buNone/>
                      </a:pPr>
                      <a:r>
                        <a:rPr lang="en-GB" sz="700" b="0" dirty="0" smtClean="0">
                          <a:solidFill>
                            <a:schemeClr val="tx1"/>
                          </a:solidFill>
                          <a:latin typeface="Calibri" panose="020F0502020204030204" pitchFamily="34" charset="0"/>
                        </a:rPr>
                        <a:t>· Several countries in southern Asia suffer from water stress. · Most countries with extreme scarcity are in the far north</a:t>
                      </a:r>
                      <a:r>
                        <a:rPr lang="en-GB" sz="700" b="0" baseline="0" dirty="0" smtClean="0">
                          <a:solidFill>
                            <a:schemeClr val="tx1"/>
                          </a:solidFill>
                          <a:latin typeface="Calibri" panose="020F0502020204030204" pitchFamily="34" charset="0"/>
                        </a:rPr>
                        <a:t> of Africa and the Middle East.</a:t>
                      </a:r>
                      <a:endParaRPr lang="en-GB" sz="700" b="0" dirty="0">
                        <a:solidFill>
                          <a:schemeClr val="tx1"/>
                        </a:solidFill>
                      </a:endParaRPr>
                    </a:p>
                  </a:txBody>
                  <a:tcPr>
                    <a:solidFill>
                      <a:schemeClr val="accent4">
                        <a:lumMod val="20000"/>
                        <a:lumOff val="80000"/>
                      </a:schemeClr>
                    </a:solidFill>
                  </a:tcPr>
                </a:tc>
                <a:tc>
                  <a:txBody>
                    <a:bodyPr/>
                    <a:lstStyle/>
                    <a:p>
                      <a:r>
                        <a:rPr lang="en-GB" sz="700" b="1" dirty="0" smtClean="0">
                          <a:solidFill>
                            <a:schemeClr val="tx1"/>
                          </a:solidFill>
                        </a:rPr>
                        <a:t>Explanation</a:t>
                      </a:r>
                    </a:p>
                    <a:p>
                      <a:r>
                        <a:rPr lang="en-GB" sz="700" b="0" dirty="0" smtClean="0">
                          <a:solidFill>
                            <a:schemeClr val="tx1"/>
                          </a:solidFill>
                          <a:latin typeface="Calibri" panose="020F0502020204030204" pitchFamily="34" charset="0"/>
                        </a:rPr>
                        <a:t>· Areas along the equator receive high (convectional) rainfall.</a:t>
                      </a:r>
                    </a:p>
                    <a:p>
                      <a:r>
                        <a:rPr lang="en-GB" sz="700" b="0" dirty="0" smtClean="0">
                          <a:solidFill>
                            <a:schemeClr val="tx1"/>
                          </a:solidFill>
                          <a:latin typeface="Calibri" panose="020F0502020204030204" pitchFamily="34" charset="0"/>
                        </a:rPr>
                        <a:t>· Areas between 45°N and 60°</a:t>
                      </a:r>
                      <a:r>
                        <a:rPr lang="en-GB" sz="700" b="0" baseline="0" dirty="0" smtClean="0">
                          <a:solidFill>
                            <a:schemeClr val="tx1"/>
                          </a:solidFill>
                          <a:latin typeface="Calibri" panose="020F0502020204030204" pitchFamily="34" charset="0"/>
                        </a:rPr>
                        <a:t>N receive high (frontal) rainfall and lower temperatures reduce evaporation.</a:t>
                      </a:r>
                    </a:p>
                    <a:p>
                      <a:r>
                        <a:rPr lang="en-GB" sz="700" b="0" dirty="0" smtClean="0">
                          <a:solidFill>
                            <a:schemeClr val="tx1"/>
                          </a:solidFill>
                          <a:latin typeface="Calibri" panose="020F0502020204030204" pitchFamily="34" charset="0"/>
                        </a:rPr>
                        <a:t>· Extreme scarcity is associated with 30° N and S, where rainfall</a:t>
                      </a:r>
                      <a:r>
                        <a:rPr lang="en-GB" sz="700" b="0" baseline="0" dirty="0" smtClean="0">
                          <a:solidFill>
                            <a:schemeClr val="tx1"/>
                          </a:solidFill>
                          <a:latin typeface="Calibri" panose="020F0502020204030204" pitchFamily="34" charset="0"/>
                        </a:rPr>
                        <a:t> is low (associated with high pressure zones). Temperatures increase evaporation.</a:t>
                      </a:r>
                      <a:endParaRPr lang="en-GB" sz="700" b="0" dirty="0">
                        <a:solidFill>
                          <a:schemeClr val="tx1"/>
                        </a:solidFill>
                      </a:endParaRPr>
                    </a:p>
                  </a:txBody>
                  <a:tcPr>
                    <a:solidFill>
                      <a:srgbClr val="FFFFCC"/>
                    </a:solidFill>
                  </a:tcPr>
                </a:tc>
                <a:extLst>
                  <a:ext uri="{0D108BD9-81ED-4DB2-BD59-A6C34878D82A}">
                    <a16:rowId xmlns:a16="http://schemas.microsoft.com/office/drawing/2014/main" val="44702551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3926986904"/>
              </p:ext>
            </p:extLst>
          </p:nvPr>
        </p:nvGraphicFramePr>
        <p:xfrm>
          <a:off x="2867024" y="21430"/>
          <a:ext cx="2826162" cy="1663078"/>
        </p:xfrm>
        <a:graphic>
          <a:graphicData uri="http://schemas.openxmlformats.org/drawingml/2006/table">
            <a:tbl>
              <a:tblPr firstRow="1" bandRow="1">
                <a:tableStyleId>{00A15C55-8517-42AA-B614-E9B94910E393}</a:tableStyleId>
              </a:tblPr>
              <a:tblGrid>
                <a:gridCol w="1400176">
                  <a:extLst>
                    <a:ext uri="{9D8B030D-6E8A-4147-A177-3AD203B41FA5}">
                      <a16:colId xmlns:a16="http://schemas.microsoft.com/office/drawing/2014/main" val="204375177"/>
                    </a:ext>
                  </a:extLst>
                </a:gridCol>
                <a:gridCol w="1425986">
                  <a:extLst>
                    <a:ext uri="{9D8B030D-6E8A-4147-A177-3AD203B41FA5}">
                      <a16:colId xmlns:a16="http://schemas.microsoft.com/office/drawing/2014/main" val="74797519"/>
                    </a:ext>
                  </a:extLst>
                </a:gridCol>
              </a:tblGrid>
              <a:tr h="207658">
                <a:tc gridSpan="2">
                  <a:txBody>
                    <a:bodyPr/>
                    <a:lstStyle/>
                    <a:p>
                      <a:pPr algn="l"/>
                      <a:r>
                        <a:rPr lang="en-GB" sz="800" dirty="0" smtClean="0">
                          <a:solidFill>
                            <a:schemeClr val="tx1"/>
                          </a:solidFill>
                        </a:rPr>
                        <a:t>Water availability</a:t>
                      </a:r>
                      <a:endParaRPr lang="en-GB" sz="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2493414973"/>
                  </a:ext>
                </a:extLst>
              </a:tr>
              <a:tr h="168427">
                <a:tc rowSpan="4">
                  <a:txBody>
                    <a:bodyPr/>
                    <a:lstStyle/>
                    <a:p>
                      <a:pPr marL="171450" indent="-171450" algn="l">
                        <a:buFont typeface="Arial" panose="020B0604020202020204" pitchFamily="34" charset="0"/>
                        <a:buChar char="•"/>
                      </a:pPr>
                      <a:r>
                        <a:rPr lang="en-GB" sz="700" b="0" dirty="0" smtClean="0"/>
                        <a:t>Only 3% of all the water on Earth is fresh water. The rest is saline (salt). </a:t>
                      </a:r>
                    </a:p>
                    <a:p>
                      <a:pPr marL="171450" indent="-171450" algn="l">
                        <a:buFont typeface="Arial" panose="020B0604020202020204" pitchFamily="34" charset="0"/>
                        <a:buChar char="•"/>
                      </a:pPr>
                      <a:r>
                        <a:rPr lang="en-GB" sz="700" b="0" dirty="0" smtClean="0"/>
                        <a:t>Only</a:t>
                      </a:r>
                      <a:r>
                        <a:rPr lang="en-GB" sz="700" b="0" baseline="0" dirty="0" smtClean="0"/>
                        <a:t> 1% of the fresh water is readily available for use. The rest of it is stored in glaciers, and groundwater reserves.</a:t>
                      </a:r>
                    </a:p>
                    <a:p>
                      <a:pPr marL="171450" indent="-171450" algn="l">
                        <a:buFont typeface="Arial" panose="020B0604020202020204" pitchFamily="34" charset="0"/>
                        <a:buChar char="•"/>
                      </a:pPr>
                      <a:r>
                        <a:rPr lang="en-GB" sz="700" b="0" baseline="0" dirty="0" smtClean="0"/>
                        <a:t>Fresh water is required for drinking, food production, and hygiene. In HICs it is also used for cleaning cars, watering gardens, golf courses and swimming pools, </a:t>
                      </a:r>
                      <a:endParaRPr lang="en-GB" sz="700" b="0" dirty="0" smtClean="0"/>
                    </a:p>
                  </a:txBody>
                  <a:tcPr marL="68580" marR="68580" marT="34290" marB="34290">
                    <a:solidFill>
                      <a:schemeClr val="accent4">
                        <a:lumMod val="60000"/>
                        <a:lumOff val="40000"/>
                      </a:schemeClr>
                    </a:solidFill>
                  </a:tcPr>
                </a:tc>
                <a:tc>
                  <a:txBody>
                    <a:bodyPr/>
                    <a:lstStyle/>
                    <a:p>
                      <a:pPr algn="ctr"/>
                      <a:r>
                        <a:rPr lang="en-GB" sz="700" b="1" dirty="0" smtClean="0"/>
                        <a:t>Definition</a:t>
                      </a:r>
                      <a:endParaRPr lang="en-GB" sz="700" b="1" dirty="0"/>
                    </a:p>
                  </a:txBody>
                  <a:tcPr marL="68580" marR="68580" marT="34290" marB="34290">
                    <a:solidFill>
                      <a:schemeClr val="accent4">
                        <a:lumMod val="60000"/>
                        <a:lumOff val="40000"/>
                      </a:schemeClr>
                    </a:solidFill>
                  </a:tcPr>
                </a:tc>
                <a:extLst>
                  <a:ext uri="{0D108BD9-81ED-4DB2-BD59-A6C34878D82A}">
                    <a16:rowId xmlns:a16="http://schemas.microsoft.com/office/drawing/2014/main" val="677010289"/>
                  </a:ext>
                </a:extLst>
              </a:tr>
              <a:tr h="475989">
                <a:tc vMerge="1">
                  <a:txBody>
                    <a:bodyPr/>
                    <a:lstStyle/>
                    <a:p>
                      <a:pPr algn="ct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2955319433"/>
                  </a:ext>
                </a:extLst>
              </a:tr>
              <a:tr h="270948">
                <a:tc vMerge="1">
                  <a:txBody>
                    <a:bodyPr/>
                    <a:lstStyle/>
                    <a:p>
                      <a:pPr algn="ct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dirty="0"/>
                    </a:p>
                  </a:txBody>
                  <a:tcPr marL="68580" marR="68580" marT="34290" marB="34290">
                    <a:solidFill>
                      <a:srgbClr val="FFFFCC"/>
                    </a:solidFill>
                  </a:tcPr>
                </a:tc>
                <a:extLst>
                  <a:ext uri="{0D108BD9-81ED-4DB2-BD59-A6C34878D82A}">
                    <a16:rowId xmlns:a16="http://schemas.microsoft.com/office/drawing/2014/main" val="4232474201"/>
                  </a:ext>
                </a:extLst>
              </a:tr>
              <a:tr h="270948">
                <a:tc vMerge="1">
                  <a:txBody>
                    <a:bodyPr/>
                    <a:lstStyle/>
                    <a:p>
                      <a:pPr algn="ct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2644495783"/>
                  </a:ext>
                </a:extLst>
              </a:tr>
            </a:tbl>
          </a:graphicData>
        </a:graphic>
      </p:graphicFrame>
      <p:pic>
        <p:nvPicPr>
          <p:cNvPr id="44" name="Picture 2" descr="Image result for water supply on earth pie chart"/>
          <p:cNvPicPr>
            <a:picLocks noChangeAspect="1" noChangeArrowheads="1"/>
          </p:cNvPicPr>
          <p:nvPr/>
        </p:nvPicPr>
        <p:blipFill rotWithShape="1">
          <a:blip r:embed="rId5">
            <a:extLst>
              <a:ext uri="{28A0092B-C50C-407E-A947-70E740481C1C}">
                <a14:useLocalDpi xmlns:a14="http://schemas.microsoft.com/office/drawing/2010/main" val="0"/>
              </a:ext>
            </a:extLst>
          </a:blip>
          <a:srcRect l="2817" t="4673" r="2817" b="5344"/>
          <a:stretch/>
        </p:blipFill>
        <p:spPr bwMode="auto">
          <a:xfrm>
            <a:off x="4281297" y="247650"/>
            <a:ext cx="1409537" cy="142897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global water use over time"/>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4402" t="10059" r="9483"/>
          <a:stretch/>
        </p:blipFill>
        <p:spPr bwMode="auto">
          <a:xfrm>
            <a:off x="1065163" y="5427966"/>
            <a:ext cx="1780433" cy="13966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1395" y="6297708"/>
            <a:ext cx="243767" cy="250732"/>
          </a:xfrm>
          <a:prstGeom prst="rect">
            <a:avLst/>
          </a:prstGeom>
        </p:spPr>
      </p:pic>
      <p:graphicFrame>
        <p:nvGraphicFramePr>
          <p:cNvPr id="50" name="Table 49"/>
          <p:cNvGraphicFramePr>
            <a:graphicFrameLocks noGrp="1"/>
          </p:cNvGraphicFramePr>
          <p:nvPr>
            <p:extLst>
              <p:ext uri="{D42A27DB-BD31-4B8C-83A1-F6EECF244321}">
                <p14:modId xmlns:p14="http://schemas.microsoft.com/office/powerpoint/2010/main" val="89685481"/>
              </p:ext>
            </p:extLst>
          </p:nvPr>
        </p:nvGraphicFramePr>
        <p:xfrm>
          <a:off x="2864672" y="1676627"/>
          <a:ext cx="2826162" cy="5148031"/>
        </p:xfrm>
        <a:graphic>
          <a:graphicData uri="http://schemas.openxmlformats.org/drawingml/2006/table">
            <a:tbl>
              <a:tblPr firstRow="1" bandRow="1">
                <a:tableStyleId>{00A15C55-8517-42AA-B614-E9B94910E393}</a:tableStyleId>
              </a:tblPr>
              <a:tblGrid>
                <a:gridCol w="1008320">
                  <a:extLst>
                    <a:ext uri="{9D8B030D-6E8A-4147-A177-3AD203B41FA5}">
                      <a16:colId xmlns:a16="http://schemas.microsoft.com/office/drawing/2014/main" val="204375177"/>
                    </a:ext>
                  </a:extLst>
                </a:gridCol>
                <a:gridCol w="1817842">
                  <a:extLst>
                    <a:ext uri="{9D8B030D-6E8A-4147-A177-3AD203B41FA5}">
                      <a16:colId xmlns:a16="http://schemas.microsoft.com/office/drawing/2014/main" val="74797519"/>
                    </a:ext>
                  </a:extLst>
                </a:gridCol>
              </a:tblGrid>
              <a:tr h="209626">
                <a:tc gridSpan="2">
                  <a:txBody>
                    <a:bodyPr/>
                    <a:lstStyle/>
                    <a:p>
                      <a:pPr algn="l"/>
                      <a:r>
                        <a:rPr lang="en-GB" sz="800" dirty="0" smtClean="0">
                          <a:solidFill>
                            <a:schemeClr val="tx1"/>
                          </a:solidFill>
                        </a:rPr>
                        <a:t>Factors affecting water supply</a:t>
                      </a:r>
                      <a:endParaRPr lang="en-GB" sz="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2493414973"/>
                  </a:ext>
                </a:extLst>
              </a:tr>
              <a:tr h="607685">
                <a:tc>
                  <a:txBody>
                    <a:bodyPr/>
                    <a:lstStyle/>
                    <a:p>
                      <a:pPr algn="l"/>
                      <a:r>
                        <a:rPr lang="en-GB" sz="700" b="0" dirty="0" smtClean="0"/>
                        <a:t>Climate</a:t>
                      </a:r>
                      <a:endParaRPr lang="en-GB" sz="700" b="0" dirty="0"/>
                    </a:p>
                  </a:txBody>
                  <a:tcPr marL="68580" marR="68580" marT="34290" marB="34290">
                    <a:solidFill>
                      <a:schemeClr val="accent4">
                        <a:lumMod val="40000"/>
                        <a:lumOff val="60000"/>
                      </a:schemeClr>
                    </a:solidFill>
                  </a:tcPr>
                </a:tc>
                <a:tc>
                  <a:txBody>
                    <a:bodyPr/>
                    <a:lstStyle/>
                    <a:p>
                      <a:pPr algn="l"/>
                      <a:r>
                        <a:rPr lang="en-GB" sz="700" kern="1200" dirty="0" smtClean="0">
                          <a:solidFill>
                            <a:schemeClr val="dk1"/>
                          </a:solidFill>
                          <a:effectLst/>
                          <a:latin typeface="+mn-lt"/>
                          <a:ea typeface="+mn-ea"/>
                          <a:cs typeface="+mn-cs"/>
                        </a:rPr>
                        <a:t>· </a:t>
                      </a:r>
                      <a:r>
                        <a:rPr lang="en-GB" sz="700" b="0" dirty="0" smtClean="0"/>
                        <a:t>Levels of precipitation are affected by global circulation (if air is rising or falling)</a:t>
                      </a:r>
                      <a:r>
                        <a:rPr lang="en-GB" sz="700" b="0" baseline="0" dirty="0" smtClean="0"/>
                        <a:t> and proximity (closeness) to the sea.</a:t>
                      </a:r>
                    </a:p>
                    <a:p>
                      <a:pPr algn="l"/>
                      <a:r>
                        <a:rPr lang="en-GB" sz="700" kern="1200" dirty="0" smtClean="0">
                          <a:solidFill>
                            <a:schemeClr val="dk1"/>
                          </a:solidFill>
                          <a:effectLst/>
                          <a:latin typeface="+mn-lt"/>
                          <a:ea typeface="+mn-ea"/>
                          <a:cs typeface="+mn-cs"/>
                        </a:rPr>
                        <a:t>· Areas with higher rates of precipitation are likely to have a higher</a:t>
                      </a:r>
                      <a:r>
                        <a:rPr lang="en-GB" sz="700" kern="1200" baseline="0" dirty="0" smtClean="0">
                          <a:solidFill>
                            <a:schemeClr val="dk1"/>
                          </a:solidFill>
                          <a:effectLst/>
                          <a:latin typeface="+mn-lt"/>
                          <a:ea typeface="+mn-ea"/>
                          <a:cs typeface="+mn-cs"/>
                        </a:rPr>
                        <a:t> supply.</a:t>
                      </a:r>
                      <a:endParaRPr lang="en-GB" sz="700" b="0" dirty="0" smtClean="0"/>
                    </a:p>
                  </a:txBody>
                  <a:tcPr marL="68580" marR="68580" marT="34290" marB="34290">
                    <a:solidFill>
                      <a:srgbClr val="FFFFCC"/>
                    </a:solidFill>
                  </a:tcPr>
                </a:tc>
                <a:extLst>
                  <a:ext uri="{0D108BD9-81ED-4DB2-BD59-A6C34878D82A}">
                    <a16:rowId xmlns:a16="http://schemas.microsoft.com/office/drawing/2014/main" val="677010289"/>
                  </a:ext>
                </a:extLst>
              </a:tr>
              <a:tr h="930759">
                <a:tc>
                  <a:txBody>
                    <a:bodyPr/>
                    <a:lstStyle/>
                    <a:p>
                      <a:pPr algn="l"/>
                      <a:r>
                        <a:rPr lang="en-GB" sz="700" dirty="0" smtClean="0"/>
                        <a:t>Geology</a:t>
                      </a:r>
                      <a:endParaRPr lang="en-GB" sz="700" dirty="0"/>
                    </a:p>
                  </a:txBody>
                  <a:tcPr marL="68580" marR="68580" marT="34290" marB="34290">
                    <a:solidFill>
                      <a:schemeClr val="accent4">
                        <a:lumMod val="40000"/>
                        <a:lumOff val="60000"/>
                      </a:schemeClr>
                    </a:solidFill>
                  </a:tcPr>
                </a:tc>
                <a:tc>
                  <a:txBody>
                    <a:bodyPr/>
                    <a:lstStyle/>
                    <a:p>
                      <a:r>
                        <a:rPr lang="en-GB" sz="700" kern="1200" dirty="0" smtClean="0">
                          <a:solidFill>
                            <a:schemeClr val="dk1"/>
                          </a:solidFill>
                          <a:effectLst/>
                          <a:latin typeface="+mn-lt"/>
                          <a:ea typeface="+mn-ea"/>
                          <a:cs typeface="+mn-cs"/>
                        </a:rPr>
                        <a:t>· High infiltration of water (where water soaks into the soil) in places such as deserts means that water is not stored on the surfaces in lakes so is not able to be used by people easily.</a:t>
                      </a:r>
                    </a:p>
                    <a:p>
                      <a:r>
                        <a:rPr lang="en-GB" sz="700" kern="1200" dirty="0" smtClean="0">
                          <a:solidFill>
                            <a:schemeClr val="dk1"/>
                          </a:solidFill>
                          <a:effectLst/>
                          <a:latin typeface="+mn-lt"/>
                          <a:ea typeface="+mn-ea"/>
                          <a:cs typeface="+mn-cs"/>
                        </a:rPr>
                        <a:t>· Percolation of water (water soaking into the bedrock) leads to water storage in permeable rock (aquifers).</a:t>
                      </a:r>
                    </a:p>
                  </a:txBody>
                  <a:tcPr marL="68580" marR="68580" marT="34290" marB="34290">
                    <a:solidFill>
                      <a:schemeClr val="accent4">
                        <a:lumMod val="20000"/>
                        <a:lumOff val="80000"/>
                      </a:schemeClr>
                    </a:solidFill>
                  </a:tcPr>
                </a:tc>
                <a:extLst>
                  <a:ext uri="{0D108BD9-81ED-4DB2-BD59-A6C34878D82A}">
                    <a16:rowId xmlns:a16="http://schemas.microsoft.com/office/drawing/2014/main" val="2955319433"/>
                  </a:ext>
                </a:extLst>
              </a:tr>
              <a:tr h="1038450">
                <a:tc>
                  <a:txBody>
                    <a:bodyPr/>
                    <a:lstStyle/>
                    <a:p>
                      <a:pPr algn="l"/>
                      <a:r>
                        <a:rPr lang="en-GB" sz="700" dirty="0" smtClean="0"/>
                        <a:t>Pollution of supply</a:t>
                      </a: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a:t>
                      </a:r>
                      <a:r>
                        <a:rPr lang="en-GB" sz="700" dirty="0" smtClean="0"/>
                        <a:t>Waste</a:t>
                      </a:r>
                      <a:r>
                        <a:rPr lang="en-GB" sz="700" baseline="0" dirty="0" smtClean="0"/>
                        <a:t> from industry causes pollution of water supplies. This may affect places a long way from the source of pollution.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HICs have laws</a:t>
                      </a:r>
                      <a:r>
                        <a:rPr lang="en-GB" sz="700" kern="1200" baseline="0" dirty="0" smtClean="0">
                          <a:solidFill>
                            <a:schemeClr val="dk1"/>
                          </a:solidFill>
                          <a:effectLst/>
                          <a:latin typeface="+mn-lt"/>
                          <a:ea typeface="+mn-ea"/>
                          <a:cs typeface="+mn-cs"/>
                        </a:rPr>
                        <a:t> preventing pollution of water supplies. Even if laws exist in LICs they are not always enforced.</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a:t>
                      </a:r>
                      <a:r>
                        <a:rPr lang="en-GB" sz="700" kern="1200" baseline="0" dirty="0" smtClean="0">
                          <a:solidFill>
                            <a:schemeClr val="dk1"/>
                          </a:solidFill>
                          <a:effectLst/>
                          <a:latin typeface="+mn-lt"/>
                          <a:ea typeface="+mn-ea"/>
                          <a:cs typeface="+mn-cs"/>
                        </a:rPr>
                        <a:t>Where sanitation is poor, human waste enters rivers and lakes. This can cause a rapid spread of cholera and typhoid.</a:t>
                      </a:r>
                      <a:endParaRPr lang="en-GB" sz="700" dirty="0"/>
                    </a:p>
                  </a:txBody>
                  <a:tcPr marL="68580" marR="68580" marT="34290" marB="34290">
                    <a:solidFill>
                      <a:srgbClr val="FFFFCC"/>
                    </a:solidFill>
                  </a:tcPr>
                </a:tc>
                <a:extLst>
                  <a:ext uri="{0D108BD9-81ED-4DB2-BD59-A6C34878D82A}">
                    <a16:rowId xmlns:a16="http://schemas.microsoft.com/office/drawing/2014/main" val="4232474201"/>
                  </a:ext>
                </a:extLst>
              </a:tr>
              <a:tr h="499994">
                <a:tc>
                  <a:txBody>
                    <a:bodyPr/>
                    <a:lstStyle/>
                    <a:p>
                      <a:pPr algn="l"/>
                      <a:r>
                        <a:rPr lang="en-GB" sz="700" dirty="0" smtClean="0"/>
                        <a:t>Over-abstraction</a:t>
                      </a:r>
                      <a:endParaRPr lang="en-GB" sz="700" dirty="0"/>
                    </a:p>
                  </a:txBody>
                  <a:tcPr marL="68580" marR="68580" marT="34290" marB="34290">
                    <a:solidFill>
                      <a:schemeClr val="accent4">
                        <a:lumMod val="40000"/>
                        <a:lumOff val="60000"/>
                      </a:schemeClr>
                    </a:solidFill>
                  </a:tcPr>
                </a:tc>
                <a:tc>
                  <a:txBody>
                    <a:bodyPr/>
                    <a:lstStyle/>
                    <a:p>
                      <a:r>
                        <a:rPr lang="en-GB" sz="700" kern="1200" dirty="0" smtClean="0">
                          <a:solidFill>
                            <a:schemeClr val="dk1"/>
                          </a:solidFill>
                          <a:effectLst/>
                          <a:latin typeface="+mn-lt"/>
                          <a:ea typeface="+mn-ea"/>
                          <a:cs typeface="+mn-cs"/>
                        </a:rPr>
                        <a:t>· When water is pumped from the ground at a rate which is faster than it recharges (fills again due to precipitation percolation) the ground water level drops and wells dry up.</a:t>
                      </a:r>
                      <a:endParaRPr lang="en-GB" sz="1800" kern="1200" dirty="0" smtClean="0">
                        <a:solidFill>
                          <a:schemeClr val="dk1"/>
                        </a:solidFill>
                        <a:effectLst/>
                        <a:latin typeface="+mn-lt"/>
                        <a:ea typeface="+mn-ea"/>
                        <a:cs typeface="+mn-cs"/>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2644495783"/>
                  </a:ext>
                </a:extLst>
              </a:tr>
              <a:tr h="499994">
                <a:tc>
                  <a:txBody>
                    <a:bodyPr/>
                    <a:lstStyle/>
                    <a:p>
                      <a:pPr algn="l"/>
                      <a:r>
                        <a:rPr lang="en-GB" sz="700" dirty="0" smtClean="0"/>
                        <a:t>Limited infrastructure</a:t>
                      </a:r>
                      <a:endParaRPr lang="en-GB" sz="700"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LICs have limited money to provide</a:t>
                      </a:r>
                      <a:r>
                        <a:rPr lang="en-GB" sz="700" kern="1200" baseline="0" dirty="0" smtClean="0">
                          <a:solidFill>
                            <a:schemeClr val="dk1"/>
                          </a:solidFill>
                          <a:effectLst/>
                          <a:latin typeface="+mn-lt"/>
                          <a:ea typeface="+mn-ea"/>
                          <a:cs typeface="+mn-cs"/>
                        </a:rPr>
                        <a:t> the infrastructure needed for water (pumping stations and pipes). This is a particular problem in rural areas.</a:t>
                      </a:r>
                      <a:endParaRPr lang="en-GB" sz="700" dirty="0"/>
                    </a:p>
                  </a:txBody>
                  <a:tcPr marL="68580" marR="68580" marT="34290" marB="34290">
                    <a:solidFill>
                      <a:srgbClr val="FFFFCC"/>
                    </a:solidFill>
                  </a:tcPr>
                </a:tc>
                <a:extLst>
                  <a:ext uri="{0D108BD9-81ED-4DB2-BD59-A6C34878D82A}">
                    <a16:rowId xmlns:a16="http://schemas.microsoft.com/office/drawing/2014/main" val="232168838"/>
                  </a:ext>
                </a:extLst>
              </a:tr>
              <a:tr h="1361523">
                <a:tc>
                  <a:txBody>
                    <a:bodyPr/>
                    <a:lstStyle/>
                    <a:p>
                      <a:pPr algn="l"/>
                      <a:r>
                        <a:rPr lang="en-GB" sz="700" dirty="0" smtClean="0"/>
                        <a:t>Poverty</a:t>
                      </a:r>
                      <a:endParaRPr lang="en-GB" sz="700" dirty="0"/>
                    </a:p>
                  </a:txBody>
                  <a:tcPr marL="68580" marR="68580" marT="34290" marB="34290">
                    <a:solidFill>
                      <a:schemeClr val="accent4">
                        <a:lumMod val="40000"/>
                        <a:lumOff val="60000"/>
                      </a:schemeClr>
                    </a:solidFill>
                  </a:tcPr>
                </a:tc>
                <a:tc>
                  <a:txBody>
                    <a:bodyPr/>
                    <a:lstStyle/>
                    <a:p>
                      <a:r>
                        <a:rPr lang="en-GB" sz="700" kern="1200" dirty="0" smtClean="0">
                          <a:solidFill>
                            <a:schemeClr val="dk1"/>
                          </a:solidFill>
                          <a:effectLst/>
                          <a:latin typeface="+mn-lt"/>
                          <a:ea typeface="+mn-ea"/>
                          <a:cs typeface="+mn-cs"/>
                        </a:rPr>
                        <a:t>· Nearly one billion people do not have access to clean, safe water; 1/8</a:t>
                      </a:r>
                      <a:r>
                        <a:rPr lang="en-GB" sz="700" kern="1200" baseline="30000" dirty="0" smtClean="0">
                          <a:solidFill>
                            <a:schemeClr val="dk1"/>
                          </a:solidFill>
                          <a:effectLst/>
                          <a:latin typeface="+mn-lt"/>
                          <a:ea typeface="+mn-ea"/>
                          <a:cs typeface="+mn-cs"/>
                        </a:rPr>
                        <a:t>th</a:t>
                      </a:r>
                      <a:r>
                        <a:rPr lang="en-GB" sz="700" kern="1200" dirty="0" smtClean="0">
                          <a:solidFill>
                            <a:schemeClr val="dk1"/>
                          </a:solidFill>
                          <a:effectLst/>
                          <a:latin typeface="+mn-lt"/>
                          <a:ea typeface="+mn-ea"/>
                          <a:cs typeface="+mn-cs"/>
                        </a:rPr>
                        <a:t> of the population. </a:t>
                      </a:r>
                    </a:p>
                    <a:p>
                      <a:r>
                        <a:rPr lang="en-GB" sz="700" kern="1200" dirty="0" smtClean="0">
                          <a:solidFill>
                            <a:schemeClr val="dk1"/>
                          </a:solidFill>
                          <a:effectLst/>
                          <a:latin typeface="+mn-lt"/>
                          <a:ea typeface="+mn-ea"/>
                          <a:cs typeface="+mn-cs"/>
                        </a:rPr>
                        <a:t>·If people do not have money they are not able to buy clean water or filtration systems, this means they often have to walk for miles to collect water from unsafe sources. </a:t>
                      </a:r>
                    </a:p>
                    <a:p>
                      <a:r>
                        <a:rPr lang="en-GB" sz="700" kern="1200" dirty="0" smtClean="0">
                          <a:solidFill>
                            <a:schemeClr val="dk1"/>
                          </a:solidFill>
                          <a:effectLst/>
                          <a:latin typeface="+mn-lt"/>
                          <a:ea typeface="+mn-ea"/>
                          <a:cs typeface="+mn-cs"/>
                        </a:rPr>
                        <a:t>· Unclean water leads to higher rates of illness and less time available for children to go to school and adults to work.</a:t>
                      </a:r>
                    </a:p>
                    <a:p>
                      <a:r>
                        <a:rPr lang="en-GB" sz="700" kern="1200" dirty="0" smtClean="0">
                          <a:solidFill>
                            <a:schemeClr val="dk1"/>
                          </a:solidFill>
                          <a:effectLst/>
                          <a:latin typeface="+mn-lt"/>
                          <a:ea typeface="+mn-ea"/>
                          <a:cs typeface="+mn-cs"/>
                        </a:rPr>
                        <a:t>· An inability to work or become educated means that people cannot afford clean water. This becomes a vicious cycle.</a:t>
                      </a: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1710810919"/>
                  </a:ext>
                </a:extLst>
              </a:tr>
            </a:tbl>
          </a:graphicData>
        </a:graphic>
      </p:graphicFrame>
      <p:pic>
        <p:nvPicPr>
          <p:cNvPr id="13" name="Picture 1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29134" y="5774693"/>
            <a:ext cx="350266" cy="240808"/>
          </a:xfrm>
          <a:prstGeom prst="rect">
            <a:avLst/>
          </a:prstGeom>
        </p:spPr>
      </p:pic>
      <p:pic>
        <p:nvPicPr>
          <p:cNvPr id="14" name="Picture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502846" y="1892299"/>
            <a:ext cx="407442" cy="293698"/>
          </a:xfrm>
          <a:prstGeom prst="rect">
            <a:avLst/>
          </a:prstGeom>
        </p:spPr>
      </p:pic>
      <p:pic>
        <p:nvPicPr>
          <p:cNvPr id="15" name="Picture 1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121835" y="3812060"/>
            <a:ext cx="483024" cy="484369"/>
          </a:xfrm>
          <a:prstGeom prst="rect">
            <a:avLst/>
          </a:prstGeom>
        </p:spPr>
      </p:pic>
      <p:pic>
        <p:nvPicPr>
          <p:cNvPr id="16" name="Picture 1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105824" y="5951626"/>
            <a:ext cx="499035" cy="526069"/>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3034474366"/>
              </p:ext>
            </p:extLst>
          </p:nvPr>
        </p:nvGraphicFramePr>
        <p:xfrm>
          <a:off x="5721760" y="21429"/>
          <a:ext cx="4146140" cy="3174552"/>
        </p:xfrm>
        <a:graphic>
          <a:graphicData uri="http://schemas.openxmlformats.org/drawingml/2006/table">
            <a:tbl>
              <a:tblPr firstRow="1" bandRow="1">
                <a:tableStyleId>{5C22544A-7EE6-4342-B048-85BDC9FD1C3A}</a:tableStyleId>
              </a:tblPr>
              <a:tblGrid>
                <a:gridCol w="829228">
                  <a:extLst>
                    <a:ext uri="{9D8B030D-6E8A-4147-A177-3AD203B41FA5}">
                      <a16:colId xmlns:a16="http://schemas.microsoft.com/office/drawing/2014/main" val="1179733971"/>
                    </a:ext>
                  </a:extLst>
                </a:gridCol>
                <a:gridCol w="829228">
                  <a:extLst>
                    <a:ext uri="{9D8B030D-6E8A-4147-A177-3AD203B41FA5}">
                      <a16:colId xmlns:a16="http://schemas.microsoft.com/office/drawing/2014/main" val="2569908321"/>
                    </a:ext>
                  </a:extLst>
                </a:gridCol>
                <a:gridCol w="829228">
                  <a:extLst>
                    <a:ext uri="{9D8B030D-6E8A-4147-A177-3AD203B41FA5}">
                      <a16:colId xmlns:a16="http://schemas.microsoft.com/office/drawing/2014/main" val="1602168666"/>
                    </a:ext>
                  </a:extLst>
                </a:gridCol>
                <a:gridCol w="829228">
                  <a:extLst>
                    <a:ext uri="{9D8B030D-6E8A-4147-A177-3AD203B41FA5}">
                      <a16:colId xmlns:a16="http://schemas.microsoft.com/office/drawing/2014/main" val="143955395"/>
                    </a:ext>
                  </a:extLst>
                </a:gridCol>
                <a:gridCol w="829228">
                  <a:extLst>
                    <a:ext uri="{9D8B030D-6E8A-4147-A177-3AD203B41FA5}">
                      <a16:colId xmlns:a16="http://schemas.microsoft.com/office/drawing/2014/main" val="3246750730"/>
                    </a:ext>
                  </a:extLst>
                </a:gridCol>
              </a:tblGrid>
              <a:tr h="215267">
                <a:tc gridSpan="5">
                  <a:txBody>
                    <a:bodyPr/>
                    <a:lstStyle/>
                    <a:p>
                      <a:r>
                        <a:rPr lang="en-GB" sz="800" dirty="0" smtClean="0">
                          <a:solidFill>
                            <a:schemeClr val="tx1"/>
                          </a:solidFill>
                        </a:rPr>
                        <a:t>Impacts</a:t>
                      </a:r>
                      <a:r>
                        <a:rPr lang="en-GB" sz="800" baseline="0" dirty="0" smtClean="0">
                          <a:solidFill>
                            <a:schemeClr val="tx1"/>
                          </a:solidFill>
                        </a:rPr>
                        <a:t> of water insecurity</a:t>
                      </a:r>
                      <a:endParaRPr lang="en-GB" sz="800" dirty="0">
                        <a:solidFill>
                          <a:schemeClr val="tx1"/>
                        </a:solidFill>
                      </a:endParaRPr>
                    </a:p>
                  </a:txBody>
                  <a:tcP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481771402"/>
                  </a:ext>
                </a:extLst>
              </a:tr>
              <a:tr h="307525">
                <a:tc>
                  <a:txBody>
                    <a:bodyPr/>
                    <a:lstStyle/>
                    <a:p>
                      <a:pPr algn="ctr"/>
                      <a:r>
                        <a:rPr lang="en-GB" sz="700" b="1" dirty="0" smtClean="0"/>
                        <a:t>Water</a:t>
                      </a:r>
                      <a:r>
                        <a:rPr lang="en-GB" sz="700" b="1" baseline="0" dirty="0" smtClean="0"/>
                        <a:t> pollution</a:t>
                      </a:r>
                      <a:endParaRPr lang="en-GB" sz="700" b="1" dirty="0"/>
                    </a:p>
                  </a:txBody>
                  <a:tcPr>
                    <a:solidFill>
                      <a:schemeClr val="accent4">
                        <a:lumMod val="60000"/>
                        <a:lumOff val="40000"/>
                      </a:schemeClr>
                    </a:solidFill>
                  </a:tcPr>
                </a:tc>
                <a:tc>
                  <a:txBody>
                    <a:bodyPr/>
                    <a:lstStyle/>
                    <a:p>
                      <a:pPr algn="ctr"/>
                      <a:r>
                        <a:rPr lang="en-GB" sz="700" b="1" dirty="0" smtClean="0"/>
                        <a:t>Waterborne diseases</a:t>
                      </a:r>
                      <a:endParaRPr lang="en-GB" sz="700" b="1" dirty="0"/>
                    </a:p>
                  </a:txBody>
                  <a:tcPr>
                    <a:solidFill>
                      <a:schemeClr val="accent4">
                        <a:lumMod val="40000"/>
                        <a:lumOff val="60000"/>
                      </a:schemeClr>
                    </a:solidFill>
                  </a:tcPr>
                </a:tc>
                <a:tc>
                  <a:txBody>
                    <a:bodyPr/>
                    <a:lstStyle/>
                    <a:p>
                      <a:pPr algn="ctr"/>
                      <a:r>
                        <a:rPr lang="en-GB" sz="700" b="1" dirty="0" smtClean="0"/>
                        <a:t>Food production</a:t>
                      </a:r>
                      <a:endParaRPr lang="en-GB" sz="700" b="1" dirty="0"/>
                    </a:p>
                  </a:txBody>
                  <a:tcPr>
                    <a:solidFill>
                      <a:schemeClr val="accent4">
                        <a:lumMod val="60000"/>
                        <a:lumOff val="40000"/>
                      </a:schemeClr>
                    </a:solidFill>
                  </a:tcPr>
                </a:tc>
                <a:tc>
                  <a:txBody>
                    <a:bodyPr/>
                    <a:lstStyle/>
                    <a:p>
                      <a:pPr algn="ctr"/>
                      <a:r>
                        <a:rPr lang="en-GB" sz="700" b="1" dirty="0" smtClean="0"/>
                        <a:t>Industrial output</a:t>
                      </a:r>
                      <a:endParaRPr lang="en-GB" sz="700" b="1" dirty="0"/>
                    </a:p>
                  </a:txBody>
                  <a:tcPr>
                    <a:solidFill>
                      <a:schemeClr val="accent4">
                        <a:lumMod val="40000"/>
                        <a:lumOff val="60000"/>
                      </a:schemeClr>
                    </a:solidFill>
                  </a:tcPr>
                </a:tc>
                <a:tc>
                  <a:txBody>
                    <a:bodyPr/>
                    <a:lstStyle/>
                    <a:p>
                      <a:pPr algn="ctr"/>
                      <a:r>
                        <a:rPr lang="en-GB" sz="700" b="1" dirty="0" smtClean="0"/>
                        <a:t>Conflict</a:t>
                      </a:r>
                      <a:endParaRPr lang="en-GB" sz="700" b="1" dirty="0"/>
                    </a:p>
                  </a:txBody>
                  <a:tcPr>
                    <a:solidFill>
                      <a:schemeClr val="accent4">
                        <a:lumMod val="60000"/>
                        <a:lumOff val="40000"/>
                      </a:schemeClr>
                    </a:solidFill>
                  </a:tcPr>
                </a:tc>
                <a:extLst>
                  <a:ext uri="{0D108BD9-81ED-4DB2-BD59-A6C34878D82A}">
                    <a16:rowId xmlns:a16="http://schemas.microsoft.com/office/drawing/2014/main" val="1778888424"/>
                  </a:ext>
                </a:extLst>
              </a:tr>
              <a:tr h="2567833">
                <a:tc>
                  <a:txBody>
                    <a:bodyPr/>
                    <a:lstStyle/>
                    <a:p>
                      <a:r>
                        <a:rPr lang="en-GB" sz="700" baseline="0" dirty="0" smtClean="0"/>
                        <a:t>Too many chemicals from agriculture and industrial waste. Lack of water prevents chemicals being flushed away. Poor quality water affects aquatic ecosystem e.g. eutrophication.</a:t>
                      </a:r>
                    </a:p>
                    <a:p>
                      <a:endParaRPr lang="en-GB" sz="700" baseline="0" dirty="0" smtClean="0"/>
                    </a:p>
                    <a:p>
                      <a:endParaRPr lang="en-GB" sz="700" baseline="0" dirty="0" smtClean="0"/>
                    </a:p>
                    <a:p>
                      <a:endParaRPr lang="en-GB" sz="700" baseline="0" dirty="0" smtClean="0"/>
                    </a:p>
                    <a:p>
                      <a:endParaRPr lang="en-GB" sz="700" baseline="0" dirty="0" smtClean="0"/>
                    </a:p>
                    <a:p>
                      <a:endParaRPr lang="en-GB" sz="700" baseline="0" dirty="0" smtClean="0"/>
                    </a:p>
                    <a:p>
                      <a:endParaRPr lang="en-GB" sz="700" baseline="0" dirty="0" smtClean="0"/>
                    </a:p>
                    <a:p>
                      <a:endParaRPr lang="en-GB" sz="700" baseline="0" dirty="0" smtClean="0"/>
                    </a:p>
                    <a:p>
                      <a:endParaRPr lang="en-GB" sz="700" baseline="0" dirty="0" smtClean="0"/>
                    </a:p>
                    <a:p>
                      <a:endParaRPr lang="en-GB" sz="700" baseline="0" dirty="0" smtClean="0"/>
                    </a:p>
                    <a:p>
                      <a:endParaRPr lang="en-GB" sz="700" baseline="0" dirty="0" smtClean="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700" baseline="0" dirty="0" smtClean="0"/>
                        <a:t>Chemicals, raw sewage, manufacturing waste, human and animal remains end up in the water supply. With limited flow the river can’t remove it quick enough and it becomes unfit for human consumption. Dirty water leads to waterborne diseases e.g. cholera, dysentery, typhoid.</a:t>
                      </a:r>
                      <a:endParaRPr lang="en-GB" sz="700" dirty="0"/>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700" baseline="0" dirty="0" smtClean="0"/>
                        <a:t>Most agriculture relies on irrigation to maintain high crop yields. If there is insufficient water of a high quality then crops can’t be grown. Safe water is needed for livestock. Reduced yields  can lead to social and economic issues.</a:t>
                      </a:r>
                    </a:p>
                    <a:p>
                      <a:endParaRPr lang="en-GB" sz="7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aseline="0" dirty="0" smtClean="0"/>
                        <a:t>Water is needed for cooling and other industrial processes. If less water is available, or the cost of water increases, the profitability of industry decreases.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700" baseline="0" dirty="0" smtClean="0"/>
                        <a:t>Coal, gas and nuclear power need large quantities of water. Water insecurity can affect energy supplies. </a:t>
                      </a:r>
                    </a:p>
                    <a:p>
                      <a:endParaRPr lang="en-GB" sz="700" dirty="0"/>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aseline="0" dirty="0" smtClean="0"/>
                        <a:t>When water is limited it becomes a valuable commodity. International competition can lead to tension or even “water wars”. Tensions are inevitable in large river basins which are shared by two or more countries e.g. India and Bangladesh share the Ganges.</a:t>
                      </a:r>
                      <a:endParaRPr lang="en-GB" sz="700" dirty="0"/>
                    </a:p>
                  </a:txBody>
                  <a:tcPr>
                    <a:solidFill>
                      <a:schemeClr val="accent4">
                        <a:lumMod val="20000"/>
                        <a:lumOff val="80000"/>
                      </a:schemeClr>
                    </a:solidFill>
                  </a:tcPr>
                </a:tc>
                <a:extLst>
                  <a:ext uri="{0D108BD9-81ED-4DB2-BD59-A6C34878D82A}">
                    <a16:rowId xmlns:a16="http://schemas.microsoft.com/office/drawing/2014/main" val="309674994"/>
                  </a:ext>
                </a:extLst>
              </a:tr>
            </a:tbl>
          </a:graphicData>
        </a:graphic>
      </p:graphicFrame>
      <p:pic>
        <p:nvPicPr>
          <p:cNvPr id="18" name="Picture 17"/>
          <p:cNvPicPr>
            <a:picLocks noChangeAspect="1"/>
          </p:cNvPicPr>
          <p:nvPr/>
        </p:nvPicPr>
        <p:blipFill rotWithShape="1">
          <a:blip r:embed="rId12" cstate="hqprint">
            <a:extLst>
              <a:ext uri="{28A0092B-C50C-407E-A947-70E740481C1C}">
                <a14:useLocalDpi xmlns:a14="http://schemas.microsoft.com/office/drawing/2010/main" val="0"/>
              </a:ext>
            </a:extLst>
          </a:blip>
          <a:srcRect r="33451" b="51653"/>
          <a:stretch/>
        </p:blipFill>
        <p:spPr>
          <a:xfrm>
            <a:off x="5719437" y="1980721"/>
            <a:ext cx="833764" cy="385289"/>
          </a:xfrm>
          <a:prstGeom prst="rect">
            <a:avLst/>
          </a:prstGeom>
        </p:spPr>
      </p:pic>
      <p:pic>
        <p:nvPicPr>
          <p:cNvPr id="51" name="Picture 50"/>
          <p:cNvPicPr>
            <a:picLocks noChangeAspect="1"/>
          </p:cNvPicPr>
          <p:nvPr/>
        </p:nvPicPr>
        <p:blipFill rotWithShape="1">
          <a:blip r:embed="rId12" cstate="hqprint">
            <a:extLst>
              <a:ext uri="{28A0092B-C50C-407E-A947-70E740481C1C}">
                <a14:useLocalDpi xmlns:a14="http://schemas.microsoft.com/office/drawing/2010/main" val="0"/>
              </a:ext>
            </a:extLst>
          </a:blip>
          <a:srcRect t="47729" r="33261" b="4462"/>
          <a:stretch/>
        </p:blipFill>
        <p:spPr>
          <a:xfrm>
            <a:off x="5719037" y="2731055"/>
            <a:ext cx="836144" cy="381000"/>
          </a:xfrm>
          <a:prstGeom prst="rect">
            <a:avLst/>
          </a:prstGeom>
        </p:spPr>
      </p:pic>
      <p:pic>
        <p:nvPicPr>
          <p:cNvPr id="52" name="Picture 51"/>
          <p:cNvPicPr>
            <a:picLocks noChangeAspect="1"/>
          </p:cNvPicPr>
          <p:nvPr/>
        </p:nvPicPr>
        <p:blipFill rotWithShape="1">
          <a:blip r:embed="rId12" cstate="hqprint">
            <a:extLst>
              <a:ext uri="{28A0092B-C50C-407E-A947-70E740481C1C}">
                <a14:useLocalDpi xmlns:a14="http://schemas.microsoft.com/office/drawing/2010/main" val="0"/>
              </a:ext>
            </a:extLst>
          </a:blip>
          <a:srcRect t="47450" r="66409" b="4741"/>
          <a:stretch/>
        </p:blipFill>
        <p:spPr>
          <a:xfrm>
            <a:off x="6132347" y="2354105"/>
            <a:ext cx="420854" cy="381000"/>
          </a:xfrm>
          <a:prstGeom prst="rect">
            <a:avLst/>
          </a:prstGeom>
        </p:spPr>
      </p:pic>
      <p:pic>
        <p:nvPicPr>
          <p:cNvPr id="53" name="Picture 52"/>
          <p:cNvPicPr>
            <a:picLocks noChangeAspect="1"/>
          </p:cNvPicPr>
          <p:nvPr/>
        </p:nvPicPr>
        <p:blipFill rotWithShape="1">
          <a:blip r:embed="rId13" cstate="hqprint">
            <a:extLst>
              <a:ext uri="{28A0092B-C50C-407E-A947-70E740481C1C}">
                <a14:useLocalDpi xmlns:a14="http://schemas.microsoft.com/office/drawing/2010/main" val="0"/>
              </a:ext>
            </a:extLst>
          </a:blip>
          <a:srcRect l="66724" r="-1" b="52071"/>
          <a:stretch/>
        </p:blipFill>
        <p:spPr>
          <a:xfrm>
            <a:off x="5729288" y="2353628"/>
            <a:ext cx="416902" cy="381954"/>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92398" y="553515"/>
            <a:ext cx="807850" cy="484710"/>
          </a:xfrm>
          <a:prstGeom prst="rect">
            <a:avLst/>
          </a:prstGeom>
        </p:spPr>
      </p:pic>
      <p:pic>
        <p:nvPicPr>
          <p:cNvPr id="30" name="Picture 29"/>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9258439" y="2538413"/>
            <a:ext cx="546377" cy="553293"/>
          </a:xfrm>
          <a:prstGeom prst="rect">
            <a:avLst/>
          </a:prstGeom>
        </p:spPr>
      </p:pic>
      <p:pic>
        <p:nvPicPr>
          <p:cNvPr id="54" name="Picture 53"/>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376500" y="1775129"/>
            <a:ext cx="500062" cy="411184"/>
          </a:xfrm>
          <a:prstGeom prst="rect">
            <a:avLst/>
          </a:prstGeom>
        </p:spPr>
      </p:pic>
      <p:pic>
        <p:nvPicPr>
          <p:cNvPr id="55" name="Picture 54"/>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rot="1585137">
            <a:off x="6946012" y="379839"/>
            <a:ext cx="399564" cy="591947"/>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795471463"/>
              </p:ext>
            </p:extLst>
          </p:nvPr>
        </p:nvGraphicFramePr>
        <p:xfrm>
          <a:off x="5717056" y="3205507"/>
          <a:ext cx="2064870" cy="2141220"/>
        </p:xfrm>
        <a:graphic>
          <a:graphicData uri="http://schemas.openxmlformats.org/drawingml/2006/table">
            <a:tbl>
              <a:tblPr firstRow="1" bandRow="1">
                <a:tableStyleId>{00A15C55-8517-42AA-B614-E9B94910E393}</a:tableStyleId>
              </a:tblPr>
              <a:tblGrid>
                <a:gridCol w="1032435">
                  <a:extLst>
                    <a:ext uri="{9D8B030D-6E8A-4147-A177-3AD203B41FA5}">
                      <a16:colId xmlns:a16="http://schemas.microsoft.com/office/drawing/2014/main" val="204375177"/>
                    </a:ext>
                  </a:extLst>
                </a:gridCol>
                <a:gridCol w="1032435">
                  <a:extLst>
                    <a:ext uri="{9D8B030D-6E8A-4147-A177-3AD203B41FA5}">
                      <a16:colId xmlns:a16="http://schemas.microsoft.com/office/drawing/2014/main" val="2237019522"/>
                    </a:ext>
                  </a:extLst>
                </a:gridCol>
              </a:tblGrid>
              <a:tr h="185393">
                <a:tc gridSpan="2">
                  <a:txBody>
                    <a:bodyPr/>
                    <a:lstStyle/>
                    <a:p>
                      <a:pPr algn="l"/>
                      <a:r>
                        <a:rPr lang="en-GB" sz="800" dirty="0" smtClean="0">
                          <a:solidFill>
                            <a:schemeClr val="tx1"/>
                          </a:solidFill>
                        </a:rPr>
                        <a:t>Strategies to increase water supply</a:t>
                      </a:r>
                      <a:endParaRPr lang="en-GB" sz="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2493414973"/>
                  </a:ext>
                </a:extLst>
              </a:tr>
              <a:tr h="815209">
                <a:tc>
                  <a:txBody>
                    <a:bodyPr/>
                    <a:lstStyle/>
                    <a:p>
                      <a:pPr algn="l"/>
                      <a:r>
                        <a:rPr lang="en-GB" sz="700" b="1" dirty="0" smtClean="0"/>
                        <a:t>Diverting supplies</a:t>
                      </a:r>
                      <a:r>
                        <a:rPr lang="en-GB" sz="700" b="1" baseline="0" dirty="0" smtClean="0"/>
                        <a:t> </a:t>
                      </a:r>
                      <a:r>
                        <a:rPr lang="en-GB" sz="700" b="0" baseline="0" dirty="0" smtClean="0"/>
                        <a:t>- Rainwater can be used to recharge aquifers. This helps support a clean supply of water that has been filtered by percolation.</a:t>
                      </a:r>
                      <a:endParaRPr lang="en-GB" sz="700" b="1" dirty="0"/>
                    </a:p>
                  </a:txBody>
                  <a:tcPr marL="68580" marR="68580" marT="34290" marB="34290">
                    <a:solidFill>
                      <a:srgbClr val="FFFFCC"/>
                    </a:solidFill>
                  </a:tcPr>
                </a:tc>
                <a:tc>
                  <a:txBody>
                    <a:bodyPr/>
                    <a:lstStyle/>
                    <a:p>
                      <a:pPr algn="l"/>
                      <a:r>
                        <a:rPr lang="en-GB" sz="700" b="1" dirty="0" smtClean="0"/>
                        <a:t>Dams and reservoirs </a:t>
                      </a:r>
                      <a:r>
                        <a:rPr lang="en-GB" sz="700" b="0" dirty="0" smtClean="0"/>
                        <a:t>-</a:t>
                      </a:r>
                      <a:r>
                        <a:rPr lang="en-GB" sz="700" b="0" baseline="0" dirty="0" smtClean="0"/>
                        <a:t> Damming a river allows water to be stored in a reservoir and controls river flow. This is a long term solution, but very expensive.</a:t>
                      </a:r>
                      <a:endParaRPr lang="en-GB" sz="700" b="1" dirty="0"/>
                    </a:p>
                  </a:txBody>
                  <a:tcPr marL="68580" marR="68580" marT="34290" marB="34290">
                    <a:solidFill>
                      <a:schemeClr val="accent4">
                        <a:lumMod val="20000"/>
                        <a:lumOff val="80000"/>
                      </a:schemeClr>
                    </a:solidFill>
                  </a:tcPr>
                </a:tc>
                <a:extLst>
                  <a:ext uri="{0D108BD9-81ED-4DB2-BD59-A6C34878D82A}">
                    <a16:rowId xmlns:a16="http://schemas.microsoft.com/office/drawing/2014/main" val="677010289"/>
                  </a:ext>
                </a:extLst>
              </a:tr>
              <a:tr h="815209">
                <a:tc>
                  <a:txBody>
                    <a:bodyPr/>
                    <a:lstStyle/>
                    <a:p>
                      <a:pPr algn="l"/>
                      <a:r>
                        <a:rPr lang="en-GB" sz="700" b="1" dirty="0" smtClean="0"/>
                        <a:t>Water transfer </a:t>
                      </a:r>
                      <a:r>
                        <a:rPr lang="en-GB" sz="700" b="0" dirty="0" smtClean="0"/>
                        <a:t>- Water from areas of surplus is transferred to areas of deficit through canals and pipes. The infrastructure required can</a:t>
                      </a:r>
                      <a:r>
                        <a:rPr lang="en-GB" sz="700" b="0" baseline="0" dirty="0" smtClean="0"/>
                        <a:t> be expensive and areas that previously had a surplus may go into deficit.</a:t>
                      </a:r>
                      <a:r>
                        <a:rPr lang="en-GB" sz="700" b="0" dirty="0" smtClean="0"/>
                        <a:t> </a:t>
                      </a:r>
                      <a:endParaRPr lang="en-GB" sz="700" b="1" dirty="0"/>
                    </a:p>
                  </a:txBody>
                  <a:tcPr marL="68580" marR="68580" marT="34290" marB="34290">
                    <a:solidFill>
                      <a:schemeClr val="accent4">
                        <a:lumMod val="20000"/>
                        <a:lumOff val="80000"/>
                      </a:schemeClr>
                    </a:solidFill>
                  </a:tcPr>
                </a:tc>
                <a:tc>
                  <a:txBody>
                    <a:bodyPr/>
                    <a:lstStyle/>
                    <a:p>
                      <a:pPr algn="l"/>
                      <a:r>
                        <a:rPr lang="en-GB" sz="700" b="1" dirty="0" smtClean="0"/>
                        <a:t>Desalination </a:t>
                      </a:r>
                      <a:r>
                        <a:rPr lang="en-GB" sz="700" b="0" dirty="0" smtClean="0"/>
                        <a:t>- saline (salt) water is taken from the sea. This passes through</a:t>
                      </a:r>
                      <a:r>
                        <a:rPr lang="en-GB" sz="700" b="0" baseline="0" dirty="0" smtClean="0"/>
                        <a:t> a desalination plant to create fresh water. Water supplies cannot run out, but it uses a lot of energy and is expensive.</a:t>
                      </a:r>
                      <a:endParaRPr lang="en-GB" sz="700" b="1" dirty="0"/>
                    </a:p>
                  </a:txBody>
                  <a:tcPr marL="68580" marR="68580" marT="34290" marB="34290">
                    <a:solidFill>
                      <a:srgbClr val="FFFFCC"/>
                    </a:solidFill>
                  </a:tcPr>
                </a:tc>
                <a:extLst>
                  <a:ext uri="{0D108BD9-81ED-4DB2-BD59-A6C34878D82A}">
                    <a16:rowId xmlns:a16="http://schemas.microsoft.com/office/drawing/2014/main" val="425907414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919210971"/>
              </p:ext>
            </p:extLst>
          </p:nvPr>
        </p:nvGraphicFramePr>
        <p:xfrm>
          <a:off x="7808147" y="4836964"/>
          <a:ext cx="2059754" cy="2010983"/>
        </p:xfrm>
        <a:graphic>
          <a:graphicData uri="http://schemas.openxmlformats.org/drawingml/2006/table">
            <a:tbl>
              <a:tblPr firstRow="1" bandRow="1">
                <a:tableStyleId>{00A15C55-8517-42AA-B614-E9B94910E393}</a:tableStyleId>
              </a:tblPr>
              <a:tblGrid>
                <a:gridCol w="1029877">
                  <a:extLst>
                    <a:ext uri="{9D8B030D-6E8A-4147-A177-3AD203B41FA5}">
                      <a16:colId xmlns:a16="http://schemas.microsoft.com/office/drawing/2014/main" val="204375177"/>
                    </a:ext>
                  </a:extLst>
                </a:gridCol>
                <a:gridCol w="1029877">
                  <a:extLst>
                    <a:ext uri="{9D8B030D-6E8A-4147-A177-3AD203B41FA5}">
                      <a16:colId xmlns:a16="http://schemas.microsoft.com/office/drawing/2014/main" val="415498858"/>
                    </a:ext>
                  </a:extLst>
                </a:gridCol>
              </a:tblGrid>
              <a:tr h="192651">
                <a:tc gridSpan="2">
                  <a:txBody>
                    <a:bodyPr/>
                    <a:lstStyle/>
                    <a:p>
                      <a:pPr algn="l"/>
                      <a:r>
                        <a:rPr lang="en-GB" sz="800" dirty="0" smtClean="0">
                          <a:solidFill>
                            <a:schemeClr val="tx1"/>
                          </a:solidFill>
                        </a:rPr>
                        <a:t>A large scale water transfer scheme</a:t>
                      </a:r>
                      <a:endParaRPr lang="en-GB" sz="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2493414973"/>
                  </a:ext>
                </a:extLst>
              </a:tr>
              <a:tr h="17723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1" dirty="0" smtClean="0">
                          <a:solidFill>
                            <a:schemeClr val="tx1"/>
                          </a:solidFill>
                        </a:rPr>
                        <a:t>South-North Water Transfer Project, China</a:t>
                      </a:r>
                    </a:p>
                  </a:txBody>
                  <a:tcPr marL="68580" marR="68580" marT="34290" marB="34290">
                    <a:solidFill>
                      <a:schemeClr val="accent4">
                        <a:lumMod val="60000"/>
                        <a:lumOff val="40000"/>
                      </a:schemeClr>
                    </a:solidFill>
                  </a:tcPr>
                </a:tc>
                <a:tc hMerge="1">
                  <a:txBody>
                    <a:bodyPr/>
                    <a:lstStyle/>
                    <a:p>
                      <a:pPr algn="ctr"/>
                      <a:endParaRPr lang="en-GB" sz="700" b="1" dirty="0"/>
                    </a:p>
                  </a:txBody>
                  <a:tcPr marL="68580" marR="68580" marT="34290" marB="34290">
                    <a:solidFill>
                      <a:schemeClr val="accent4">
                        <a:lumMod val="60000"/>
                        <a:lumOff val="40000"/>
                      </a:schemeClr>
                    </a:solidFill>
                  </a:tcPr>
                </a:tc>
                <a:extLst>
                  <a:ext uri="{0D108BD9-81ED-4DB2-BD59-A6C34878D82A}">
                    <a16:rowId xmlns:a16="http://schemas.microsoft.com/office/drawing/2014/main" val="677010289"/>
                  </a:ext>
                </a:extLst>
              </a:tr>
              <a:tr h="932433">
                <a:tc>
                  <a:txBody>
                    <a:bodyPr/>
                    <a:lstStyle/>
                    <a:p>
                      <a:pPr algn="l"/>
                      <a:r>
                        <a:rPr lang="en-GB" sz="700" b="0" dirty="0" smtClean="0"/>
                        <a:t>The</a:t>
                      </a:r>
                      <a:r>
                        <a:rPr lang="en-GB" sz="700" b="0" baseline="0" dirty="0" smtClean="0"/>
                        <a:t> scheme will transfer 45 billion cubic meters of water a year from the Yangtze River in the south to the Yellow River basin in the arid </a:t>
                      </a:r>
                      <a:r>
                        <a:rPr lang="en-GB" sz="700" b="0" baseline="0" smtClean="0"/>
                        <a:t>(dry) north.</a:t>
                      </a:r>
                      <a:endParaRPr lang="en-GB" sz="700" b="0" dirty="0"/>
                    </a:p>
                  </a:txBody>
                  <a:tcPr marL="68580" marR="68580" marT="34290" marB="34290">
                    <a:solidFill>
                      <a:schemeClr val="accent4">
                        <a:lumMod val="20000"/>
                        <a:lumOff val="80000"/>
                      </a:schemeClr>
                    </a:solidFill>
                  </a:tcPr>
                </a:tc>
                <a:tc>
                  <a:txBody>
                    <a:bodyPr/>
                    <a:lstStyle/>
                    <a:p>
                      <a:pPr algn="l"/>
                      <a:r>
                        <a:rPr lang="en-GB" sz="700" kern="1200" dirty="0" smtClean="0">
                          <a:solidFill>
                            <a:schemeClr val="dk1"/>
                          </a:solidFill>
                          <a:effectLst/>
                          <a:latin typeface="+mn-lt"/>
                          <a:ea typeface="+mn-ea"/>
                          <a:cs typeface="+mn-cs"/>
                        </a:rPr>
                        <a:t>· 53 million people</a:t>
                      </a:r>
                      <a:r>
                        <a:rPr lang="en-GB" sz="700" kern="1200" baseline="0" dirty="0" smtClean="0">
                          <a:solidFill>
                            <a:schemeClr val="dk1"/>
                          </a:solidFill>
                          <a:effectLst/>
                          <a:latin typeface="+mn-lt"/>
                          <a:ea typeface="+mn-ea"/>
                          <a:cs typeface="+mn-cs"/>
                        </a:rPr>
                        <a:t> in the north benefit from access to better water supplies.</a:t>
                      </a:r>
                    </a:p>
                    <a:p>
                      <a:pPr algn="l"/>
                      <a:r>
                        <a:rPr lang="en-GB" sz="700" kern="1200" dirty="0" smtClean="0">
                          <a:solidFill>
                            <a:schemeClr val="dk1"/>
                          </a:solidFill>
                          <a:effectLst/>
                          <a:latin typeface="+mn-lt"/>
                          <a:ea typeface="+mn-ea"/>
                          <a:cs typeface="+mn-cs"/>
                        </a:rPr>
                        <a:t>· Agricultural yields have improved.</a:t>
                      </a:r>
                    </a:p>
                    <a:p>
                      <a:pPr algn="l"/>
                      <a:r>
                        <a:rPr lang="en-GB" sz="700" kern="1200" dirty="0" smtClean="0">
                          <a:solidFill>
                            <a:schemeClr val="dk1"/>
                          </a:solidFill>
                          <a:effectLst/>
                          <a:latin typeface="+mn-lt"/>
                          <a:ea typeface="+mn-ea"/>
                          <a:cs typeface="+mn-cs"/>
                        </a:rPr>
                        <a:t>·</a:t>
                      </a:r>
                      <a:r>
                        <a:rPr lang="en-GB" sz="700" kern="1200" baseline="0" dirty="0" smtClean="0">
                          <a:solidFill>
                            <a:schemeClr val="dk1"/>
                          </a:solidFill>
                          <a:effectLst/>
                          <a:latin typeface="+mn-lt"/>
                          <a:ea typeface="+mn-ea"/>
                          <a:cs typeface="+mn-cs"/>
                        </a:rPr>
                        <a:t> Water can be used for industry.</a:t>
                      </a:r>
                      <a:endParaRPr lang="en-GB" sz="700" b="1" dirty="0"/>
                    </a:p>
                  </a:txBody>
                  <a:tcPr marL="68580" marR="68580" marT="34290" marB="34290">
                    <a:solidFill>
                      <a:srgbClr val="FFFFCC"/>
                    </a:solidFill>
                  </a:tcPr>
                </a:tc>
                <a:extLst>
                  <a:ext uri="{0D108BD9-81ED-4DB2-BD59-A6C34878D82A}">
                    <a16:rowId xmlns:a16="http://schemas.microsoft.com/office/drawing/2014/main" val="8607116"/>
                  </a:ext>
                </a:extLst>
              </a:tr>
              <a:tr h="680003">
                <a:tc gridSpan="2">
                  <a:txBody>
                    <a:bodyPr/>
                    <a:lstStyle/>
                    <a:p>
                      <a:r>
                        <a:rPr lang="en-GB" sz="700" kern="1200" dirty="0" smtClean="0">
                          <a:solidFill>
                            <a:schemeClr val="dk1"/>
                          </a:solidFill>
                          <a:effectLst/>
                          <a:latin typeface="+mn-lt"/>
                          <a:ea typeface="+mn-ea"/>
                          <a:cs typeface="+mn-cs"/>
                        </a:rPr>
                        <a:t>· Cost $62 billion.</a:t>
                      </a:r>
                    </a:p>
                    <a:p>
                      <a:r>
                        <a:rPr lang="en-GB" sz="700" kern="1200" dirty="0" smtClean="0">
                          <a:solidFill>
                            <a:schemeClr val="dk1"/>
                          </a:solidFill>
                          <a:effectLst/>
                          <a:latin typeface="+mn-lt"/>
                          <a:ea typeface="+mn-ea"/>
                          <a:cs typeface="+mn-cs"/>
                        </a:rPr>
                        <a:t>· 330,000 people were relocated</a:t>
                      </a:r>
                    </a:p>
                    <a:p>
                      <a:r>
                        <a:rPr lang="en-GB" sz="700" kern="1200" dirty="0" smtClean="0">
                          <a:solidFill>
                            <a:schemeClr val="dk1"/>
                          </a:solidFill>
                          <a:effectLst/>
                          <a:latin typeface="+mn-lt"/>
                          <a:ea typeface="+mn-ea"/>
                          <a:cs typeface="+mn-cs"/>
                        </a:rPr>
                        <a:t> because of the project.</a:t>
                      </a:r>
                    </a:p>
                    <a:p>
                      <a:r>
                        <a:rPr lang="en-GB" sz="700" kern="1200" dirty="0" smtClean="0">
                          <a:solidFill>
                            <a:schemeClr val="dk1"/>
                          </a:solidFill>
                          <a:effectLst/>
                          <a:latin typeface="+mn-lt"/>
                          <a:ea typeface="+mn-ea"/>
                          <a:cs typeface="+mn-cs"/>
                        </a:rPr>
                        <a:t>· Water loss is high due to evaporation from open channels.</a:t>
                      </a:r>
                    </a:p>
                    <a:p>
                      <a:pPr algn="l"/>
                      <a:r>
                        <a:rPr lang="en-GB" sz="700" kern="1200" dirty="0" smtClean="0">
                          <a:solidFill>
                            <a:schemeClr val="dk1"/>
                          </a:solidFill>
                          <a:effectLst/>
                          <a:latin typeface="+mn-lt"/>
                          <a:ea typeface="+mn-ea"/>
                          <a:cs typeface="+mn-cs"/>
                        </a:rPr>
                        <a:t>· Vast amounts of concrete have been used.</a:t>
                      </a:r>
                      <a:endParaRPr lang="en-GB" sz="700" b="0" dirty="0"/>
                    </a:p>
                  </a:txBody>
                  <a:tcPr marL="68580" marR="68580" marT="34290" marB="34290">
                    <a:solidFill>
                      <a:schemeClr val="accent4">
                        <a:lumMod val="20000"/>
                        <a:lumOff val="80000"/>
                      </a:schemeClr>
                    </a:solidFill>
                  </a:tcPr>
                </a:tc>
                <a:tc hMerge="1">
                  <a:txBody>
                    <a:bodyPr/>
                    <a:lstStyle/>
                    <a:p>
                      <a:pPr algn="l"/>
                      <a:endParaRPr lang="en-GB" sz="700" b="1" dirty="0"/>
                    </a:p>
                  </a:txBody>
                  <a:tcPr marL="68580" marR="68580" marT="34290" marB="34290">
                    <a:solidFill>
                      <a:srgbClr val="FFFFCC"/>
                    </a:solidFill>
                  </a:tcPr>
                </a:tc>
                <a:extLst>
                  <a:ext uri="{0D108BD9-81ED-4DB2-BD59-A6C34878D82A}">
                    <a16:rowId xmlns:a16="http://schemas.microsoft.com/office/drawing/2014/main" val="114958985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851660303"/>
              </p:ext>
            </p:extLst>
          </p:nvPr>
        </p:nvGraphicFramePr>
        <p:xfrm>
          <a:off x="7808147" y="3205507"/>
          <a:ext cx="2059754" cy="1620486"/>
        </p:xfrm>
        <a:graphic>
          <a:graphicData uri="http://schemas.openxmlformats.org/drawingml/2006/table">
            <a:tbl>
              <a:tblPr firstRow="1" bandRow="1">
                <a:tableStyleId>{00A15C55-8517-42AA-B614-E9B94910E393}</a:tableStyleId>
              </a:tblPr>
              <a:tblGrid>
                <a:gridCol w="1029877">
                  <a:extLst>
                    <a:ext uri="{9D8B030D-6E8A-4147-A177-3AD203B41FA5}">
                      <a16:colId xmlns:a16="http://schemas.microsoft.com/office/drawing/2014/main" val="204375177"/>
                    </a:ext>
                  </a:extLst>
                </a:gridCol>
                <a:gridCol w="1029877">
                  <a:extLst>
                    <a:ext uri="{9D8B030D-6E8A-4147-A177-3AD203B41FA5}">
                      <a16:colId xmlns:a16="http://schemas.microsoft.com/office/drawing/2014/main" val="2494341244"/>
                    </a:ext>
                  </a:extLst>
                </a:gridCol>
              </a:tblGrid>
              <a:tr h="184746">
                <a:tc gridSpan="2">
                  <a:txBody>
                    <a:bodyPr/>
                    <a:lstStyle/>
                    <a:p>
                      <a:pPr algn="l"/>
                      <a:r>
                        <a:rPr lang="en-GB" sz="800" dirty="0" smtClean="0">
                          <a:solidFill>
                            <a:schemeClr val="tx1"/>
                          </a:solidFill>
                        </a:rPr>
                        <a:t>Sustainable water management</a:t>
                      </a:r>
                      <a:endParaRPr lang="en-GB" sz="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2493414973"/>
                  </a:ext>
                </a:extLst>
              </a:tr>
              <a:tr h="909293">
                <a:tc>
                  <a:txBody>
                    <a:bodyPr/>
                    <a:lstStyle/>
                    <a:p>
                      <a:pPr algn="l"/>
                      <a:r>
                        <a:rPr lang="en-GB" sz="700" b="1" dirty="0" smtClean="0"/>
                        <a:t>Water conservation </a:t>
                      </a:r>
                      <a:r>
                        <a:rPr lang="en-GB" sz="700" b="0" dirty="0" smtClean="0"/>
                        <a:t>- Using less water. The use of more efficient white goods and</a:t>
                      </a:r>
                      <a:r>
                        <a:rPr lang="en-GB" sz="700" b="0" baseline="0" dirty="0" smtClean="0"/>
                        <a:t> toilets reduces water use. Water meters charge for the water used.</a:t>
                      </a:r>
                      <a:endParaRPr lang="en-GB" sz="700" dirty="0"/>
                    </a:p>
                  </a:txBody>
                  <a:tcPr marL="68580" marR="68580" marT="34290" marB="34290">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dirty="0" smtClean="0"/>
                        <a:t>Groundwater management </a:t>
                      </a:r>
                      <a:r>
                        <a:rPr lang="en-GB" sz="700" b="0" dirty="0" smtClean="0"/>
                        <a:t>- water can become polluted by fracking and mining.</a:t>
                      </a:r>
                      <a:r>
                        <a:rPr lang="en-GB" sz="700" b="0" baseline="0" dirty="0" smtClean="0"/>
                        <a:t> Governments can safeguard groundwater by creating protection zones.</a:t>
                      </a:r>
                      <a:endParaRPr lang="en-GB" sz="700" b="1" dirty="0"/>
                    </a:p>
                  </a:txBody>
                  <a:tcPr marL="68580" marR="68580" marT="34290" marB="34290">
                    <a:solidFill>
                      <a:srgbClr val="FFFFCC"/>
                    </a:solidFill>
                  </a:tcPr>
                </a:tc>
                <a:extLst>
                  <a:ext uri="{0D108BD9-81ED-4DB2-BD59-A6C34878D82A}">
                    <a16:rowId xmlns:a16="http://schemas.microsoft.com/office/drawing/2014/main" val="677010289"/>
                  </a:ext>
                </a:extLst>
              </a:tr>
              <a:tr h="50796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dirty="0" smtClean="0"/>
                        <a:t>Grey water / Water</a:t>
                      </a:r>
                      <a:r>
                        <a:rPr lang="en-GB" sz="700" b="1" baseline="0" dirty="0" smtClean="0"/>
                        <a:t> recycling</a:t>
                      </a:r>
                      <a:r>
                        <a:rPr lang="en-GB" sz="700" b="1" dirty="0" smtClean="0"/>
                        <a:t> </a:t>
                      </a:r>
                      <a:r>
                        <a:rPr lang="en-GB" sz="700" b="0" dirty="0" smtClean="0"/>
                        <a:t>- </a:t>
                      </a:r>
                      <a:r>
                        <a:rPr lang="en-GB" sz="700" dirty="0" smtClean="0"/>
                        <a:t>Water that has either been lightly used (e.g.</a:t>
                      </a:r>
                      <a:r>
                        <a:rPr lang="en-GB" sz="700" baseline="0" dirty="0" smtClean="0"/>
                        <a:t> shower water or sink water) </a:t>
                      </a:r>
                      <a:r>
                        <a:rPr lang="en-GB" sz="700" dirty="0" smtClean="0"/>
                        <a:t>or it is untreated rainwater. After filtering it can be used for toilet flushes.</a:t>
                      </a:r>
                      <a:endParaRPr lang="en-GB" sz="700" b="1" dirty="0"/>
                    </a:p>
                  </a:txBody>
                  <a:tcPr marL="68580" marR="68580" marT="34290" marB="34290">
                    <a:solidFill>
                      <a:srgbClr val="FFFFCC"/>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b="1" dirty="0"/>
                    </a:p>
                  </a:txBody>
                  <a:tcPr marL="68580" marR="68580" marT="34290" marB="34290">
                    <a:solidFill>
                      <a:schemeClr val="accent4">
                        <a:lumMod val="20000"/>
                        <a:lumOff val="80000"/>
                      </a:schemeClr>
                    </a:solidFill>
                  </a:tcPr>
                </a:tc>
                <a:extLst>
                  <a:ext uri="{0D108BD9-81ED-4DB2-BD59-A6C34878D82A}">
                    <a16:rowId xmlns:a16="http://schemas.microsoft.com/office/drawing/2014/main" val="1863584322"/>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348641122"/>
              </p:ext>
            </p:extLst>
          </p:nvPr>
        </p:nvGraphicFramePr>
        <p:xfrm>
          <a:off x="5717056" y="5346727"/>
          <a:ext cx="2059756" cy="1472564"/>
        </p:xfrm>
        <a:graphic>
          <a:graphicData uri="http://schemas.openxmlformats.org/drawingml/2006/table">
            <a:tbl>
              <a:tblPr firstRow="1" bandRow="1">
                <a:tableStyleId>{00A15C55-8517-42AA-B614-E9B94910E393}</a:tableStyleId>
              </a:tblPr>
              <a:tblGrid>
                <a:gridCol w="1040932">
                  <a:extLst>
                    <a:ext uri="{9D8B030D-6E8A-4147-A177-3AD203B41FA5}">
                      <a16:colId xmlns:a16="http://schemas.microsoft.com/office/drawing/2014/main" val="204375177"/>
                    </a:ext>
                  </a:extLst>
                </a:gridCol>
                <a:gridCol w="1018824">
                  <a:extLst>
                    <a:ext uri="{9D8B030D-6E8A-4147-A177-3AD203B41FA5}">
                      <a16:colId xmlns:a16="http://schemas.microsoft.com/office/drawing/2014/main" val="1951941109"/>
                    </a:ext>
                  </a:extLst>
                </a:gridCol>
              </a:tblGrid>
              <a:tr h="247473">
                <a:tc gridSpan="2">
                  <a:txBody>
                    <a:bodyPr/>
                    <a:lstStyle/>
                    <a:p>
                      <a:pPr algn="l"/>
                      <a:r>
                        <a:rPr lang="en-GB" sz="800" dirty="0" smtClean="0">
                          <a:solidFill>
                            <a:schemeClr val="tx1"/>
                          </a:solidFill>
                        </a:rPr>
                        <a:t>A local scheme to increase sustainable water supplies</a:t>
                      </a:r>
                      <a:endParaRPr lang="en-GB" sz="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2493414973"/>
                  </a:ext>
                </a:extLst>
              </a:tr>
              <a:tr h="136816">
                <a:tc gridSpan="2">
                  <a:txBody>
                    <a:bodyPr/>
                    <a:lstStyle/>
                    <a:p>
                      <a:pPr algn="ctr"/>
                      <a:r>
                        <a:rPr lang="en-GB" sz="700" b="1" dirty="0" smtClean="0"/>
                        <a:t>                         in Mali</a:t>
                      </a:r>
                      <a:endParaRPr lang="en-GB" sz="700" dirty="0"/>
                    </a:p>
                  </a:txBody>
                  <a:tcPr marL="68580" marR="68580" marT="34290" marB="34290">
                    <a:solidFill>
                      <a:schemeClr val="accent4">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dirty="0"/>
                    </a:p>
                  </a:txBody>
                  <a:tcPr marL="68580" marR="68580" marT="34290" marB="34290">
                    <a:solidFill>
                      <a:schemeClr val="accent4">
                        <a:lumMod val="60000"/>
                        <a:lumOff val="40000"/>
                      </a:schemeClr>
                    </a:solidFill>
                  </a:tcPr>
                </a:tc>
                <a:extLst>
                  <a:ext uri="{0D108BD9-81ED-4DB2-BD59-A6C34878D82A}">
                    <a16:rowId xmlns:a16="http://schemas.microsoft.com/office/drawing/2014/main" val="677010289"/>
                  </a:ext>
                </a:extLst>
              </a:tr>
              <a:tr h="9848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a:t>
                      </a:r>
                      <a:r>
                        <a:rPr lang="en-GB" sz="700" dirty="0" err="1" smtClean="0"/>
                        <a:t>WaterAid</a:t>
                      </a:r>
                      <a:r>
                        <a:rPr lang="en-GB" sz="700" dirty="0" smtClean="0"/>
                        <a:t> is an NGO that relies on charity. </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They provide small scale schemes, in Mali, using appropriate technology, to provide clean water, sanitation and hygiene education.</a:t>
                      </a:r>
                      <a:endParaRPr lang="en-GB" sz="700" dirty="0"/>
                    </a:p>
                  </a:txBody>
                  <a:tcPr marL="68580" marR="68580" marT="34290" marB="34290">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Clean water in villages:</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Improves health. </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Improves productivity.</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a:t>
                      </a:r>
                      <a:r>
                        <a:rPr lang="en-GB" sz="700" kern="1200" baseline="0" dirty="0" smtClean="0">
                          <a:solidFill>
                            <a:schemeClr val="dk1"/>
                          </a:solidFill>
                          <a:effectLst/>
                          <a:latin typeface="+mn-lt"/>
                          <a:ea typeface="+mn-ea"/>
                          <a:cs typeface="+mn-cs"/>
                        </a:rPr>
                        <a:t> Improves education opportunities.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Reduces time used in water collection.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solidFill>
                            <a:schemeClr val="dk1"/>
                          </a:solidFill>
                          <a:effectLst/>
                          <a:latin typeface="+mn-lt"/>
                          <a:ea typeface="+mn-ea"/>
                          <a:cs typeface="+mn-cs"/>
                        </a:rPr>
                        <a:t>· Increases crop yields.</a:t>
                      </a:r>
                      <a:endParaRPr lang="en-GB" sz="700" dirty="0"/>
                    </a:p>
                  </a:txBody>
                  <a:tcPr marL="68580" marR="68580" marT="34290" marB="34290">
                    <a:solidFill>
                      <a:schemeClr val="accent4">
                        <a:lumMod val="20000"/>
                        <a:lumOff val="80000"/>
                      </a:schemeClr>
                    </a:solidFill>
                  </a:tcPr>
                </a:tc>
                <a:extLst>
                  <a:ext uri="{0D108BD9-81ED-4DB2-BD59-A6C34878D82A}">
                    <a16:rowId xmlns:a16="http://schemas.microsoft.com/office/drawing/2014/main" val="2615411281"/>
                  </a:ext>
                </a:extLst>
              </a:tr>
            </a:tbl>
          </a:graphicData>
        </a:graphic>
      </p:graphicFrame>
      <p:pic>
        <p:nvPicPr>
          <p:cNvPr id="31" name="Picture 30"/>
          <p:cNvPicPr/>
          <p:nvPr/>
        </p:nvPicPr>
        <p:blipFill>
          <a:blip r:embed="rId18" cstate="hqprint">
            <a:extLst>
              <a:ext uri="{BEBA8EAE-BF5A-486C-A8C5-ECC9F3942E4B}">
                <a14:imgProps xmlns:a14="http://schemas.microsoft.com/office/drawing/2010/main">
                  <a14:imgLayer r:embed="rId19">
                    <a14:imgEffect>
                      <a14:backgroundRemoval t="0" b="100000" l="968" r="100000"/>
                    </a14:imgEffect>
                  </a14:imgLayer>
                </a14:imgProps>
              </a:ext>
              <a:ext uri="{28A0092B-C50C-407E-A947-70E740481C1C}">
                <a14:useLocalDpi xmlns:a14="http://schemas.microsoft.com/office/drawing/2010/main" val="0"/>
              </a:ext>
            </a:extLst>
          </a:blip>
          <a:stretch>
            <a:fillRect/>
          </a:stretch>
        </p:blipFill>
        <p:spPr>
          <a:xfrm>
            <a:off x="8601072" y="4063770"/>
            <a:ext cx="246912" cy="242185"/>
          </a:xfrm>
          <a:prstGeom prst="rect">
            <a:avLst/>
          </a:prstGeom>
        </p:spPr>
      </p:pic>
      <p:pic>
        <p:nvPicPr>
          <p:cNvPr id="3" name="Picture 2"/>
          <p:cNvPicPr>
            <a:picLocks noChangeAspect="1"/>
          </p:cNvPicPr>
          <p:nvPr/>
        </p:nvPicPr>
        <p:blipFill rotWithShape="1">
          <a:blip r:embed="rId20" cstate="hqprint">
            <a:clrChange>
              <a:clrFrom>
                <a:srgbClr val="FFFFFF"/>
              </a:clrFrom>
              <a:clrTo>
                <a:srgbClr val="FFFFFF">
                  <a:alpha val="0"/>
                </a:srgbClr>
              </a:clrTo>
            </a:clrChange>
            <a:extLst>
              <a:ext uri="{28A0092B-C50C-407E-A947-70E740481C1C}">
                <a14:useLocalDpi xmlns:a14="http://schemas.microsoft.com/office/drawing/2010/main" val="0"/>
              </a:ext>
            </a:extLst>
          </a:blip>
          <a:srcRect l="3881" t="31114" r="3855" b="30430"/>
          <a:stretch/>
        </p:blipFill>
        <p:spPr>
          <a:xfrm>
            <a:off x="6226530" y="5684971"/>
            <a:ext cx="624764" cy="136710"/>
          </a:xfrm>
          <a:prstGeom prst="rect">
            <a:avLst/>
          </a:prstGeom>
        </p:spPr>
      </p:pic>
      <p:pic>
        <p:nvPicPr>
          <p:cNvPr id="4" name="Picture 3"/>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7552830" y="4345088"/>
            <a:ext cx="223982" cy="322534"/>
          </a:xfrm>
          <a:prstGeom prst="rect">
            <a:avLst/>
          </a:prstGeom>
        </p:spPr>
      </p:pic>
      <p:pic>
        <p:nvPicPr>
          <p:cNvPr id="5" name="Picture 4"/>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9238687" y="6053605"/>
            <a:ext cx="629213" cy="418637"/>
          </a:xfrm>
          <a:prstGeom prst="rect">
            <a:avLst/>
          </a:prstGeom>
        </p:spPr>
      </p:pic>
    </p:spTree>
    <p:extLst>
      <p:ext uri="{BB962C8B-B14F-4D97-AF65-F5344CB8AC3E}">
        <p14:creationId xmlns:p14="http://schemas.microsoft.com/office/powerpoint/2010/main" val="819432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5841</TotalTime>
  <Words>2386</Words>
  <Application>Microsoft Office PowerPoint</Application>
  <PresentationFormat>A4 Paper (210x297 mm)</PresentationFormat>
  <Paragraphs>215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Mangal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Leggett</dc:creator>
  <cp:lastModifiedBy>Victoria Ryan</cp:lastModifiedBy>
  <cp:revision>155</cp:revision>
  <cp:lastPrinted>2019-03-12T13:09:27Z</cp:lastPrinted>
  <dcterms:created xsi:type="dcterms:W3CDTF">2017-09-02T18:17:36Z</dcterms:created>
  <dcterms:modified xsi:type="dcterms:W3CDTF">2019-03-12T13:13:28Z</dcterms:modified>
</cp:coreProperties>
</file>