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B4AB3-4266-4349-ACF0-8AF55E3F5CF3}" type="datetimeFigureOut">
              <a:rPr lang="en-US" smtClean="0"/>
              <a:t>4/15/2020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354E2-55E0-45C3-9E09-2BDD1FE77D5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++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BE16-9A08-4F0B-8D6B-EF35850B23D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2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++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BE16-9A08-4F0B-8D6B-EF35850B23D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9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8D28-D61F-4564-96C6-31CFA1165A81}" type="datetimeFigureOut">
              <a:rPr lang="en-US" smtClean="0"/>
              <a:t>4/15/2020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082-B355-45AE-AE91-0B1D9F9F4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8D28-D61F-4564-96C6-31CFA1165A81}" type="datetimeFigureOut">
              <a:rPr lang="en-US" smtClean="0"/>
              <a:t>4/15/2020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082-B355-45AE-AE91-0B1D9F9F4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8D28-D61F-4564-96C6-31CFA1165A81}" type="datetimeFigureOut">
              <a:rPr lang="en-US" smtClean="0"/>
              <a:t>4/15/2020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082-B355-45AE-AE91-0B1D9F9F4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8D28-D61F-4564-96C6-31CFA1165A81}" type="datetimeFigureOut">
              <a:rPr lang="en-US" smtClean="0"/>
              <a:t>4/15/2020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082-B355-45AE-AE91-0B1D9F9F4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8D28-D61F-4564-96C6-31CFA1165A81}" type="datetimeFigureOut">
              <a:rPr lang="en-US" smtClean="0"/>
              <a:t>4/15/2020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082-B355-45AE-AE91-0B1D9F9F4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8D28-D61F-4564-96C6-31CFA1165A81}" type="datetimeFigureOut">
              <a:rPr lang="en-US" smtClean="0"/>
              <a:t>4/15/2020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082-B355-45AE-AE91-0B1D9F9F4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8D28-D61F-4564-96C6-31CFA1165A81}" type="datetimeFigureOut">
              <a:rPr lang="en-US" smtClean="0"/>
              <a:t>4/15/2020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082-B355-45AE-AE91-0B1D9F9F4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8D28-D61F-4564-96C6-31CFA1165A81}" type="datetimeFigureOut">
              <a:rPr lang="en-US" smtClean="0"/>
              <a:t>4/15/2020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082-B355-45AE-AE91-0B1D9F9F4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8D28-D61F-4564-96C6-31CFA1165A81}" type="datetimeFigureOut">
              <a:rPr lang="en-US" smtClean="0"/>
              <a:t>4/15/2020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082-B355-45AE-AE91-0B1D9F9F4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8D28-D61F-4564-96C6-31CFA1165A81}" type="datetimeFigureOut">
              <a:rPr lang="en-US" smtClean="0"/>
              <a:t>4/15/2020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082-B355-45AE-AE91-0B1D9F9F4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8D28-D61F-4564-96C6-31CFA1165A81}" type="datetimeFigureOut">
              <a:rPr lang="en-US" smtClean="0"/>
              <a:t>4/15/2020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082-B355-45AE-AE91-0B1D9F9F42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28D28-D61F-4564-96C6-31CFA1165A81}" type="datetimeFigureOut">
              <a:rPr lang="en-US" smtClean="0"/>
              <a:t>4/15/2020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E082-B355-45AE-AE91-0B1D9F9F423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://www.foodafactoflife.org.uk/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://www.food.gov.uk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hyperlink" Target="http://www.wjec.co.uk/qualifications/hospitality-and-cate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hyperlink" Target="http://www.foodafactoflife.org.uk/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-4346"/>
            <a:ext cx="824440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/>
              <a:t>Year 9 </a:t>
            </a:r>
            <a:r>
              <a:rPr lang="en-GB" sz="1600" b="1" dirty="0"/>
              <a:t> </a:t>
            </a:r>
            <a:r>
              <a:rPr lang="en-GB" sz="1600" b="1" dirty="0" smtClean="0"/>
              <a:t>Food Preparation and Nutrition – Knowledge Organiser  LP1.    Skills Focus Module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05274" y="6268650"/>
            <a:ext cx="188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700" dirty="0" smtClean="0"/>
          </a:p>
          <a:p>
            <a:pPr algn="r"/>
            <a:endParaRPr lang="en-GB" sz="700" dirty="0" smtClean="0"/>
          </a:p>
          <a:p>
            <a:pPr algn="r"/>
            <a:r>
              <a:rPr lang="en-GB" sz="700" dirty="0" smtClean="0"/>
              <a:t>Wider thinking/further reading:</a:t>
            </a:r>
            <a:endParaRPr lang="en-GB" sz="700" dirty="0" smtClean="0">
              <a:hlinkClick r:id="rId3"/>
            </a:endParaRPr>
          </a:p>
          <a:p>
            <a:pPr algn="r"/>
            <a:r>
              <a:rPr lang="en-GB" sz="700" dirty="0" smtClean="0">
                <a:hlinkClick r:id="rId3"/>
              </a:rPr>
              <a:t>www.foodafactoflife.org.uk</a:t>
            </a:r>
            <a:endParaRPr lang="en-GB" sz="700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125" y="424698"/>
            <a:ext cx="3505200" cy="1304925"/>
          </a:xfrm>
          <a:prstGeom prst="rect">
            <a:avLst/>
          </a:prstGeom>
        </p:spPr>
      </p:pic>
      <p:pic>
        <p:nvPicPr>
          <p:cNvPr id="1030" name="Picture 6" descr="Image result for science of br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88" y="1651121"/>
            <a:ext cx="2907168" cy="20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460" y="3523285"/>
            <a:ext cx="2274865" cy="1671918"/>
          </a:xfrm>
          <a:prstGeom prst="rect">
            <a:avLst/>
          </a:prstGeom>
        </p:spPr>
      </p:pic>
      <p:pic>
        <p:nvPicPr>
          <p:cNvPr id="1034" name="Picture 10" descr="Image result for aeration in cak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8" y="412747"/>
            <a:ext cx="2704663" cy="2030617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372200" y="301135"/>
            <a:ext cx="295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Science of bread making</a:t>
            </a:r>
            <a:endParaRPr lang="en-GB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l="29210" t="23120" r="30628" b="23121"/>
          <a:stretch/>
        </p:blipFill>
        <p:spPr>
          <a:xfrm>
            <a:off x="45309" y="2521903"/>
            <a:ext cx="2802602" cy="211019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917713" y="4141031"/>
            <a:ext cx="3887821" cy="95410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222222"/>
                </a:solidFill>
                <a:latin typeface="arial" panose="020B0604020202020204" pitchFamily="34" charset="0"/>
              </a:rPr>
              <a:t>Reduction</a:t>
            </a:r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 is performed by </a:t>
            </a:r>
            <a:r>
              <a:rPr lang="en-GB" sz="1100" b="1" dirty="0">
                <a:solidFill>
                  <a:srgbClr val="222222"/>
                </a:solidFill>
                <a:latin typeface="arial" panose="020B0604020202020204" pitchFamily="34" charset="0"/>
              </a:rPr>
              <a:t>simmering</a:t>
            </a:r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 or </a:t>
            </a:r>
            <a:r>
              <a:rPr lang="en-GB" sz="1100" b="1" dirty="0">
                <a:solidFill>
                  <a:srgbClr val="222222"/>
                </a:solidFill>
                <a:latin typeface="arial" panose="020B0604020202020204" pitchFamily="34" charset="0"/>
              </a:rPr>
              <a:t>boiling</a:t>
            </a:r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 a liquid such as stock, fruit or vegetable juices, wine, vinegar, or a </a:t>
            </a:r>
            <a:r>
              <a:rPr lang="en-GB" sz="1100" b="1" dirty="0">
                <a:solidFill>
                  <a:srgbClr val="222222"/>
                </a:solidFill>
                <a:latin typeface="arial" panose="020B0604020202020204" pitchFamily="34" charset="0"/>
              </a:rPr>
              <a:t>sauce</a:t>
            </a:r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 until the desired concentration is reached by evaporation. This is done without a lid, enabling the </a:t>
            </a:r>
            <a:r>
              <a:rPr lang="en-GB" sz="1100" dirty="0" smtClean="0">
                <a:solidFill>
                  <a:srgbClr val="222222"/>
                </a:solidFill>
                <a:latin typeface="arial" panose="020B0604020202020204" pitchFamily="34" charset="0"/>
              </a:rPr>
              <a:t>vapour </a:t>
            </a:r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to </a:t>
            </a:r>
            <a:r>
              <a:rPr lang="en-GB" sz="1100" dirty="0" smtClean="0">
                <a:solidFill>
                  <a:srgbClr val="222222"/>
                </a:solidFill>
                <a:latin typeface="arial" panose="020B0604020202020204" pitchFamily="34" charset="0"/>
              </a:rPr>
              <a:t>escape </a:t>
            </a:r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from the </a:t>
            </a:r>
            <a:r>
              <a:rPr lang="en-GB" sz="1100" dirty="0" smtClean="0">
                <a:solidFill>
                  <a:srgbClr val="222222"/>
                </a:solidFill>
                <a:latin typeface="arial" panose="020B0604020202020204" pitchFamily="34" charset="0"/>
              </a:rPr>
              <a:t>mixture.</a:t>
            </a:r>
            <a:endParaRPr lang="en-GB" sz="1100" dirty="0"/>
          </a:p>
        </p:txBody>
      </p:sp>
      <p:pic>
        <p:nvPicPr>
          <p:cNvPr id="1036" name="Picture 12" descr="Image result for science of pastry mak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97" y="2105888"/>
            <a:ext cx="3302309" cy="1971804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214400" y="5269773"/>
            <a:ext cx="2862578" cy="93871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222222"/>
                </a:solidFill>
                <a:latin typeface="arial" panose="020B0604020202020204" pitchFamily="34" charset="0"/>
              </a:rPr>
              <a:t>Laminated dough</a:t>
            </a:r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 is a culinary preparation consisting of many thin layers of </a:t>
            </a:r>
            <a:r>
              <a:rPr lang="en-GB" sz="1100" b="1" dirty="0">
                <a:solidFill>
                  <a:srgbClr val="222222"/>
                </a:solidFill>
                <a:latin typeface="arial" panose="020B0604020202020204" pitchFamily="34" charset="0"/>
              </a:rPr>
              <a:t>dough</a:t>
            </a:r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 separated by butter, produced by repeated folding and rolling. Such doughs may contain over eighty </a:t>
            </a:r>
            <a:r>
              <a:rPr lang="en-GB" sz="1100" dirty="0" smtClean="0">
                <a:solidFill>
                  <a:srgbClr val="222222"/>
                </a:solidFill>
                <a:latin typeface="arial" panose="020B0604020202020204" pitchFamily="34" charset="0"/>
              </a:rPr>
              <a:t>layers.</a:t>
            </a:r>
            <a:endParaRPr lang="en-GB" sz="1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4966015"/>
            <a:ext cx="2952358" cy="19321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6552" y="5269774"/>
            <a:ext cx="1599456" cy="155001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6638" y="4658238"/>
            <a:ext cx="295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Gelatinisation – starch based sauce</a:t>
            </a:r>
            <a:endParaRPr lang="en-GB" sz="14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0704" y="5114931"/>
            <a:ext cx="1835848" cy="1676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93972" y="1836857"/>
            <a:ext cx="1278681" cy="850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/>
          <a:srcRect l="7796" t="26073" r="9432" b="14697"/>
          <a:stretch/>
        </p:blipFill>
        <p:spPr>
          <a:xfrm>
            <a:off x="2866267" y="344621"/>
            <a:ext cx="1512168" cy="720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/>
          <a:srcRect t="58262" r="6015"/>
          <a:stretch/>
        </p:blipFill>
        <p:spPr>
          <a:xfrm>
            <a:off x="2852784" y="1075115"/>
            <a:ext cx="2461816" cy="72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1" y="335172"/>
            <a:ext cx="4572000" cy="80791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109723" indent="0">
              <a:buNone/>
            </a:pPr>
            <a:endParaRPr lang="en-GB" sz="900" dirty="0">
              <a:latin typeface="Comic Sans MS" panose="030F0702030302020204" pitchFamily="66" charset="0"/>
            </a:endParaRPr>
          </a:p>
          <a:p>
            <a:pPr marL="109723" indent="0">
              <a:buNone/>
            </a:pPr>
            <a:r>
              <a:rPr lang="en-GB" sz="900" dirty="0" smtClean="0">
                <a:latin typeface="Comic Sans MS" panose="030F0702030302020204" pitchFamily="66" charset="0"/>
              </a:rPr>
              <a:t>There </a:t>
            </a:r>
            <a:r>
              <a:rPr lang="en-GB" sz="900" dirty="0">
                <a:latin typeface="Comic Sans MS" panose="030F0702030302020204" pitchFamily="66" charset="0"/>
              </a:rPr>
              <a:t>are </a:t>
            </a:r>
            <a:r>
              <a:rPr lang="en-GB" sz="900" dirty="0">
                <a:solidFill>
                  <a:srgbClr val="C00000"/>
                </a:solidFill>
                <a:latin typeface="Comic Sans MS" panose="030F0702030302020204" pitchFamily="66" charset="0"/>
              </a:rPr>
              <a:t>5</a:t>
            </a:r>
            <a:r>
              <a:rPr lang="en-GB" sz="900" dirty="0">
                <a:latin typeface="Comic Sans MS" panose="030F0702030302020204" pitchFamily="66" charset="0"/>
              </a:rPr>
              <a:t> main groups of nutrients. These 5 groups can be divided into 2 groups </a:t>
            </a:r>
          </a:p>
          <a:p>
            <a:pPr marL="109723" indent="0">
              <a:buNone/>
            </a:pPr>
            <a:r>
              <a:rPr lang="en-GB" sz="900" dirty="0">
                <a:solidFill>
                  <a:srgbClr val="002060"/>
                </a:solidFill>
                <a:latin typeface="Comic Sans MS" panose="030F0702030302020204" pitchFamily="66" charset="0"/>
              </a:rPr>
              <a:t>Macronutrients </a:t>
            </a:r>
            <a:r>
              <a:rPr lang="en-GB" sz="900" dirty="0">
                <a:latin typeface="Comic Sans MS" panose="030F0702030302020204" pitchFamily="66" charset="0"/>
              </a:rPr>
              <a:t>which are needed by the body in large amounts. </a:t>
            </a:r>
            <a:endParaRPr lang="en-GB" sz="9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109723" indent="0">
              <a:buNone/>
            </a:pPr>
            <a:r>
              <a:rPr lang="en-GB" sz="900" dirty="0">
                <a:solidFill>
                  <a:srgbClr val="002060"/>
                </a:solidFill>
                <a:latin typeface="Comic Sans MS" panose="030F0702030302020204" pitchFamily="66" charset="0"/>
              </a:rPr>
              <a:t>Micronutrients</a:t>
            </a:r>
            <a:r>
              <a:rPr lang="en-GB" sz="900" dirty="0">
                <a:latin typeface="Comic Sans MS" panose="030F0702030302020204" pitchFamily="66" charset="0"/>
              </a:rPr>
              <a:t> which are needed by the body in small amounts</a:t>
            </a:r>
            <a:r>
              <a:rPr lang="en-GB" sz="1050" dirty="0">
                <a:latin typeface="Comic Sans MS" panose="030F0702030302020204" pitchFamily="66" charset="0"/>
              </a:rPr>
              <a:t>. </a:t>
            </a:r>
            <a:endParaRPr lang="en-GB" sz="1050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4346"/>
            <a:ext cx="63722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/>
              <a:t>Year 9 </a:t>
            </a:r>
            <a:r>
              <a:rPr lang="en-GB" sz="1600" b="1" dirty="0"/>
              <a:t> </a:t>
            </a:r>
            <a:r>
              <a:rPr lang="en-GB" sz="1600" b="1" dirty="0" smtClean="0"/>
              <a:t>Food Preparation </a:t>
            </a:r>
            <a:r>
              <a:rPr lang="en-GB" sz="1600" b="1" smtClean="0"/>
              <a:t>and Nutrition – </a:t>
            </a:r>
            <a:r>
              <a:rPr lang="en-GB" sz="1600" b="1" dirty="0" smtClean="0"/>
              <a:t>Knowledge Organiser  TERM 1</a:t>
            </a:r>
            <a:endParaRPr lang="en-GB" sz="1600" b="1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800454" y="334208"/>
            <a:ext cx="3186099" cy="4554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Macronutrients and micronutrients</a:t>
            </a:r>
            <a:endParaRPr lang="en-GB" sz="9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7119" y="1143085"/>
          <a:ext cx="4522764" cy="23579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0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839">
                <a:tc gridSpan="3">
                  <a:txBody>
                    <a:bodyPr/>
                    <a:lstStyle/>
                    <a:p>
                      <a:r>
                        <a:rPr lang="en-GB" sz="800" b="1" dirty="0" smtClean="0">
                          <a:latin typeface="+mj-lt"/>
                        </a:rPr>
                        <a:t>What are Nutrients?</a:t>
                      </a:r>
                    </a:p>
                    <a:p>
                      <a:r>
                        <a:rPr lang="en-GB" sz="800" b="1" dirty="0" smtClean="0">
                          <a:latin typeface="+mj-lt"/>
                        </a:rPr>
                        <a:t>Nutrients are the building blocks that make up food and have </a:t>
                      </a:r>
                      <a:r>
                        <a:rPr lang="en-GB" sz="800" b="1" u="sng" dirty="0" smtClean="0">
                          <a:solidFill>
                            <a:schemeClr val="tx1"/>
                          </a:solidFill>
                          <a:latin typeface="+mj-lt"/>
                        </a:rPr>
                        <a:t>specific</a:t>
                      </a:r>
                      <a:r>
                        <a:rPr lang="en-GB" sz="800" b="1" baseline="0" dirty="0" smtClean="0">
                          <a:latin typeface="+mj-lt"/>
                        </a:rPr>
                        <a:t> and </a:t>
                      </a:r>
                      <a:r>
                        <a:rPr lang="en-GB" sz="800" b="1" u="sng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important roles to play in the body</a:t>
                      </a:r>
                      <a:r>
                        <a:rPr lang="en-GB" sz="800" b="1" baseline="0" dirty="0" smtClean="0">
                          <a:latin typeface="+mj-lt"/>
                        </a:rPr>
                        <a:t>.  Some nutrients provide </a:t>
                      </a:r>
                      <a:r>
                        <a:rPr lang="en-GB" sz="800" b="1" u="sng" baseline="0" dirty="0" smtClean="0">
                          <a:latin typeface="+mj-lt"/>
                        </a:rPr>
                        <a:t>energy</a:t>
                      </a:r>
                      <a:r>
                        <a:rPr lang="en-GB" sz="800" b="1" baseline="0" dirty="0" smtClean="0">
                          <a:latin typeface="+mj-lt"/>
                        </a:rPr>
                        <a:t> while others are essential for </a:t>
                      </a:r>
                      <a:r>
                        <a:rPr lang="en-GB" sz="800" b="1" u="sng" baseline="0" dirty="0" smtClean="0">
                          <a:latin typeface="+mj-lt"/>
                        </a:rPr>
                        <a:t>growth</a:t>
                      </a:r>
                      <a:r>
                        <a:rPr lang="en-GB" sz="800" b="1" baseline="0" dirty="0" smtClean="0">
                          <a:latin typeface="+mj-lt"/>
                        </a:rPr>
                        <a:t> and </a:t>
                      </a:r>
                      <a:r>
                        <a:rPr lang="en-GB" sz="800" b="1" u="sng" baseline="0" dirty="0" smtClean="0">
                          <a:latin typeface="+mj-lt"/>
                        </a:rPr>
                        <a:t>maintenance of the body.</a:t>
                      </a:r>
                      <a:endParaRPr lang="en-GB" sz="800" b="1" u="sng" dirty="0">
                        <a:latin typeface="+mj-lt"/>
                      </a:endParaRPr>
                    </a:p>
                  </a:txBody>
                  <a:tcPr marL="84406" marR="84406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5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Macro Nutrient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Role in the body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Food Example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3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Carbohydrate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</a:rPr>
                        <a:t> main source of energy for the body.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Bread, rice, pasta, potatoes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74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/>
                        <a:t>Protein</a:t>
                      </a:r>
                      <a:endParaRPr lang="en-GB" sz="800" b="1" dirty="0"/>
                    </a:p>
                  </a:txBody>
                  <a:tcPr marL="84406" marR="84406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Provides</a:t>
                      </a:r>
                      <a:r>
                        <a:rPr lang="en-GB" sz="800" baseline="0" dirty="0" smtClean="0"/>
                        <a:t> the body with growth and repair. </a:t>
                      </a:r>
                      <a:endParaRPr lang="en-GB" sz="800" dirty="0"/>
                    </a:p>
                  </a:txBody>
                  <a:tcPr marL="84406" marR="84406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Meat, poultry, beans,</a:t>
                      </a:r>
                      <a:r>
                        <a:rPr lang="en-GB" sz="800" baseline="0" dirty="0" smtClean="0"/>
                        <a:t> eggs, lentils, tofu, fish</a:t>
                      </a:r>
                      <a:endParaRPr lang="en-GB" sz="800" dirty="0"/>
                    </a:p>
                  </a:txBody>
                  <a:tcPr marL="84406" marR="84406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851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/>
                        <a:t>Fat</a:t>
                      </a:r>
                      <a:endParaRPr lang="en-GB" sz="800" b="1" dirty="0"/>
                    </a:p>
                  </a:txBody>
                  <a:tcPr marL="84406" marR="844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Provides</a:t>
                      </a:r>
                      <a:r>
                        <a:rPr lang="en-GB" sz="800" baseline="0" dirty="0" smtClean="0"/>
                        <a:t> the body with insulation and a small amount protects vital organs.</a:t>
                      </a:r>
                    </a:p>
                    <a:p>
                      <a:pPr algn="ctr"/>
                      <a:r>
                        <a:rPr lang="en-GB" sz="800" baseline="0" dirty="0" smtClean="0"/>
                        <a:t>Provides essential fatty acids for the body. </a:t>
                      </a:r>
                      <a:endParaRPr lang="en-GB" sz="800" dirty="0"/>
                    </a:p>
                  </a:txBody>
                  <a:tcPr marL="84406" marR="844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Butter, oil, cheese, cream, nuts, oily fish, crisps</a:t>
                      </a:r>
                    </a:p>
                    <a:p>
                      <a:endParaRPr lang="en-GB" sz="800" dirty="0" smtClean="0"/>
                    </a:p>
                  </a:txBody>
                  <a:tcPr marL="84406" marR="84406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72001" y="335172"/>
          <a:ext cx="4549005" cy="3154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234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/>
                        <a:t>Vitamin</a:t>
                      </a:r>
                      <a:endParaRPr lang="en-GB" sz="900" b="1" dirty="0"/>
                    </a:p>
                  </a:txBody>
                  <a:tcPr marL="84406" marR="844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/>
                        <a:t>Role in the body</a:t>
                      </a:r>
                      <a:endParaRPr lang="en-GB" sz="900" b="1" dirty="0"/>
                    </a:p>
                  </a:txBody>
                  <a:tcPr marL="84406" marR="844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/>
                        <a:t>Food examples</a:t>
                      </a:r>
                      <a:endParaRPr lang="en-GB" sz="900" b="1" dirty="0"/>
                    </a:p>
                  </a:txBody>
                  <a:tcPr marL="84406" marR="844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8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/>
                        <a:t>A</a:t>
                      </a:r>
                      <a:endParaRPr lang="en-GB" sz="900" b="1" dirty="0"/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Helps to keep</a:t>
                      </a:r>
                      <a:r>
                        <a:rPr lang="en-GB" sz="900" baseline="0" dirty="0" smtClean="0"/>
                        <a:t> the eyes healthy and strengthen the immune system.</a:t>
                      </a:r>
                      <a:endParaRPr lang="en-GB" sz="900" dirty="0"/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Dark green leafy vegetables, carrots, liver</a:t>
                      </a:r>
                      <a:endParaRPr lang="en-GB" sz="900" dirty="0"/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17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/>
                        <a:t>B</a:t>
                      </a:r>
                      <a:endParaRPr lang="en-GB" sz="900" b="1" dirty="0"/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Helps</a:t>
                      </a:r>
                      <a:r>
                        <a:rPr lang="en-GB" sz="900" baseline="0" dirty="0" smtClean="0"/>
                        <a:t> to release the energy from the food we eat.</a:t>
                      </a:r>
                      <a:endParaRPr lang="en-GB" sz="900" dirty="0"/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Bread</a:t>
                      </a:r>
                      <a:r>
                        <a:rPr lang="en-GB" sz="900" baseline="0" dirty="0" smtClean="0"/>
                        <a:t>, milk, cereals, fish, meat</a:t>
                      </a:r>
                      <a:endParaRPr lang="en-GB" sz="900" dirty="0"/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591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/>
                        <a:t>C</a:t>
                      </a:r>
                      <a:endParaRPr lang="en-GB" sz="900" b="1" dirty="0"/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Help with</a:t>
                      </a:r>
                      <a:r>
                        <a:rPr lang="en-GB" sz="900" baseline="0" dirty="0" smtClean="0"/>
                        <a:t> skin healing and healthy skin.  Help with the absorption of Iron.</a:t>
                      </a:r>
                      <a:endParaRPr lang="en-GB" sz="900" dirty="0"/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Fresh fruit,</a:t>
                      </a:r>
                      <a:r>
                        <a:rPr lang="en-GB" sz="900" baseline="0" dirty="0" smtClean="0"/>
                        <a:t> broccoli, tomatoes </a:t>
                      </a:r>
                      <a:endParaRPr lang="en-GB" sz="900" dirty="0"/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17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/>
                        <a:t>D</a:t>
                      </a:r>
                      <a:endParaRPr lang="en-GB" sz="900" b="1" dirty="0"/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Important for absorbing</a:t>
                      </a:r>
                      <a:r>
                        <a:rPr lang="en-GB" sz="900" baseline="0" dirty="0" smtClean="0"/>
                        <a:t> calcium and help with healthy bone structure</a:t>
                      </a:r>
                      <a:endParaRPr lang="en-GB" sz="900" dirty="0"/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Oily fish, eggs, butter, Sunshine</a:t>
                      </a:r>
                      <a:endParaRPr lang="en-GB" sz="900" dirty="0"/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34"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 smtClean="0"/>
                        <a:t>Mineral</a:t>
                      </a:r>
                      <a:endParaRPr lang="en-GB" sz="900" b="1" i="0" dirty="0"/>
                    </a:p>
                  </a:txBody>
                  <a:tcPr marL="84406" marR="8440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 smtClean="0"/>
                        <a:t>Role in the body</a:t>
                      </a:r>
                      <a:endParaRPr lang="en-GB" sz="900" b="1" i="0" dirty="0"/>
                    </a:p>
                  </a:txBody>
                  <a:tcPr marL="84406" marR="8440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 smtClean="0"/>
                        <a:t>Food Examples</a:t>
                      </a:r>
                      <a:endParaRPr lang="en-GB" sz="900" b="1" i="0" dirty="0"/>
                    </a:p>
                  </a:txBody>
                  <a:tcPr marL="84406" marR="8440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08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/>
                        <a:t>Calcium</a:t>
                      </a:r>
                      <a:endParaRPr lang="en-GB" sz="900" b="1" dirty="0"/>
                    </a:p>
                  </a:txBody>
                  <a:tcPr marL="84406" marR="84406">
                    <a:solidFill>
                      <a:srgbClr val="F065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Important for strong teeth and bones.  It also helps with blood clotting.</a:t>
                      </a:r>
                      <a:endParaRPr lang="en-GB" sz="900" dirty="0"/>
                    </a:p>
                  </a:txBody>
                  <a:tcPr marL="84406" marR="84406">
                    <a:solidFill>
                      <a:srgbClr val="F065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Milk, yoghurt, soya, dark green</a:t>
                      </a:r>
                      <a:r>
                        <a:rPr lang="en-GB" sz="900" baseline="0" dirty="0" smtClean="0"/>
                        <a:t> leafy vegetables</a:t>
                      </a:r>
                      <a:endParaRPr lang="en-GB" sz="900" dirty="0"/>
                    </a:p>
                  </a:txBody>
                  <a:tcPr marL="84406" marR="84406">
                    <a:solidFill>
                      <a:srgbClr val="F065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374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/>
                        <a:t>Iron</a:t>
                      </a:r>
                      <a:endParaRPr lang="en-GB" sz="900" b="1" dirty="0"/>
                    </a:p>
                  </a:txBody>
                  <a:tcPr marL="84406" marR="84406">
                    <a:solidFill>
                      <a:srgbClr val="FB94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Needed for</a:t>
                      </a:r>
                      <a:r>
                        <a:rPr lang="en-GB" sz="900" baseline="0" dirty="0" smtClean="0"/>
                        <a:t> red blood cells which help to transport oxygen around the body.</a:t>
                      </a:r>
                      <a:endParaRPr lang="en-GB" sz="900" dirty="0"/>
                    </a:p>
                  </a:txBody>
                  <a:tcPr marL="84406" marR="84406">
                    <a:solidFill>
                      <a:srgbClr val="FB94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Nuts, whole</a:t>
                      </a:r>
                      <a:r>
                        <a:rPr lang="en-GB" sz="900" baseline="0" dirty="0" smtClean="0"/>
                        <a:t> grains, dark green leafy vegetables, meat, liver</a:t>
                      </a:r>
                      <a:endParaRPr lang="en-GB" sz="900" dirty="0"/>
                    </a:p>
                  </a:txBody>
                  <a:tcPr marL="84406" marR="84406">
                    <a:solidFill>
                      <a:srgbClr val="FB94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425196" y="5036024"/>
            <a:ext cx="1483863" cy="100337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7051158" y="3538643"/>
            <a:ext cx="2051720" cy="15841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0" descr="See the source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" b="12202"/>
          <a:stretch/>
        </p:blipFill>
        <p:spPr bwMode="auto">
          <a:xfrm>
            <a:off x="24688" y="5122819"/>
            <a:ext cx="2379636" cy="1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6154" y="3538643"/>
          <a:ext cx="3024976" cy="1536350"/>
        </p:xfrm>
        <a:graphic>
          <a:graphicData uri="http://schemas.openxmlformats.org/drawingml/2006/table">
            <a:tbl>
              <a:tblPr firstRow="1" firstCol="1" bandRow="1"/>
              <a:tblGrid>
                <a:gridCol w="630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51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Factors affecting food choice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Biological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Hunger appetite and taste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Economic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Cost of food, income, availability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Physical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Access to shops, food skills, education, 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Social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Family, culture, meal patterns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Attitudes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Knowledge about food and beliefs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Seasonality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food is locally </a:t>
                      </a:r>
                      <a:r>
                        <a:rPr lang="en-GB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grown at certain times,</a:t>
                      </a:r>
                      <a:r>
                        <a:rPr lang="en-GB" sz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cheaper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Religion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Certain religions restrict certain foods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Ethical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Your beliefs prevent you from eating some </a:t>
                      </a:r>
                      <a:r>
                        <a:rPr lang="en-GB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foods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Medical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Some illnesses dictate your diet like diabetes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Activity levels and mobility affect requirements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5" y="3575208"/>
            <a:ext cx="1844318" cy="159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91680" y="6627168"/>
            <a:ext cx="10198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u="sng" dirty="0" smtClean="0"/>
              <a:t>Food Hazards</a:t>
            </a:r>
            <a:endParaRPr lang="en-GB" sz="9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3430921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RESTAURANT STAFF</a:t>
            </a:r>
            <a:endParaRPr lang="en-GB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7" t="18981"/>
          <a:stretch/>
        </p:blipFill>
        <p:spPr bwMode="auto">
          <a:xfrm>
            <a:off x="2521344" y="5985948"/>
            <a:ext cx="1222199" cy="82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3909058" y="5232768"/>
          <a:ext cx="2823184" cy="159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4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METHODS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EQUIPMENT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Knead</a:t>
                      </a:r>
                    </a:p>
                    <a:p>
                      <a:pPr algn="ctr"/>
                      <a:r>
                        <a:rPr lang="en-GB" sz="800" dirty="0" smtClean="0"/>
                        <a:t>Sauté</a:t>
                      </a:r>
                    </a:p>
                    <a:p>
                      <a:pPr algn="ctr"/>
                      <a:r>
                        <a:rPr lang="en-GB" sz="800" baseline="0" dirty="0" smtClean="0"/>
                        <a:t>Deep fry</a:t>
                      </a:r>
                    </a:p>
                    <a:p>
                      <a:pPr algn="ctr"/>
                      <a:r>
                        <a:rPr lang="en-GB" sz="800" baseline="0" dirty="0" smtClean="0"/>
                        <a:t>Bake</a:t>
                      </a:r>
                    </a:p>
                    <a:p>
                      <a:pPr algn="ctr"/>
                      <a:r>
                        <a:rPr lang="en-GB" sz="800" baseline="0" dirty="0" smtClean="0"/>
                        <a:t>Braise</a:t>
                      </a:r>
                    </a:p>
                    <a:p>
                      <a:pPr algn="ctr"/>
                      <a:r>
                        <a:rPr lang="en-GB" sz="800" baseline="0" dirty="0" smtClean="0"/>
                        <a:t>Boil</a:t>
                      </a:r>
                    </a:p>
                    <a:p>
                      <a:pPr algn="ctr"/>
                      <a:r>
                        <a:rPr lang="en-GB" sz="800" baseline="0" dirty="0" smtClean="0"/>
                        <a:t> Roll</a:t>
                      </a:r>
                    </a:p>
                    <a:p>
                      <a:pPr algn="ctr"/>
                      <a:r>
                        <a:rPr lang="en-GB" sz="800" baseline="0" dirty="0" smtClean="0"/>
                        <a:t>Enrobe</a:t>
                      </a:r>
                    </a:p>
                    <a:p>
                      <a:pPr algn="ctr"/>
                      <a:endParaRPr lang="en-GB" sz="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 smtClean="0"/>
                        <a:t>Fold</a:t>
                      </a:r>
                    </a:p>
                    <a:p>
                      <a:pPr algn="ctr"/>
                      <a:r>
                        <a:rPr lang="en-GB" sz="800" baseline="0" dirty="0" smtClean="0"/>
                        <a:t>Simmer</a:t>
                      </a:r>
                    </a:p>
                    <a:p>
                      <a:pPr algn="ctr"/>
                      <a:r>
                        <a:rPr lang="en-GB" sz="800" baseline="0" dirty="0" smtClean="0"/>
                        <a:t>Bake</a:t>
                      </a:r>
                    </a:p>
                    <a:p>
                      <a:pPr algn="ctr"/>
                      <a:r>
                        <a:rPr lang="en-GB" sz="800" baseline="0" dirty="0" smtClean="0"/>
                        <a:t>Chop</a:t>
                      </a:r>
                    </a:p>
                    <a:p>
                      <a:pPr algn="ctr"/>
                      <a:r>
                        <a:rPr lang="en-GB" sz="800" baseline="0" dirty="0" smtClean="0"/>
                        <a:t>Grate</a:t>
                      </a:r>
                    </a:p>
                    <a:p>
                      <a:pPr algn="ctr"/>
                      <a:r>
                        <a:rPr lang="en-GB" sz="800" baseline="0" dirty="0" smtClean="0"/>
                        <a:t>Combine</a:t>
                      </a:r>
                    </a:p>
                    <a:p>
                      <a:pPr algn="ctr"/>
                      <a:r>
                        <a:rPr lang="en-GB" sz="800" baseline="0" dirty="0" smtClean="0"/>
                        <a:t>Baste</a:t>
                      </a:r>
                    </a:p>
                    <a:p>
                      <a:pPr algn="ctr"/>
                      <a:r>
                        <a:rPr lang="en-GB" sz="800" baseline="0" dirty="0" smtClean="0"/>
                        <a:t>Roast</a:t>
                      </a:r>
                    </a:p>
                    <a:p>
                      <a:pPr algn="ctr"/>
                      <a:endParaRPr lang="en-GB" sz="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Bread</a:t>
                      </a:r>
                      <a:r>
                        <a:rPr lang="en-GB" sz="800" baseline="0" dirty="0" smtClean="0"/>
                        <a:t> Knife</a:t>
                      </a:r>
                    </a:p>
                    <a:p>
                      <a:r>
                        <a:rPr lang="en-GB" sz="800" baseline="0" dirty="0" smtClean="0"/>
                        <a:t>Vegetable knife</a:t>
                      </a:r>
                    </a:p>
                    <a:p>
                      <a:r>
                        <a:rPr lang="en-GB" sz="800" baseline="0" dirty="0" smtClean="0"/>
                        <a:t>Grater</a:t>
                      </a:r>
                    </a:p>
                    <a:p>
                      <a:r>
                        <a:rPr lang="en-GB" sz="800" baseline="0" dirty="0" smtClean="0"/>
                        <a:t>Bain Marie</a:t>
                      </a:r>
                    </a:p>
                    <a:p>
                      <a:r>
                        <a:rPr lang="en-GB" sz="800" baseline="0" dirty="0" smtClean="0"/>
                        <a:t>Whisk</a:t>
                      </a:r>
                    </a:p>
                    <a:p>
                      <a:r>
                        <a:rPr lang="en-GB" sz="800" baseline="0" dirty="0" smtClean="0"/>
                        <a:t>Pastry brush</a:t>
                      </a:r>
                    </a:p>
                    <a:p>
                      <a:r>
                        <a:rPr lang="en-GB" sz="800" baseline="0" dirty="0" smtClean="0"/>
                        <a:t>Rolling pin</a:t>
                      </a:r>
                    </a:p>
                    <a:p>
                      <a:r>
                        <a:rPr lang="en-GB" sz="800" baseline="0" dirty="0" smtClean="0"/>
                        <a:t>Pasta machine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Colander</a:t>
                      </a:r>
                    </a:p>
                    <a:p>
                      <a:r>
                        <a:rPr lang="en-GB" sz="800" dirty="0" smtClean="0"/>
                        <a:t>Table spoon</a:t>
                      </a:r>
                    </a:p>
                    <a:p>
                      <a:r>
                        <a:rPr lang="en-GB" sz="800" dirty="0" smtClean="0"/>
                        <a:t>Teaspoon</a:t>
                      </a:r>
                    </a:p>
                    <a:p>
                      <a:r>
                        <a:rPr lang="en-GB" sz="800" dirty="0" smtClean="0"/>
                        <a:t>Dessert</a:t>
                      </a:r>
                      <a:r>
                        <a:rPr lang="en-GB" sz="800" baseline="0" dirty="0" smtClean="0"/>
                        <a:t> spoon</a:t>
                      </a:r>
                    </a:p>
                    <a:p>
                      <a:r>
                        <a:rPr lang="en-GB" sz="800" baseline="0" dirty="0" smtClean="0"/>
                        <a:t>Spatula</a:t>
                      </a:r>
                    </a:p>
                    <a:p>
                      <a:r>
                        <a:rPr lang="en-GB" sz="800" baseline="0" dirty="0" smtClean="0"/>
                        <a:t>Fish slice</a:t>
                      </a:r>
                    </a:p>
                    <a:p>
                      <a:r>
                        <a:rPr lang="en-GB" sz="800" baseline="0" dirty="0" smtClean="0"/>
                        <a:t>Saucepan</a:t>
                      </a:r>
                    </a:p>
                    <a:p>
                      <a:r>
                        <a:rPr lang="en-GB" sz="800" baseline="0" dirty="0" smtClean="0"/>
                        <a:t>Frying pan</a:t>
                      </a:r>
                    </a:p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Picture 12" descr="Image result for colour coded chopping board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r="11685"/>
          <a:stretch/>
        </p:blipFill>
        <p:spPr bwMode="auto">
          <a:xfrm>
            <a:off x="3021263" y="3575208"/>
            <a:ext cx="1242232" cy="146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96" y="3575208"/>
            <a:ext cx="796082" cy="163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68244" y="5172869"/>
            <a:ext cx="1188132" cy="1492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700" dirty="0" smtClean="0">
                <a:latin typeface="Comic Sans MS" panose="030F0702030302020204" pitchFamily="66" charset="0"/>
              </a:rPr>
              <a:t>You should store meat and poultry on the bottom shelf of the fridge to prevent liquid dripping on to other food. Store in a clean, sealed container. Keep cooked and raw meats separate to avoid cross contamination. The fridge temperature should be between 1 and 4 degrees Celsius. </a:t>
            </a:r>
            <a:endParaRPr lang="en-GB" sz="700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See the source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90" y="5212654"/>
            <a:ext cx="1024191" cy="93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14957" y="5985948"/>
            <a:ext cx="158792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700" dirty="0" smtClean="0"/>
          </a:p>
          <a:p>
            <a:pPr algn="r"/>
            <a:endParaRPr lang="en-GB" sz="700" dirty="0" smtClean="0"/>
          </a:p>
          <a:p>
            <a:pPr algn="r"/>
            <a:r>
              <a:rPr lang="en-GB" sz="700" dirty="0" smtClean="0"/>
              <a:t>Wider thinking/further reading:</a:t>
            </a:r>
            <a:endParaRPr lang="en-GB" sz="700" dirty="0" smtClean="0">
              <a:hlinkClick r:id="rId11"/>
            </a:endParaRPr>
          </a:p>
          <a:p>
            <a:pPr algn="r"/>
            <a:r>
              <a:rPr lang="en-GB" sz="700" dirty="0" smtClean="0">
                <a:hlinkClick r:id="rId11"/>
              </a:rPr>
              <a:t>www.foodafactoflife.org.uk</a:t>
            </a:r>
            <a:endParaRPr lang="en-GB" sz="700" dirty="0" smtClean="0"/>
          </a:p>
          <a:p>
            <a:pPr algn="r"/>
            <a:r>
              <a:rPr lang="en-GB" sz="700" dirty="0" smtClean="0">
                <a:hlinkClick r:id="rId12"/>
              </a:rPr>
              <a:t>www.wjec.co.uk/qualifications/hospitality-and-catering</a:t>
            </a:r>
            <a:endParaRPr lang="en-GB" sz="700" dirty="0" smtClean="0"/>
          </a:p>
          <a:p>
            <a:pPr algn="r"/>
            <a:r>
              <a:rPr lang="en-GB" sz="700" dirty="0" smtClean="0">
                <a:hlinkClick r:id="rId13"/>
              </a:rPr>
              <a:t>www.food.gov.uk</a:t>
            </a:r>
            <a:endParaRPr lang="en-GB" sz="700" dirty="0" smtClean="0"/>
          </a:p>
        </p:txBody>
      </p:sp>
    </p:spTree>
    <p:extLst>
      <p:ext uri="{BB962C8B-B14F-4D97-AF65-F5344CB8AC3E}">
        <p14:creationId xmlns:p14="http://schemas.microsoft.com/office/powerpoint/2010/main" val="3773571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557</Words>
  <Application>Microsoft Office PowerPoint</Application>
  <PresentationFormat>On-screen Show (4:3)</PresentationFormat>
  <Paragraphs>122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</dc:creator>
  <cp:lastModifiedBy>Laura Critchlow</cp:lastModifiedBy>
  <cp:revision>28</cp:revision>
  <dcterms:created xsi:type="dcterms:W3CDTF">2019-08-29T12:11:44Z</dcterms:created>
  <dcterms:modified xsi:type="dcterms:W3CDTF">2020-04-15T10:46:51Z</dcterms:modified>
</cp:coreProperties>
</file>