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6" r:id="rId2"/>
    <p:sldId id="257" r:id="rId3"/>
    <p:sldId id="267" r:id="rId4"/>
    <p:sldId id="259" r:id="rId5"/>
    <p:sldId id="258" r:id="rId6"/>
    <p:sldId id="260" r:id="rId7"/>
    <p:sldId id="264" r:id="rId8"/>
    <p:sldId id="263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24504-1AE4-406B-AC0F-AB3D9264345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5B399-675A-47AF-94CC-CB2D30A05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82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2B07D-348D-49BE-A48F-5484034F67F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0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</a:t>
            </a:r>
            <a:r>
              <a:rPr lang="en-GB" baseline="0" dirty="0" smtClean="0"/>
              <a:t> to interpret and come up with their own answers</a:t>
            </a:r>
          </a:p>
          <a:p>
            <a:r>
              <a:rPr lang="en-GB" baseline="0" dirty="0" smtClean="0"/>
              <a:t>Greensboro sit-in at a lunch counter which did not serve black people at the counter. A peaceful non-violent protest.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B399-675A-47AF-94CC-CB2D30A05A0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26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Watch video clip</a:t>
            </a:r>
            <a:r>
              <a:rPr lang="en-GB" baseline="0" dirty="0" smtClean="0"/>
              <a:t> is under 2 </a:t>
            </a:r>
            <a:r>
              <a:rPr lang="en-GB" baseline="0" dirty="0" err="1" smtClean="0"/>
              <a:t>mins</a:t>
            </a:r>
            <a:r>
              <a:rPr lang="en-GB" baseline="0" dirty="0" smtClean="0"/>
              <a:t> may have to play twice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Young, black, students 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Violent, aggressive, angry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Peacefully – non violent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B399-675A-47AF-94CC-CB2D30A05A0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24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Read, explain, discuss and can note take key info.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B399-675A-47AF-94CC-CB2D30A05A0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52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the class (</a:t>
            </a:r>
            <a:r>
              <a:rPr lang="en-GB" dirty="0" err="1" smtClean="0"/>
              <a:t>oracy</a:t>
            </a:r>
            <a:r>
              <a:rPr lang="en-GB" dirty="0" smtClean="0"/>
              <a:t>) What do they think</a:t>
            </a:r>
            <a:r>
              <a:rPr lang="en-GB" baseline="0" dirty="0" smtClean="0"/>
              <a:t> was the significance of the Greensboro sit-in?</a:t>
            </a:r>
          </a:p>
          <a:p>
            <a:r>
              <a:rPr lang="en-GB" baseline="0" dirty="0" smtClean="0"/>
              <a:t>Pull ideas together and list/record in a spider diagram or note form.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B399-675A-47AF-94CC-CB2D30A05A0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68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Storyboard</a:t>
            </a:r>
            <a:r>
              <a:rPr lang="en-GB" baseline="0" dirty="0" smtClean="0"/>
              <a:t> task – students to complete in their books </a:t>
            </a:r>
          </a:p>
          <a:p>
            <a:r>
              <a:rPr lang="en-GB" baseline="0" dirty="0" smtClean="0"/>
              <a:t>Record the sentence in each box and draw the scene.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B399-675A-47AF-94CC-CB2D30A05A0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854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question 6 marks</a:t>
            </a:r>
          </a:p>
          <a:p>
            <a:r>
              <a:rPr lang="en-GB" dirty="0" smtClean="0"/>
              <a:t>Sentence starters on the slide, students can use their spider diagram to assist</a:t>
            </a:r>
            <a:r>
              <a:rPr lang="en-GB" baseline="0" dirty="0" smtClean="0"/>
              <a:t> them and structure strips in folder.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B399-675A-47AF-94CC-CB2D30A05A0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6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Plenary or a homework task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B399-675A-47AF-94CC-CB2D30A05A0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5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B870-6CA6-4C67-8655-4C1ED324EF6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5D2F-D91D-4D98-8FF9-CCD5E44F8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06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B870-6CA6-4C67-8655-4C1ED324EF6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5D2F-D91D-4D98-8FF9-CCD5E44F8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2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B870-6CA6-4C67-8655-4C1ED324EF6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5D2F-D91D-4D98-8FF9-CCD5E44F8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2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B870-6CA6-4C67-8655-4C1ED324EF6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5D2F-D91D-4D98-8FF9-CCD5E44F8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77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B870-6CA6-4C67-8655-4C1ED324EF6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5D2F-D91D-4D98-8FF9-CCD5E44F8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5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B870-6CA6-4C67-8655-4C1ED324EF6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5D2F-D91D-4D98-8FF9-CCD5E44F8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6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B870-6CA6-4C67-8655-4C1ED324EF6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5D2F-D91D-4D98-8FF9-CCD5E44F8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3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B870-6CA6-4C67-8655-4C1ED324EF6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5D2F-D91D-4D98-8FF9-CCD5E44F8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81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B870-6CA6-4C67-8655-4C1ED324EF6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5D2F-D91D-4D98-8FF9-CCD5E44F8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07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B870-6CA6-4C67-8655-4C1ED324EF6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5D2F-D91D-4D98-8FF9-CCD5E44F8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7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B870-6CA6-4C67-8655-4C1ED324EF6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5D2F-D91D-4D98-8FF9-CCD5E44F8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8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7B870-6CA6-4C67-8655-4C1ED324EF6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05D2F-D91D-4D98-8FF9-CCD5E44F8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5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82cAuXM4I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8907" r="19942" b="16950"/>
          <a:stretch/>
        </p:blipFill>
        <p:spPr>
          <a:xfrm>
            <a:off x="5217459" y="-89211"/>
            <a:ext cx="6111601" cy="62735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8493">
            <a:off x="-184226" y="926565"/>
            <a:ext cx="4913796" cy="3178621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Do now task </a:t>
            </a:r>
          </a:p>
          <a:p>
            <a:endParaRPr lang="en-GB" sz="2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How much can you remember? </a:t>
            </a:r>
          </a:p>
          <a:p>
            <a:endParaRPr lang="en-GB" sz="2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endParaRPr lang="en-GB" sz="2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8218" t="64504" r="11382" b="28406"/>
          <a:stretch/>
        </p:blipFill>
        <p:spPr>
          <a:xfrm>
            <a:off x="3869473" y="6049589"/>
            <a:ext cx="8283218" cy="655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293" y="1234133"/>
            <a:ext cx="4953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200" dirty="0">
              <a:latin typeface="Arial Rounded MT Bold" panose="020F0704030504030204" pitchFamily="34" charset="0"/>
            </a:endParaRPr>
          </a:p>
          <a:p>
            <a:pPr algn="ctr"/>
            <a:endParaRPr lang="en-GB" sz="2200" dirty="0">
              <a:latin typeface="Arial Rounded MT Bold" panose="020F0704030504030204" pitchFamily="34" charset="0"/>
            </a:endParaRPr>
          </a:p>
          <a:p>
            <a:pPr marL="457200" indent="-457200" algn="ctr">
              <a:buAutoNum type="arabicPeriod"/>
            </a:pPr>
            <a:endParaRPr lang="en-GB" sz="2200" dirty="0" smtClean="0">
              <a:latin typeface="Arial Rounded MT Bold" panose="020F0704030504030204" pitchFamily="34" charset="0"/>
            </a:endParaRPr>
          </a:p>
          <a:p>
            <a:r>
              <a:rPr lang="en-GB" sz="2200" dirty="0" smtClean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477" y="3897647"/>
            <a:ext cx="356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Pencil cases out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Coats and bags off </a:t>
            </a: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292" y="1074294"/>
            <a:ext cx="4953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endParaRPr lang="en-GB" sz="2200" dirty="0">
              <a:latin typeface="Arial Rounded MT Bold" panose="020F0704030504030204" pitchFamily="34" charset="0"/>
            </a:endParaRPr>
          </a:p>
          <a:p>
            <a:pPr marL="457200" indent="-457200" algn="ctr">
              <a:buAutoNum type="arabicPeriod"/>
            </a:pPr>
            <a:endParaRPr lang="en-GB" sz="2200" dirty="0" smtClean="0">
              <a:latin typeface="Arial Rounded MT Bold" panose="020F0704030504030204" pitchFamily="34" charset="0"/>
            </a:endParaRPr>
          </a:p>
          <a:p>
            <a:pPr marL="457200" indent="-457200" algn="ctr">
              <a:buAutoNum type="arabicPeriod"/>
            </a:pPr>
            <a:endParaRPr lang="en-GB" sz="2200" dirty="0" smtClean="0">
              <a:latin typeface="Arial Rounded MT Bold" panose="020F07040305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0070" y="1655683"/>
            <a:ext cx="53200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/>
              <a:t>Name the case ‘Brown vs………?’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How many blocks did Linda Brown have to walk to school?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What was the name of the court in which the case took place?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What ‘organisation’ helped the Browns take the board of education to court?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3311640" imgH="1368360"/>
        </mc:Choice>
        <mc:Fallback>
          <p:control name="ShockwaveFlash1" r:id="rId2" imgW="3311640" imgH="1368360">
            <p:pic>
              <p:nvPicPr>
                <p:cNvPr id="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42731" y="5365376"/>
                  <a:ext cx="3311525" cy="1368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984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Plenary – Write a newspaper article about the Greensboro sit-in</a:t>
            </a:r>
            <a:endParaRPr lang="en-GB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94214"/>
            <a:ext cx="9693275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Your newspaper article must have: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-A main heading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-A sub-heading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-A picture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-It must explain what is happening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-It must explain why is it happening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75" y="1144588"/>
            <a:ext cx="1939925" cy="283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523" y="4276725"/>
            <a:ext cx="4039753" cy="2581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4953000"/>
            <a:ext cx="3962400" cy="17851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Include the following words</a:t>
            </a:r>
          </a:p>
          <a:p>
            <a:r>
              <a:rPr lang="en-GB" sz="2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-Segregation</a:t>
            </a:r>
          </a:p>
          <a:p>
            <a:r>
              <a:rPr lang="en-GB" sz="2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-Integration</a:t>
            </a:r>
          </a:p>
          <a:p>
            <a:r>
              <a:rPr lang="en-GB" sz="2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-Civil Rights</a:t>
            </a:r>
          </a:p>
          <a:p>
            <a:r>
              <a:rPr lang="en-GB" sz="2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-Greensboro</a:t>
            </a:r>
            <a:endParaRPr lang="en-GB" sz="2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700" y="-9754"/>
            <a:ext cx="9144000" cy="1084263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Greensboro sit-in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700" y="1612128"/>
            <a:ext cx="9931401" cy="1655762"/>
          </a:xfrm>
        </p:spPr>
        <p:txBody>
          <a:bodyPr>
            <a:noAutofit/>
          </a:bodyPr>
          <a:lstStyle/>
          <a:p>
            <a:r>
              <a:rPr lang="en-GB" sz="26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Learning objectives</a:t>
            </a:r>
          </a:p>
          <a:p>
            <a:r>
              <a:rPr lang="en-GB" sz="2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Today I will examine the events of the Greensboro sit-in.</a:t>
            </a:r>
          </a:p>
          <a:p>
            <a:r>
              <a:rPr lang="en-GB" sz="2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Today I will evaluate the significance of the Greensboro sit-in.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206" y="4508046"/>
            <a:ext cx="309789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Key words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-Greensboro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sit-in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Segregation 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6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B786E0C-46AA-4840-9E66-1489A4B8D522}"/>
              </a:ext>
            </a:extLst>
          </p:cNvPr>
          <p:cNvSpPr/>
          <p:nvPr/>
        </p:nvSpPr>
        <p:spPr>
          <a:xfrm>
            <a:off x="470263" y="156171"/>
            <a:ext cx="3512353" cy="1760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chemeClr val="tx1"/>
                </a:solidFill>
              </a:rPr>
              <a:t>Read it</a:t>
            </a:r>
            <a:r>
              <a:rPr lang="en-US" sz="2000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 smtClean="0"/>
              <a:t>Significant   </a:t>
            </a: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82C1A0F-2B53-FA47-8DC5-D35A5F163482}"/>
              </a:ext>
            </a:extLst>
          </p:cNvPr>
          <p:cNvSpPr/>
          <p:nvPr/>
        </p:nvSpPr>
        <p:spPr>
          <a:xfrm>
            <a:off x="7631384" y="2265713"/>
            <a:ext cx="3178696" cy="1675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chemeClr val="tx1"/>
                </a:solidFill>
              </a:rPr>
              <a:t>Example:</a:t>
            </a:r>
          </a:p>
          <a:p>
            <a:pPr algn="ctr"/>
            <a:r>
              <a:rPr lang="en-US" sz="2000" u="sng" dirty="0" smtClean="0">
                <a:solidFill>
                  <a:schemeClr val="tx1"/>
                </a:solidFill>
              </a:rPr>
              <a:t>The Battle of Hastings was a significant event.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541C907-6B38-AB42-827D-253F2344DF9D}"/>
              </a:ext>
            </a:extLst>
          </p:cNvPr>
          <p:cNvSpPr/>
          <p:nvPr/>
        </p:nvSpPr>
        <p:spPr>
          <a:xfrm>
            <a:off x="717450" y="2242923"/>
            <a:ext cx="3017978" cy="1720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u="sng" dirty="0">
                <a:solidFill>
                  <a:schemeClr val="tx1"/>
                </a:solidFill>
              </a:rPr>
              <a:t> Deconstruct it</a:t>
            </a:r>
            <a:r>
              <a:rPr lang="en-GB" sz="2000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GB" i="1" dirty="0" smtClean="0"/>
              <a:t>Latin- </a:t>
            </a:r>
            <a:r>
              <a:rPr lang="en-GB" i="1" dirty="0" err="1" smtClean="0"/>
              <a:t>signum</a:t>
            </a:r>
            <a:r>
              <a:rPr lang="en-GB" i="1" dirty="0"/>
              <a:t>=</a:t>
            </a:r>
            <a:r>
              <a:rPr lang="en-GB" dirty="0"/>
              <a:t> ‘token’</a:t>
            </a:r>
            <a:endParaRPr lang="en-GB" sz="2000" u="sng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1B0677C-63FB-BD4B-A22C-3268A517AA3F}"/>
              </a:ext>
            </a:extLst>
          </p:cNvPr>
          <p:cNvSpPr/>
          <p:nvPr/>
        </p:nvSpPr>
        <p:spPr>
          <a:xfrm>
            <a:off x="339634" y="4428310"/>
            <a:ext cx="3322712" cy="1680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chemeClr val="tx1"/>
                </a:solidFill>
              </a:rPr>
              <a:t>Digging deeper:</a:t>
            </a:r>
          </a:p>
          <a:p>
            <a:pPr algn="ctr"/>
            <a:r>
              <a:rPr lang="en-US" sz="2000" u="sng" dirty="0" smtClean="0">
                <a:solidFill>
                  <a:schemeClr val="tx1"/>
                </a:solidFill>
              </a:rPr>
              <a:t>Somebody's partner can be referred to as their significant other</a:t>
            </a:r>
          </a:p>
          <a:p>
            <a:pPr algn="ctr"/>
            <a:endParaRPr lang="en-US" sz="1600" b="1" u="sng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D09800D-C8B7-BF4B-87D8-C81E42D800BA}"/>
              </a:ext>
            </a:extLst>
          </p:cNvPr>
          <p:cNvSpPr/>
          <p:nvPr/>
        </p:nvSpPr>
        <p:spPr>
          <a:xfrm>
            <a:off x="7464556" y="4209858"/>
            <a:ext cx="3804479" cy="189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chemeClr val="tx1"/>
                </a:solidFill>
              </a:rPr>
              <a:t>Link it</a:t>
            </a:r>
            <a:r>
              <a:rPr lang="en-US" sz="2000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000" u="sng" dirty="0" smtClean="0">
                <a:solidFill>
                  <a:schemeClr val="tx1"/>
                </a:solidFill>
              </a:rPr>
              <a:t>Important, special, noteworthy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9106E6A-F630-4047-A62F-69F3E6CDE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18" y="6303227"/>
            <a:ext cx="7560945" cy="54006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B786E0C-46AA-4840-9E66-1489A4B8D522}"/>
              </a:ext>
            </a:extLst>
          </p:cNvPr>
          <p:cNvSpPr/>
          <p:nvPr/>
        </p:nvSpPr>
        <p:spPr>
          <a:xfrm>
            <a:off x="7464556" y="240275"/>
            <a:ext cx="3512353" cy="1592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chemeClr val="tx1"/>
                </a:solidFill>
              </a:rPr>
              <a:t>Define </a:t>
            </a:r>
            <a:r>
              <a:rPr lang="en-US" sz="2000" u="sng" dirty="0">
                <a:solidFill>
                  <a:schemeClr val="tx1"/>
                </a:solidFill>
              </a:rPr>
              <a:t>it:</a:t>
            </a:r>
          </a:p>
          <a:p>
            <a:pPr algn="ctr"/>
            <a:r>
              <a:rPr lang="en-US" b="1" dirty="0"/>
              <a:t>  </a:t>
            </a:r>
          </a:p>
          <a:p>
            <a:pPr algn="ctr"/>
            <a:r>
              <a:rPr lang="en-US" dirty="0"/>
              <a:t>sufficiently great or important to be worthy of attention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53005" y="2700751"/>
            <a:ext cx="24608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WOW</a:t>
            </a:r>
            <a:endParaRPr lang="en-US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92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5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900"/>
            <a:ext cx="2489200" cy="6540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Starter – Do now</a:t>
            </a:r>
          </a:p>
          <a:p>
            <a:pPr marL="0" indent="0">
              <a:buNone/>
            </a:pPr>
            <a:endParaRPr lang="en-GB" b="1" u="sng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Examine this picture.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do you see?</a:t>
            </a:r>
          </a:p>
          <a:p>
            <a:pPr marL="0" indent="0">
              <a:buNone/>
            </a:pPr>
            <a:endParaRPr lang="en-GB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does this tell you about protesting?</a:t>
            </a:r>
          </a:p>
          <a:p>
            <a:pPr marL="0" indent="0">
              <a:buNone/>
            </a:pPr>
            <a:endParaRPr lang="en-GB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does this have to do with segregation?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712" y="0"/>
            <a:ext cx="9469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075"/>
            <a:ext cx="121920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Watch the video clip and answer the questions</a:t>
            </a:r>
            <a:endParaRPr lang="en-GB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33488"/>
            <a:ext cx="11226800" cy="39608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3"/>
              </a:rPr>
              <a:t>https://www.youtube.com/watch?v=f82cAuXM4IE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type of people were the protesters doing the sit-in?</a:t>
            </a:r>
          </a:p>
          <a:p>
            <a:pPr marL="514350" indent="-514350">
              <a:buAutoNum type="arabicPeriod"/>
            </a:pP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was the reaction to the protesters?</a:t>
            </a:r>
          </a:p>
          <a:p>
            <a:pPr marL="514350" indent="-514350">
              <a:buAutoNum type="arabicPeriod"/>
            </a:pP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did the protesters react? 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30346"/>
            <a:ext cx="7658100" cy="48147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This campaign started in Greensboro, Alabama on the 1 February 1960.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Four black </a:t>
            </a:r>
            <a:r>
              <a:rPr lang="en-GB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students (Izell </a:t>
            </a: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Blair, Franklin McCain, Joseph McNeil &amp; David Richmond) ordered food at a white people only lunch counter and were refused service.</a:t>
            </a:r>
          </a:p>
          <a:p>
            <a:pPr marL="0" indent="0">
              <a:buNone/>
            </a:pPr>
            <a:endParaRPr lang="en-GB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Events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T</a:t>
            </a: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hey refused to move and returned to the same lunch counter the next day with more protesters.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idea of sit-ins spread quickly and within weeks thousands of people took part.</a:t>
            </a:r>
          </a:p>
          <a:p>
            <a:pPr marL="0" indent="0">
              <a:buNone/>
            </a:pPr>
            <a:endParaRPr lang="en-GB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Impact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sit-ins were broadcast throughout the US on TV news, gaining more publicity.</a:t>
            </a:r>
          </a:p>
          <a:p>
            <a:pPr marL="0" indent="0">
              <a:buNone/>
            </a:pPr>
            <a:endParaRPr lang="en-GB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Many white people joined civil rights groups and took part in the sit-ins with the black protesters.</a:t>
            </a:r>
            <a:endParaRPr lang="en-GB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4" name="Picture 10" descr="Image result for greensboro sit 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0"/>
            <a:ext cx="42926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51874" y="4216400"/>
            <a:ext cx="3352800" cy="1785104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GB" sz="22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Challenge</a:t>
            </a:r>
          </a:p>
          <a:p>
            <a:r>
              <a:rPr lang="en-GB" sz="2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Why do you think getting publicity on TV was important to the Civil Rights Movement?</a:t>
            </a:r>
            <a:endParaRPr lang="en-GB" sz="2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-219075"/>
            <a:ext cx="10515600" cy="1325563"/>
          </a:xfrm>
        </p:spPr>
        <p:txBody>
          <a:bodyPr/>
          <a:lstStyle/>
          <a:p>
            <a:r>
              <a:rPr lang="en-GB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Significance of Greensboro sit-in</a:t>
            </a:r>
            <a:endParaRPr lang="en-GB" b="1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2908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91248" y="1763280"/>
            <a:ext cx="3600400" cy="26245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099401" y="1957083"/>
            <a:ext cx="2930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Significance of Greensboro</a:t>
            </a:r>
          </a:p>
          <a:p>
            <a:pPr algn="ctr"/>
            <a:r>
              <a:rPr lang="en-GB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Sit-in</a:t>
            </a:r>
            <a:endParaRPr lang="en-GB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2227727" y="1843015"/>
            <a:ext cx="927043" cy="407378"/>
          </a:xfrm>
          <a:prstGeom prst="line">
            <a:avLst/>
          </a:prstGeom>
          <a:ln w="539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957519" y="1798386"/>
            <a:ext cx="960574" cy="527313"/>
          </a:xfrm>
          <a:prstGeom prst="line">
            <a:avLst/>
          </a:prstGeom>
          <a:ln w="539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394353" y="4116953"/>
            <a:ext cx="1039211" cy="245931"/>
          </a:xfrm>
          <a:prstGeom prst="line">
            <a:avLst/>
          </a:prstGeom>
          <a:ln w="539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012315" y="3733204"/>
            <a:ext cx="871674" cy="371548"/>
          </a:xfrm>
          <a:prstGeom prst="line">
            <a:avLst/>
          </a:prstGeom>
          <a:ln w="539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0065" y="966066"/>
            <a:ext cx="206766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 attracted many other protests across US.</a:t>
            </a: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3989" y="1036277"/>
            <a:ext cx="2531668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media reported it and the world watched it on TV.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4257" y="3270422"/>
            <a:ext cx="2417037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White people joined civil rights groups and joined the sit-ins.</a:t>
            </a: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251" y="3475942"/>
            <a:ext cx="223622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Lead to the desegregation of the lunch counters.</a:t>
            </a: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96904" y="2358626"/>
            <a:ext cx="2277092" cy="2462213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GB" sz="22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Challenge</a:t>
            </a:r>
          </a:p>
          <a:p>
            <a:r>
              <a:rPr lang="en-GB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do you think was the most significant outcome from the Greensboro sit-in?</a:t>
            </a:r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-228600"/>
            <a:ext cx="121920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Storyboard – on a new page divide it into six boxes</a:t>
            </a:r>
            <a:endParaRPr lang="en-GB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800993"/>
              </p:ext>
            </p:extLst>
          </p:nvPr>
        </p:nvGraphicFramePr>
        <p:xfrm>
          <a:off x="577850" y="965199"/>
          <a:ext cx="10629899" cy="5727701"/>
        </p:xfrm>
        <a:graphic>
          <a:graphicData uri="http://schemas.openxmlformats.org/drawingml/2006/table">
            <a:tbl>
              <a:tblPr firstRow="1" firstCol="1" bandRow="1"/>
              <a:tblGrid>
                <a:gridCol w="3496816">
                  <a:extLst>
                    <a:ext uri="{9D8B030D-6E8A-4147-A177-3AD203B41FA5}">
                      <a16:colId xmlns:a16="http://schemas.microsoft.com/office/drawing/2014/main" val="1064948609"/>
                    </a:ext>
                  </a:extLst>
                </a:gridCol>
                <a:gridCol w="3362103">
                  <a:extLst>
                    <a:ext uri="{9D8B030D-6E8A-4147-A177-3AD203B41FA5}">
                      <a16:colId xmlns:a16="http://schemas.microsoft.com/office/drawing/2014/main" val="1742610512"/>
                    </a:ext>
                  </a:extLst>
                </a:gridCol>
                <a:gridCol w="3770980">
                  <a:extLst>
                    <a:ext uri="{9D8B030D-6E8A-4147-A177-3AD203B41FA5}">
                      <a16:colId xmlns:a16="http://schemas.microsoft.com/office/drawing/2014/main" val="4186886984"/>
                    </a:ext>
                  </a:extLst>
                </a:gridCol>
              </a:tblGrid>
              <a:tr h="318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 1960 Greensboro 4 black students sat at the lunch counter.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counter was segregated and staff refused to serve them</a:t>
                      </a:r>
                      <a: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25 students arrived and sat at the counter in shifts.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935263"/>
                  </a:ext>
                </a:extLst>
              </a:tr>
              <a:tr h="2541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Word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spread and the sit-ins spread across US and became national news.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protesters were attacked, insulted and arrested.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1960 the lunch counters were desegregated in Greensboro.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217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8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Explain the significance of the Greensboro sit-in (6 marks)</a:t>
            </a:r>
            <a:endParaRPr lang="en-GB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7494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Greensboro sit-in was significant because …</a:t>
            </a:r>
          </a:p>
          <a:p>
            <a:pPr marL="0" indent="0">
              <a:buNone/>
            </a:pPr>
            <a:endParaRPr lang="en-GB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 was also significant because …</a:t>
            </a:r>
          </a:p>
          <a:p>
            <a:pPr marL="0" indent="0">
              <a:buNone/>
            </a:pPr>
            <a:endParaRPr lang="en-GB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 was significant because it led to …</a:t>
            </a:r>
          </a:p>
          <a:p>
            <a:pPr marL="0" indent="0">
              <a:buNone/>
            </a:pPr>
            <a:endParaRPr lang="en-GB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Finally, the Greensboro sit-in was significant because … 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752</Words>
  <Application>Microsoft Office PowerPoint</Application>
  <PresentationFormat>Widescreen</PresentationFormat>
  <Paragraphs>122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Comic Sans MS</vt:lpstr>
      <vt:lpstr>Times New Roman</vt:lpstr>
      <vt:lpstr>1_Office Theme</vt:lpstr>
      <vt:lpstr>PowerPoint Presentation</vt:lpstr>
      <vt:lpstr>The Greensboro sit-in</vt:lpstr>
      <vt:lpstr>PowerPoint Presentation</vt:lpstr>
      <vt:lpstr>PowerPoint Presentation</vt:lpstr>
      <vt:lpstr>Watch the video clip and answer the questions</vt:lpstr>
      <vt:lpstr>PowerPoint Presentation</vt:lpstr>
      <vt:lpstr>Significance of Greensboro sit-in</vt:lpstr>
      <vt:lpstr>Storyboard – on a new page divide it into six boxes</vt:lpstr>
      <vt:lpstr>Explain the significance of the Greensboro sit-in (6 marks)</vt:lpstr>
      <vt:lpstr>Plenary – Write a newspaper article about the Greensboro sit-in</vt:lpstr>
    </vt:vector>
  </TitlesOfParts>
  <Company>Liverpool John Moores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Hawthorne, Matthew</dc:creator>
  <cp:lastModifiedBy>Catherine Seddon</cp:lastModifiedBy>
  <cp:revision>40</cp:revision>
  <dcterms:created xsi:type="dcterms:W3CDTF">2018-06-11T11:42:39Z</dcterms:created>
  <dcterms:modified xsi:type="dcterms:W3CDTF">2020-09-14T11:19:24Z</dcterms:modified>
</cp:coreProperties>
</file>