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87" r:id="rId3"/>
    <p:sldId id="264" r:id="rId4"/>
    <p:sldId id="280" r:id="rId5"/>
    <p:sldId id="282" r:id="rId6"/>
    <p:sldId id="283" r:id="rId7"/>
    <p:sldId id="285" r:id="rId8"/>
    <p:sldId id="281" r:id="rId9"/>
    <p:sldId id="286" r:id="rId10"/>
    <p:sldId id="288" r:id="rId11"/>
    <p:sldId id="284" r:id="rId12"/>
    <p:sldId id="272" r:id="rId13"/>
    <p:sldId id="273" r:id="rId14"/>
    <p:sldId id="289" r:id="rId15"/>
    <p:sldId id="266" r:id="rId16"/>
    <p:sldId id="274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C700E7-45E8-4708-B5DE-89AE0A501CE8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4DA8F-626A-46F9-B162-EB38BABF96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cuselearning.co.uk/s/4ty4g6qmfo3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how to calculate density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285293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Wilf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3636725"/>
            <a:ext cx="8229600" cy="193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Recall the density equation and density units</a:t>
            </a:r>
          </a:p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Calculate density using the equation</a:t>
            </a:r>
          </a:p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Rearrange the equation to find mass and volume</a:t>
            </a:r>
          </a:p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is the equation linking mass, volume and density?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Give 2 units we can use for density.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Which state of matter is the least dense? Why is this?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Draw out the density triangle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How do you calculate the volume of a cube?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0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Required Practical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how to carry out a practical to measure the density of regular and irregular shapes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770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https://www.focuselearning.co.uk/s/4ty4g6qmfo3t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Finding the density of a regular shape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Cubes etc.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How would you find the mass 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How would you find the volume?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Think about the equipment you would use for each of the above.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17980"/>
              </p:ext>
            </p:extLst>
          </p:nvPr>
        </p:nvGraphicFramePr>
        <p:xfrm>
          <a:off x="107504" y="2204864"/>
          <a:ext cx="878497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7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7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Mass (g)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Height</a:t>
                      </a:r>
                      <a:r>
                        <a:rPr lang="en-GB" baseline="0" dirty="0" smtClean="0"/>
                        <a:t> (cm)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Width (cm)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Length (cm)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Volume (cm</a:t>
                      </a:r>
                      <a:r>
                        <a:rPr lang="en-GB" baseline="30000" dirty="0" smtClean="0"/>
                        <a:t>3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Density</a:t>
                      </a:r>
                    </a:p>
                    <a:p>
                      <a:r>
                        <a:rPr lang="en-GB" dirty="0" smtClean="0"/>
                        <a:t>(g/cm</a:t>
                      </a:r>
                      <a:r>
                        <a:rPr lang="en-GB" baseline="30000" dirty="0" smtClean="0"/>
                        <a:t>3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95" y="1916832"/>
            <a:ext cx="8229600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happens to the density of a material as it melts?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happens to the density of a gas as it condenses?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do we call the process when a liquid becomes a gas?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How do you calculate density?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If a material is a good insulator, does it have a low or high thermal conductivity?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0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Required practical - Irregular shapes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To find the volume of irregular shapes we use a displacement can.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The volume of water displaced is the volume of the object placed in the water.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233936" cy="323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32762"/>
            <a:ext cx="5879372" cy="28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4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28508"/>
              </p:ext>
            </p:extLst>
          </p:nvPr>
        </p:nvGraphicFramePr>
        <p:xfrm>
          <a:off x="179512" y="1340768"/>
          <a:ext cx="856895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5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Object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Mass (g)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Volume (cm</a:t>
                      </a:r>
                      <a:r>
                        <a:rPr lang="en-GB" sz="3200" baseline="30000" dirty="0" smtClean="0"/>
                        <a:t>3</a:t>
                      </a:r>
                      <a:r>
                        <a:rPr lang="en-GB" sz="3200" baseline="0" dirty="0" smtClean="0"/>
                        <a:t>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Density</a:t>
                      </a:r>
                    </a:p>
                    <a:p>
                      <a:r>
                        <a:rPr lang="en-GB" sz="3200" dirty="0" smtClean="0"/>
                        <a:t>(g/cm</a:t>
                      </a:r>
                      <a:r>
                        <a:rPr lang="en-GB" sz="3200" baseline="30000" dirty="0" smtClean="0"/>
                        <a:t>3</a:t>
                      </a:r>
                      <a:r>
                        <a:rPr lang="en-GB" sz="3200" baseline="0" dirty="0" smtClean="0"/>
                        <a:t>)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0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In your books write a method (can be bullet points) that explains how to find the density of a regular shaped object.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You must include how you are going to use the equipment</a:t>
            </a:r>
          </a:p>
        </p:txBody>
      </p:sp>
    </p:spTree>
    <p:extLst>
      <p:ext uri="{BB962C8B-B14F-4D97-AF65-F5344CB8AC3E}">
        <p14:creationId xmlns:p14="http://schemas.microsoft.com/office/powerpoint/2010/main" val="18369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52694"/>
            <a:ext cx="8229600" cy="573782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In your books write a method (can be bullet points) that explains how to find the density of an irregular shaped object.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You must include how you are going to use the following equipment</a:t>
            </a:r>
          </a:p>
          <a:p>
            <a:r>
              <a:rPr lang="en-GB" dirty="0" smtClean="0"/>
              <a:t>Measuring cylinder</a:t>
            </a:r>
          </a:p>
          <a:p>
            <a:r>
              <a:rPr lang="en-GB" dirty="0" smtClean="0"/>
              <a:t>Mass balance</a:t>
            </a:r>
          </a:p>
          <a:p>
            <a:r>
              <a:rPr lang="en-GB" dirty="0" smtClean="0"/>
              <a:t>Displacement can</a:t>
            </a:r>
          </a:p>
        </p:txBody>
      </p:sp>
    </p:spTree>
    <p:extLst>
      <p:ext uri="{BB962C8B-B14F-4D97-AF65-F5344CB8AC3E}">
        <p14:creationId xmlns:p14="http://schemas.microsoft.com/office/powerpoint/2010/main" val="24708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are the units of mass?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are the units of force?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do we mean by emit?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do we mean by absorb?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Which surface is the better emitter and absorber of </a:t>
            </a:r>
            <a:r>
              <a:rPr lang="en-GB" smtClean="0"/>
              <a:t>IR radiation?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1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r>
              <a:rPr lang="en-GB" dirty="0" smtClean="0"/>
              <a:t>Density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Density is a measurement of how much matter is in a given space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Density =     Mass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dirty="0" smtClean="0"/>
              <a:t>	Volume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Mass can be in g or kg</a:t>
            </a:r>
          </a:p>
          <a:p>
            <a:pPr marL="109728" indent="0">
              <a:buNone/>
            </a:pPr>
            <a:r>
              <a:rPr lang="en-GB" dirty="0" smtClean="0"/>
              <a:t>Volume can be in </a:t>
            </a:r>
            <a:r>
              <a:rPr lang="en-GB" dirty="0" smtClean="0">
                <a:latin typeface="Comic Sans MS" panose="030F0702030302020204" pitchFamily="66" charset="0"/>
              </a:rPr>
              <a:t>m</a:t>
            </a:r>
            <a:r>
              <a:rPr lang="en-GB" baseline="30000" dirty="0" smtClean="0"/>
              <a:t>3 or </a:t>
            </a:r>
            <a:r>
              <a:rPr lang="en-GB" dirty="0" smtClean="0">
                <a:latin typeface="Comic Sans MS" panose="030F0702030302020204" pitchFamily="66" charset="0"/>
              </a:rPr>
              <a:t>cm</a:t>
            </a:r>
            <a:r>
              <a:rPr lang="en-GB" baseline="30000" dirty="0" smtClean="0"/>
              <a:t>3</a:t>
            </a:r>
          </a:p>
          <a:p>
            <a:pPr marL="109728" indent="0">
              <a:buNone/>
            </a:pPr>
            <a:endParaRPr lang="en-GB" baseline="30000" dirty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r>
              <a:rPr lang="en-GB" sz="4000" baseline="30000" dirty="0" smtClean="0">
                <a:latin typeface="Georgia" panose="02040502050405020303" pitchFamily="18" charset="0"/>
              </a:rPr>
              <a:t>Density</a:t>
            </a:r>
            <a:r>
              <a:rPr lang="en-GB" baseline="30000" dirty="0" smtClean="0">
                <a:latin typeface="Comic Sans MS" panose="030F0702030302020204" pitchFamily="66" charset="0"/>
              </a:rPr>
              <a:t>  </a:t>
            </a:r>
            <a:r>
              <a:rPr lang="en-GB" sz="4000" baseline="30000" dirty="0" smtClean="0">
                <a:latin typeface="Georgia" panose="02040502050405020303" pitchFamily="18" charset="0"/>
              </a:rPr>
              <a:t>units are kg/m3 or g/cm</a:t>
            </a:r>
            <a:r>
              <a:rPr lang="en-GB" sz="3600" baseline="30000" dirty="0" smtClean="0">
                <a:latin typeface="Georgia" panose="02040502050405020303" pitchFamily="18" charset="0"/>
              </a:rPr>
              <a:t>3</a:t>
            </a:r>
            <a:endParaRPr lang="en-GB" sz="3600" dirty="0">
              <a:latin typeface="Georgia" panose="02040502050405020303" pitchFamily="18" charset="0"/>
            </a:endParaRPr>
          </a:p>
          <a:p>
            <a:pPr marL="109728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endParaRPr lang="en-GB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2996952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5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146" y="692696"/>
            <a:ext cx="8949115" cy="5602815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/>
              <a:t> </a:t>
            </a:r>
            <a:endParaRPr lang="is-IS" sz="1100" dirty="0"/>
          </a:p>
          <a:p>
            <a:pPr algn="ctr"/>
            <a:endParaRPr lang="is-IS" sz="1100" dirty="0"/>
          </a:p>
          <a:p>
            <a:pPr algn="ctr"/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720815" y="969102"/>
            <a:ext cx="355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mic Sans MS" panose="030F0702030302020204" pitchFamily="66" charset="0"/>
              </a:rPr>
              <a:t> </a:t>
            </a:r>
            <a:r>
              <a:rPr lang="en-US" sz="2800" u="sng" dirty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2907" y="1472562"/>
            <a:ext cx="360556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An object has a mass of 2kg and a volume of 3m</a:t>
            </a:r>
            <a:r>
              <a:rPr lang="en-GB" sz="2000" baseline="30000" dirty="0"/>
              <a:t>3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Calculate the density of the object</a:t>
            </a:r>
            <a:endParaRPr lang="en-GB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798284">
            <a:off x="2277565" y="3209078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What am I finding ?  - density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97016">
            <a:off x="5921156" y="3374658"/>
            <a:ext cx="31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I need my triangle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8284">
            <a:off x="170812" y="3348505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I cover up p and it leaves me with….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518" y="4098002"/>
            <a:ext cx="22281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m/v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459026">
            <a:off x="2365123" y="4181350"/>
            <a:ext cx="329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now I substitute my values?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6685" y="3963732"/>
            <a:ext cx="15546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2/3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798284">
            <a:off x="7068468" y="4095843"/>
            <a:ext cx="1595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Don’t forget the units – I’m going to need them!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952" y="5372182"/>
            <a:ext cx="327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calculate  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2/3= 0.67</a:t>
            </a:r>
            <a:endParaRPr lang="en-GB" sz="36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9974" y="5649181"/>
            <a:ext cx="4046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kg/m</a:t>
            </a:r>
            <a:r>
              <a:rPr lang="en-GB" sz="3600" baseline="30000" dirty="0">
                <a:solidFill>
                  <a:srgbClr val="FF0000"/>
                </a:solidFill>
              </a:rPr>
              <a:t>3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028" name="Picture 4" descr="Image result for density equation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10830"/>
            <a:ext cx="3456384" cy="202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740352" y="1196752"/>
            <a:ext cx="864096" cy="2955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69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146" y="692696"/>
            <a:ext cx="8949115" cy="5602815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/>
              <a:t> </a:t>
            </a:r>
            <a:endParaRPr lang="is-IS" sz="1100" dirty="0"/>
          </a:p>
          <a:p>
            <a:pPr algn="ctr"/>
            <a:endParaRPr lang="is-IS" sz="1100" dirty="0"/>
          </a:p>
          <a:p>
            <a:pPr algn="ctr"/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713086" y="908403"/>
            <a:ext cx="355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mic Sans MS" panose="030F0702030302020204" pitchFamily="66" charset="0"/>
              </a:rPr>
              <a:t> Trickier:</a:t>
            </a:r>
            <a:endParaRPr 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2907" y="1472562"/>
            <a:ext cx="36055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An object has a mass of 2500g and a volume of 0.5m</a:t>
            </a:r>
            <a:r>
              <a:rPr lang="en-GB" sz="2000" baseline="30000" dirty="0" smtClean="0"/>
              <a:t>3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Calculate the density of the object in kg/m</a:t>
            </a:r>
            <a:r>
              <a:rPr lang="en-GB" sz="2000" baseline="30000" dirty="0"/>
              <a:t>3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endParaRPr lang="en-GB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798284">
            <a:off x="2277565" y="3209078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What am I finding ?  - density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97016">
            <a:off x="5921156" y="3374658"/>
            <a:ext cx="31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I need my triangle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8284">
            <a:off x="170812" y="3348505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I cover up p and it leaves me with….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518" y="4098002"/>
            <a:ext cx="22281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m/v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459026">
            <a:off x="2365081" y="4181988"/>
            <a:ext cx="330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now I substitute my values?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6685" y="3963732"/>
            <a:ext cx="15546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2.5/0.5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798284">
            <a:off x="7068468" y="4095843"/>
            <a:ext cx="1595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Don’t forget the units – I’m going to need them!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952" y="5372182"/>
            <a:ext cx="327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calculate  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2.5/0.5= 5</a:t>
            </a:r>
            <a:endParaRPr lang="en-GB" sz="36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9974" y="5649181"/>
            <a:ext cx="4046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kg/m</a:t>
            </a:r>
            <a:r>
              <a:rPr lang="en-GB" sz="3600" baseline="30000" dirty="0">
                <a:solidFill>
                  <a:srgbClr val="FF0000"/>
                </a:solidFill>
              </a:rPr>
              <a:t>3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028" name="Picture 4" descr="Image result for density equation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10830"/>
            <a:ext cx="3456384" cy="202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740352" y="1196752"/>
            <a:ext cx="864096" cy="2955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 rot="459026">
            <a:off x="2300451" y="4692161"/>
            <a:ext cx="330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No!!! Convert g to kg – how?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459026">
            <a:off x="2268076" y="5070466"/>
            <a:ext cx="330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2500/1000 = 2.5kg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146" y="692696"/>
            <a:ext cx="8949115" cy="5602815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/>
              <a:t> </a:t>
            </a:r>
            <a:endParaRPr lang="is-IS" sz="1100" dirty="0"/>
          </a:p>
          <a:p>
            <a:pPr algn="ctr"/>
            <a:endParaRPr lang="is-IS" sz="1100" dirty="0"/>
          </a:p>
          <a:p>
            <a:pPr algn="ctr"/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713086" y="908403"/>
            <a:ext cx="355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mic Sans MS" panose="030F0702030302020204" pitchFamily="66" charset="0"/>
              </a:rPr>
              <a:t> You try:</a:t>
            </a:r>
            <a:endParaRPr 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2907" y="1472562"/>
            <a:ext cx="36055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An object has a mass of 200g and a volume of 50cm</a:t>
            </a:r>
            <a:r>
              <a:rPr lang="en-GB" sz="2000" baseline="30000" dirty="0" smtClean="0"/>
              <a:t>3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Calculate the density of the object </a:t>
            </a:r>
            <a:r>
              <a:rPr lang="en-GB" sz="2000" dirty="0">
                <a:latin typeface="Comic Sans MS" panose="030F0702030302020204" pitchFamily="66" charset="0"/>
              </a:rPr>
              <a:t>in g/cm</a:t>
            </a:r>
            <a:r>
              <a:rPr lang="en-GB" sz="2000" baseline="30000" dirty="0"/>
              <a:t>3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endParaRPr lang="en-GB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798284">
            <a:off x="2277565" y="3209078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What am I finding ?  - density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97016">
            <a:off x="5921156" y="3374658"/>
            <a:ext cx="31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I need my triangle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8284">
            <a:off x="170812" y="3348505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I cover up p and it leaves me with….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518" y="4098002"/>
            <a:ext cx="22281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m/v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459026">
            <a:off x="2365081" y="4181988"/>
            <a:ext cx="330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now I substitute my values?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6685" y="3963732"/>
            <a:ext cx="15546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200/50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798284">
            <a:off x="7068468" y="4095843"/>
            <a:ext cx="1595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Don’t forget the units – I’m going to need them!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952" y="5372182"/>
            <a:ext cx="327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calculate  </a:t>
            </a: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200/50= </a:t>
            </a:r>
            <a:r>
              <a:rPr lang="en-GB" sz="36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9974" y="5649181"/>
            <a:ext cx="4046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g/cm</a:t>
            </a:r>
            <a:r>
              <a:rPr lang="en-GB" sz="3600" baseline="30000" dirty="0" smtClean="0">
                <a:solidFill>
                  <a:srgbClr val="FF0000"/>
                </a:solidFill>
              </a:rPr>
              <a:t>3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028" name="Picture 4" descr="Image result for density equation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10830"/>
            <a:ext cx="3456384" cy="202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740352" y="1196752"/>
            <a:ext cx="864096" cy="2955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 rot="459026">
            <a:off x="2300451" y="4553661"/>
            <a:ext cx="3303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Yes – units in g and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cm</a:t>
            </a:r>
            <a:r>
              <a:rPr lang="en-GB" baseline="30000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692696"/>
            <a:ext cx="8949115" cy="5602815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endParaRPr lang="en-GB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endParaRPr lang="en-GB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50000"/>
              </a:spcBef>
            </a:pPr>
            <a:r>
              <a:rPr lang="en-GB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</a:t>
            </a:r>
            <a:r>
              <a:rPr lang="en-GB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can you use the triangle to find </a:t>
            </a:r>
            <a:r>
              <a:rPr lang="en-GB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volume?</a:t>
            </a:r>
            <a:endParaRPr lang="en-GB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04355"/>
            <a:ext cx="486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mic Sans MS" panose="030F0702030302020204" pitchFamily="66" charset="0"/>
              </a:rPr>
              <a:t> Rearranging the equation:</a:t>
            </a:r>
            <a:endParaRPr 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2907" y="1472562"/>
            <a:ext cx="36055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sz="2000" dirty="0" smtClean="0">
                <a:latin typeface="Comic Sans MS" panose="030F0702030302020204" pitchFamily="66" charset="0"/>
              </a:rPr>
              <a:t>How can you use the triangle to find mass?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</a:pPr>
            <a:endParaRPr lang="en-GB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97016">
            <a:off x="5921156" y="3374658"/>
            <a:ext cx="31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Now I need my triangle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8284">
            <a:off x="170812" y="3348505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I cover up </a:t>
            </a:r>
            <a:r>
              <a:rPr lang="en-GB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m</a:t>
            </a:r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and it leaves me with….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518" y="4098002"/>
            <a:ext cx="22281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p x v 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density equation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10830"/>
            <a:ext cx="3456384" cy="202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740352" y="1196752"/>
            <a:ext cx="864096" cy="2955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20798284">
            <a:off x="5321464" y="4835803"/>
            <a:ext cx="310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So I cover up v and it leaves me with….</a:t>
            </a:r>
            <a:endParaRPr lang="en-GB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4623" y="5291982"/>
            <a:ext cx="22281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m/p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Calculate the volume of an object with a mass of 20kg and a density of 1.6</a:t>
            </a:r>
            <a:r>
              <a:rPr lang="en-GB" dirty="0" smtClean="0">
                <a:latin typeface="Comic Sans MS" panose="030F0702030302020204" pitchFamily="66" charset="0"/>
              </a:rPr>
              <a:t>kg/m</a:t>
            </a:r>
            <a:r>
              <a:rPr lang="en-GB" baseline="30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204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Calculate the mass of an object with a volume of 30m</a:t>
            </a:r>
            <a:r>
              <a:rPr lang="en-GB" baseline="30000" dirty="0" smtClean="0"/>
              <a:t>3</a:t>
            </a:r>
            <a:r>
              <a:rPr lang="en-GB" dirty="0" smtClean="0"/>
              <a:t> and a density of 0.8</a:t>
            </a:r>
            <a:r>
              <a:rPr lang="en-GB" dirty="0" smtClean="0">
                <a:latin typeface="Comic Sans MS" panose="030F0702030302020204" pitchFamily="66" charset="0"/>
              </a:rPr>
              <a:t>kg/m</a:t>
            </a:r>
            <a:r>
              <a:rPr lang="en-GB" baseline="30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9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737</TotalTime>
  <Words>766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Bradley Hand ITC</vt:lpstr>
      <vt:lpstr>Comic Sans MS</vt:lpstr>
      <vt:lpstr>Georgia</vt:lpstr>
      <vt:lpstr>Times New Roman</vt:lpstr>
      <vt:lpstr>Trebuchet MS</vt:lpstr>
      <vt:lpstr>Wingdings 2</vt:lpstr>
      <vt:lpstr>Urban</vt:lpstr>
      <vt:lpstr>WALT</vt:lpstr>
      <vt:lpstr>Do Now</vt:lpstr>
      <vt:lpstr>Density</vt:lpstr>
      <vt:lpstr>PowerPoint Presentation</vt:lpstr>
      <vt:lpstr>PowerPoint Presentation</vt:lpstr>
      <vt:lpstr>PowerPoint Presentation</vt:lpstr>
      <vt:lpstr>PowerPoint Presentation</vt:lpstr>
      <vt:lpstr>Questions:</vt:lpstr>
      <vt:lpstr>Questions:</vt:lpstr>
      <vt:lpstr>Do Now</vt:lpstr>
      <vt:lpstr>Required Practical 2</vt:lpstr>
      <vt:lpstr>Finding the density of a regular shape</vt:lpstr>
      <vt:lpstr>Results</vt:lpstr>
      <vt:lpstr>Do now</vt:lpstr>
      <vt:lpstr>Required practical - Irregular shapes</vt:lpstr>
      <vt:lpstr>PowerPoint Presentation</vt:lpstr>
      <vt:lpstr>Task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– Ice Water</dc:title>
  <dc:creator>Teacher</dc:creator>
  <cp:lastModifiedBy>Mark Mitchell</cp:lastModifiedBy>
  <cp:revision>38</cp:revision>
  <dcterms:created xsi:type="dcterms:W3CDTF">2014-05-14T19:13:13Z</dcterms:created>
  <dcterms:modified xsi:type="dcterms:W3CDTF">2020-09-02T06:50:11Z</dcterms:modified>
</cp:coreProperties>
</file>