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2" r:id="rId2"/>
    <p:sldId id="258" r:id="rId3"/>
    <p:sldId id="285" r:id="rId4"/>
    <p:sldId id="260" r:id="rId5"/>
    <p:sldId id="259" r:id="rId6"/>
    <p:sldId id="263" r:id="rId7"/>
    <p:sldId id="273" r:id="rId8"/>
    <p:sldId id="261" r:id="rId9"/>
    <p:sldId id="264" r:id="rId10"/>
    <p:sldId id="286" r:id="rId11"/>
    <p:sldId id="266" r:id="rId12"/>
    <p:sldId id="267" r:id="rId13"/>
    <p:sldId id="268" r:id="rId14"/>
    <p:sldId id="256" r:id="rId15"/>
    <p:sldId id="269" r:id="rId16"/>
    <p:sldId id="284" r:id="rId17"/>
    <p:sldId id="265" r:id="rId18"/>
    <p:sldId id="291" r:id="rId19"/>
    <p:sldId id="288" r:id="rId20"/>
    <p:sldId id="287" r:id="rId21"/>
    <p:sldId id="272" r:id="rId22"/>
    <p:sldId id="289" r:id="rId23"/>
    <p:sldId id="271" r:id="rId24"/>
    <p:sldId id="274" r:id="rId25"/>
    <p:sldId id="275" r:id="rId26"/>
    <p:sldId id="276" r:id="rId27"/>
    <p:sldId id="277" r:id="rId28"/>
    <p:sldId id="279" r:id="rId29"/>
    <p:sldId id="280" r:id="rId30"/>
    <p:sldId id="281" r:id="rId31"/>
    <p:sldId id="282" r:id="rId32"/>
    <p:sldId id="290" r:id="rId3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66FFFF"/>
    <a:srgbClr val="FFCCFF"/>
    <a:srgbClr val="99FFCC"/>
    <a:srgbClr val="CCCCFF"/>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39FAB12-55DB-443B-A07B-EFB75EC0C4D0}" type="datetimeFigureOut">
              <a:rPr lang="en-US"/>
              <a:pPr>
                <a:defRPr/>
              </a:pPr>
              <a:t>9/17/2020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58697C8-6851-4D55-82AB-35CC297B45A7}" type="slidenum">
              <a:rPr lang="en-US"/>
              <a:pPr>
                <a:defRPr/>
              </a:pPr>
              <a:t>‹#›</a:t>
            </a:fld>
            <a:endParaRPr lang="en-US"/>
          </a:p>
        </p:txBody>
      </p:sp>
    </p:spTree>
    <p:extLst>
      <p:ext uri="{BB962C8B-B14F-4D97-AF65-F5344CB8AC3E}">
        <p14:creationId xmlns:p14="http://schemas.microsoft.com/office/powerpoint/2010/main" val="483453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RAJO DEVI LOTHAN INDIA AGED 70</a:t>
            </a: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52CDB-D475-45E1-9EBB-ABC5A201F29B}" type="slidenum">
              <a:rPr lang="en-US"/>
              <a:pPr fontAlgn="base">
                <a:spcBef>
                  <a:spcPct val="0"/>
                </a:spcBef>
                <a:spcAft>
                  <a:spcPct val="0"/>
                </a:spcAft>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B838E5-B3AF-47A7-BAA3-8C242960EA8A}" type="datetimeFigureOut">
              <a:rPr lang="en-US"/>
              <a:pPr>
                <a:defRPr/>
              </a:pPr>
              <a:t>9/17/2020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4D4003-0339-4F1A-B2EF-750045C2DE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E52939-51A2-445C-A300-7440DA5231C3}" type="datetimeFigureOut">
              <a:rPr lang="en-US"/>
              <a:pPr>
                <a:defRPr/>
              </a:pPr>
              <a:t>9/17/2020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1321B0-BF70-447A-A6C9-0EC4C78038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0847A3-F018-4465-AF10-AA804303EDB4}" type="datetimeFigureOut">
              <a:rPr lang="en-US"/>
              <a:pPr>
                <a:defRPr/>
              </a:pPr>
              <a:t>9/17/2020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2F993-5B16-40BE-96CB-5D6D6B6917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8A080-CCF8-41EA-B50D-156277B17D2B}" type="datetimeFigureOut">
              <a:rPr lang="en-US"/>
              <a:pPr>
                <a:defRPr/>
              </a:pPr>
              <a:t>9/17/2020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930CCE-5636-4B55-AB69-C37FA387DA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F69D97-053C-42CC-97B4-11E54D2D3967}" type="datetimeFigureOut">
              <a:rPr lang="en-US"/>
              <a:pPr>
                <a:defRPr/>
              </a:pPr>
              <a:t>9/17/2020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5317AA-44D1-4122-9F54-AE981AD077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80D685-8531-4A9F-ACBB-F3EBECD337E9}" type="datetimeFigureOut">
              <a:rPr lang="en-US"/>
              <a:pPr>
                <a:defRPr/>
              </a:pPr>
              <a:t>9/17/2020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E27595-5697-4835-8A1D-810C0C94A9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4E76D4-626E-4D1F-B16C-CBBF72D16D5C}" type="datetimeFigureOut">
              <a:rPr lang="en-US"/>
              <a:pPr>
                <a:defRPr/>
              </a:pPr>
              <a:t>9/17/2020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2710ED-2751-4E06-9567-EAF1987D7B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D2C6B8-956E-4EDC-B07C-456C88676130}" type="datetimeFigureOut">
              <a:rPr lang="en-US"/>
              <a:pPr>
                <a:defRPr/>
              </a:pPr>
              <a:t>9/17/2020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2A7BB20-574E-40B7-BA3E-D67A1890AA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93FD5A-095C-4A45-BABE-AAF4E929F0DF}" type="datetimeFigureOut">
              <a:rPr lang="en-US"/>
              <a:pPr>
                <a:defRPr/>
              </a:pPr>
              <a:t>9/17/2020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9296672-8526-4631-A54F-5E4386F2A6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44B966-0B73-4C03-8E07-7E378FD8E305}" type="datetimeFigureOut">
              <a:rPr lang="en-US"/>
              <a:pPr>
                <a:defRPr/>
              </a:pPr>
              <a:t>9/17/2020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4BAF81-F903-4AEA-845B-581A4D0EC7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4F9ECD-5E6E-4B56-BC03-557F869CC206}" type="datetimeFigureOut">
              <a:rPr lang="en-US"/>
              <a:pPr>
                <a:defRPr/>
              </a:pPr>
              <a:t>9/17/2020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3C3133-0B24-4C03-98E8-04EA352233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69E160B-3DE1-407A-8167-283DFA1683FC}" type="datetimeFigureOut">
              <a:rPr lang="en-US"/>
              <a:pPr>
                <a:defRPr/>
              </a:pPr>
              <a:t>9/17/2020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293B0D6-1A10-4DFA-B191-BB95C216A6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q=http://www.womenofchina.cn/html/report/146170-1.htm&amp;sa=U&amp;ei=tjIZVMKcHMPjaL2UgKgH&amp;ved=0CDIQ9QEwDjgU&amp;usg=AFQjCNGjKEbk1GReWV-FZ141BcF3AKIr3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vfpregnancycenter.com/repository/th3_microscope.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youtube.com/watch?v=vGbIL9QWSsM&amp;feature=relat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5436" y="857251"/>
            <a:ext cx="4299966" cy="646331"/>
          </a:xfrm>
          <a:prstGeom prst="rect">
            <a:avLst/>
          </a:prstGeom>
          <a:noFill/>
        </p:spPr>
        <p:txBody>
          <a:bodyPr wrap="square" rtlCol="0">
            <a:spAutoFit/>
          </a:bodyPr>
          <a:lstStyle/>
          <a:p>
            <a:pPr algn="ctr"/>
            <a:r>
              <a:rPr lang="en-GB" sz="3600" b="1" dirty="0">
                <a:solidFill>
                  <a:srgbClr val="0070C0"/>
                </a:solidFill>
                <a:latin typeface="+mj-lt"/>
              </a:rPr>
              <a:t>“Do Now”</a:t>
            </a:r>
          </a:p>
        </p:txBody>
      </p:sp>
      <p:sp>
        <p:nvSpPr>
          <p:cNvPr id="5" name="TextBox 4"/>
          <p:cNvSpPr txBox="1"/>
          <p:nvPr/>
        </p:nvSpPr>
        <p:spPr>
          <a:xfrm>
            <a:off x="539552" y="1268730"/>
            <a:ext cx="8846820" cy="5401479"/>
          </a:xfrm>
          <a:prstGeom prst="rect">
            <a:avLst/>
          </a:prstGeom>
          <a:noFill/>
        </p:spPr>
        <p:txBody>
          <a:bodyPr wrap="square" rtlCol="0">
            <a:spAutoFit/>
          </a:bodyPr>
          <a:lstStyle/>
          <a:p>
            <a:pPr marL="257175" indent="-257175">
              <a:buFont typeface="+mj-lt"/>
              <a:buAutoNum type="arabicPeriod"/>
            </a:pPr>
            <a:r>
              <a:rPr lang="en-GB" dirty="0"/>
              <a:t>Name two substances that need to be taken into a plant for photosynthesis</a:t>
            </a:r>
          </a:p>
          <a:p>
            <a:endParaRPr lang="en-GB" sz="1500" dirty="0">
              <a:latin typeface="+mj-lt"/>
            </a:endParaRPr>
          </a:p>
          <a:p>
            <a:pPr marL="257175" indent="-257175">
              <a:buFont typeface="+mj-lt"/>
              <a:buAutoNum type="arabicPeriod"/>
            </a:pPr>
            <a:endParaRPr lang="en-GB" sz="1500" dirty="0">
              <a:latin typeface="+mj-lt"/>
            </a:endParaRPr>
          </a:p>
          <a:p>
            <a:r>
              <a:rPr lang="en-GB" sz="1350" dirty="0" smtClean="0">
                <a:latin typeface="+mj-lt"/>
              </a:rPr>
              <a:t>2. </a:t>
            </a:r>
            <a:r>
              <a:rPr lang="en-GB" dirty="0" smtClean="0">
                <a:latin typeface="Arial" panose="020B0604020202020204" pitchFamily="34" charset="0"/>
                <a:cs typeface="Arial" panose="020B0604020202020204" pitchFamily="34" charset="0"/>
              </a:rPr>
              <a:t>What chemical is used to test for protein?</a:t>
            </a: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3. Which enzyme breaks down protein?</a:t>
            </a: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4. </a:t>
            </a:r>
            <a:r>
              <a:rPr lang="en-GB" dirty="0"/>
              <a:t>Which gland releases oestrogen</a:t>
            </a:r>
            <a:r>
              <a:rPr lang="en-GB" dirty="0" smtClean="0"/>
              <a:t>?</a:t>
            </a:r>
          </a:p>
          <a:p>
            <a:endParaRPr lang="en-GB" dirty="0"/>
          </a:p>
          <a:p>
            <a:endParaRPr lang="en-GB" dirty="0" smtClean="0"/>
          </a:p>
          <a:p>
            <a:r>
              <a:rPr lang="en-GB" dirty="0" smtClean="0"/>
              <a:t>5. What is ovulation?</a:t>
            </a:r>
            <a:endParaRPr lang="en-GB" dirty="0"/>
          </a:p>
          <a:p>
            <a:endParaRPr lang="en-GB" dirty="0" smtClean="0">
              <a:latin typeface="Arial" panose="020B0604020202020204" pitchFamily="34" charset="0"/>
              <a:cs typeface="Arial" panose="020B0604020202020204" pitchFamily="34" charset="0"/>
            </a:endParaRPr>
          </a:p>
          <a:p>
            <a:endParaRPr lang="en-GB" sz="1350" dirty="0">
              <a:latin typeface="+mj-lt"/>
            </a:endParaRPr>
          </a:p>
          <a:p>
            <a:endParaRPr lang="en-GB" sz="1350" dirty="0" smtClean="0">
              <a:latin typeface="+mj-lt"/>
            </a:endParaRPr>
          </a:p>
          <a:p>
            <a:endParaRPr lang="en-GB" sz="1350" dirty="0">
              <a:latin typeface="+mj-lt"/>
            </a:endParaRPr>
          </a:p>
          <a:p>
            <a:endParaRPr lang="en-GB" sz="1350" dirty="0" smtClean="0">
              <a:latin typeface="+mj-lt"/>
            </a:endParaRPr>
          </a:p>
          <a:p>
            <a:endParaRPr lang="en-GB" sz="1350" dirty="0">
              <a:latin typeface="+mj-lt"/>
            </a:endParaRPr>
          </a:p>
          <a:p>
            <a:endParaRPr lang="en-GB" sz="1350" dirty="0">
              <a:latin typeface="+mj-lt"/>
            </a:endParaRPr>
          </a:p>
        </p:txBody>
      </p:sp>
      <p:sp>
        <p:nvSpPr>
          <p:cNvPr id="6" name="TextBox 5"/>
          <p:cNvSpPr txBox="1"/>
          <p:nvPr/>
        </p:nvSpPr>
        <p:spPr>
          <a:xfrm>
            <a:off x="7920990" y="580252"/>
            <a:ext cx="685800" cy="553998"/>
          </a:xfrm>
          <a:prstGeom prst="rect">
            <a:avLst/>
          </a:prstGeom>
          <a:noFill/>
        </p:spPr>
        <p:txBody>
          <a:bodyPr wrap="square" rtlCol="0">
            <a:spAutoFit/>
          </a:bodyPr>
          <a:lstStyle/>
          <a:p>
            <a:pPr algn="ctr"/>
            <a:r>
              <a:rPr lang="en-GB" sz="3000" b="1" dirty="0">
                <a:solidFill>
                  <a:srgbClr val="FF0000"/>
                </a:solidFill>
                <a:latin typeface="+mj-lt"/>
              </a:rPr>
              <a:t>SA</a:t>
            </a:r>
          </a:p>
        </p:txBody>
      </p:sp>
      <p:sp>
        <p:nvSpPr>
          <p:cNvPr id="7" name="Oval 6"/>
          <p:cNvSpPr/>
          <p:nvPr/>
        </p:nvSpPr>
        <p:spPr>
          <a:xfrm>
            <a:off x="7953105" y="459148"/>
            <a:ext cx="754380" cy="7200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Box 8"/>
          <p:cNvSpPr txBox="1"/>
          <p:nvPr/>
        </p:nvSpPr>
        <p:spPr>
          <a:xfrm>
            <a:off x="1364802" y="2436274"/>
            <a:ext cx="3238120" cy="415498"/>
          </a:xfrm>
          <a:prstGeom prst="rect">
            <a:avLst/>
          </a:prstGeom>
          <a:noFill/>
        </p:spPr>
        <p:txBody>
          <a:bodyPr wrap="square" rtlCol="0">
            <a:spAutoFit/>
          </a:bodyPr>
          <a:lstStyle/>
          <a:p>
            <a:r>
              <a:rPr lang="en-GB" sz="2100" dirty="0" err="1" smtClean="0">
                <a:solidFill>
                  <a:srgbClr val="FF0000"/>
                </a:solidFill>
                <a:latin typeface="+mj-lt"/>
              </a:rPr>
              <a:t>Buiret</a:t>
            </a:r>
            <a:endParaRPr lang="en-GB" sz="2100" dirty="0">
              <a:solidFill>
                <a:srgbClr val="FF0000"/>
              </a:solidFill>
              <a:latin typeface="+mj-lt"/>
            </a:endParaRPr>
          </a:p>
        </p:txBody>
      </p:sp>
      <p:sp>
        <p:nvSpPr>
          <p:cNvPr id="13" name="TextBox 12">
            <a:extLst>
              <a:ext uri="{FF2B5EF4-FFF2-40B4-BE49-F238E27FC236}">
                <a16:creationId xmlns:a16="http://schemas.microsoft.com/office/drawing/2014/main" id="{5CF330C8-644A-4AAB-9D71-2CB413478A15}"/>
              </a:ext>
            </a:extLst>
          </p:cNvPr>
          <p:cNvSpPr txBox="1"/>
          <p:nvPr/>
        </p:nvSpPr>
        <p:spPr>
          <a:xfrm>
            <a:off x="1364802" y="4334285"/>
            <a:ext cx="1083564" cy="415498"/>
          </a:xfrm>
          <a:prstGeom prst="rect">
            <a:avLst/>
          </a:prstGeom>
          <a:noFill/>
        </p:spPr>
        <p:txBody>
          <a:bodyPr wrap="square" rtlCol="0">
            <a:spAutoFit/>
          </a:bodyPr>
          <a:lstStyle/>
          <a:p>
            <a:r>
              <a:rPr lang="en-GB" sz="2100" dirty="0" smtClean="0">
                <a:solidFill>
                  <a:srgbClr val="FF0000"/>
                </a:solidFill>
                <a:latin typeface="+mj-lt"/>
              </a:rPr>
              <a:t>Ovary</a:t>
            </a:r>
            <a:endParaRPr lang="en-GB" sz="2100" dirty="0">
              <a:solidFill>
                <a:srgbClr val="FF0000"/>
              </a:solidFill>
              <a:latin typeface="+mj-lt"/>
            </a:endParaRPr>
          </a:p>
        </p:txBody>
      </p:sp>
      <p:sp>
        <p:nvSpPr>
          <p:cNvPr id="14" name="TextBox 13">
            <a:extLst>
              <a:ext uri="{FF2B5EF4-FFF2-40B4-BE49-F238E27FC236}">
                <a16:creationId xmlns:a16="http://schemas.microsoft.com/office/drawing/2014/main" id="{5CF330C8-644A-4AAB-9D71-2CB413478A15}"/>
              </a:ext>
            </a:extLst>
          </p:cNvPr>
          <p:cNvSpPr txBox="1"/>
          <p:nvPr/>
        </p:nvSpPr>
        <p:spPr>
          <a:xfrm>
            <a:off x="1259632" y="5161262"/>
            <a:ext cx="4464496" cy="415498"/>
          </a:xfrm>
          <a:prstGeom prst="rect">
            <a:avLst/>
          </a:prstGeom>
          <a:noFill/>
        </p:spPr>
        <p:txBody>
          <a:bodyPr wrap="square" rtlCol="0">
            <a:spAutoFit/>
          </a:bodyPr>
          <a:lstStyle/>
          <a:p>
            <a:r>
              <a:rPr lang="en-GB" sz="2100" dirty="0" smtClean="0">
                <a:solidFill>
                  <a:srgbClr val="FF0000"/>
                </a:solidFill>
                <a:latin typeface="+mj-lt"/>
              </a:rPr>
              <a:t>When an egg is released from an ovary </a:t>
            </a:r>
            <a:endParaRPr lang="en-GB" sz="2100" dirty="0">
              <a:solidFill>
                <a:srgbClr val="FF0000"/>
              </a:solidFill>
              <a:latin typeface="+mj-lt"/>
            </a:endParaRPr>
          </a:p>
        </p:txBody>
      </p:sp>
      <p:sp>
        <p:nvSpPr>
          <p:cNvPr id="12" name="TextBox 11"/>
          <p:cNvSpPr txBox="1"/>
          <p:nvPr/>
        </p:nvSpPr>
        <p:spPr>
          <a:xfrm>
            <a:off x="1414272" y="1796073"/>
            <a:ext cx="3238120" cy="415498"/>
          </a:xfrm>
          <a:prstGeom prst="rect">
            <a:avLst/>
          </a:prstGeom>
          <a:noFill/>
        </p:spPr>
        <p:txBody>
          <a:bodyPr wrap="square" rtlCol="0">
            <a:spAutoFit/>
          </a:bodyPr>
          <a:lstStyle/>
          <a:p>
            <a:r>
              <a:rPr lang="en-GB" sz="2100" dirty="0" smtClean="0">
                <a:solidFill>
                  <a:srgbClr val="FF0000"/>
                </a:solidFill>
                <a:latin typeface="+mj-lt"/>
              </a:rPr>
              <a:t>Carbon dioxide and water</a:t>
            </a:r>
            <a:endParaRPr lang="en-GB" sz="2100" dirty="0">
              <a:solidFill>
                <a:srgbClr val="FF0000"/>
              </a:solidFill>
              <a:latin typeface="+mj-lt"/>
            </a:endParaRPr>
          </a:p>
        </p:txBody>
      </p:sp>
      <p:sp>
        <p:nvSpPr>
          <p:cNvPr id="15" name="TextBox 14"/>
          <p:cNvSpPr txBox="1"/>
          <p:nvPr/>
        </p:nvSpPr>
        <p:spPr>
          <a:xfrm>
            <a:off x="1353546" y="3379115"/>
            <a:ext cx="3238120" cy="415498"/>
          </a:xfrm>
          <a:prstGeom prst="rect">
            <a:avLst/>
          </a:prstGeom>
          <a:noFill/>
        </p:spPr>
        <p:txBody>
          <a:bodyPr wrap="square" rtlCol="0">
            <a:spAutoFit/>
          </a:bodyPr>
          <a:lstStyle/>
          <a:p>
            <a:r>
              <a:rPr lang="en-GB" sz="2100" dirty="0" smtClean="0">
                <a:solidFill>
                  <a:srgbClr val="FF0000"/>
                </a:solidFill>
                <a:latin typeface="+mj-lt"/>
              </a:rPr>
              <a:t>Protease</a:t>
            </a:r>
            <a:endParaRPr lang="en-GB" sz="2100" dirty="0">
              <a:solidFill>
                <a:srgbClr val="FF0000"/>
              </a:solidFill>
              <a:latin typeface="+mj-lt"/>
            </a:endParaRPr>
          </a:p>
        </p:txBody>
      </p:sp>
    </p:spTree>
    <p:extLst>
      <p:ext uri="{BB962C8B-B14F-4D97-AF65-F5344CB8AC3E}">
        <p14:creationId xmlns:p14="http://schemas.microsoft.com/office/powerpoint/2010/main" val="33860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3" grpId="0"/>
      <p:bldP spid="14" grpId="0"/>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0" y="0"/>
            <a:ext cx="9144000" cy="85725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9933"/>
                </a:solidFill>
                <a:latin typeface="Arial Black"/>
              </a:rPr>
              <a:t>What is IVF?</a:t>
            </a:r>
            <a:endParaRPr lang="en-US" sz="3600" kern="10" dirty="0">
              <a:ln w="9525">
                <a:solidFill>
                  <a:srgbClr val="000000"/>
                </a:solidFill>
                <a:round/>
                <a:headEnd/>
                <a:tailEnd/>
              </a:ln>
              <a:solidFill>
                <a:srgbClr val="FF9933"/>
              </a:solidFill>
              <a:latin typeface="Arial Black"/>
            </a:endParaRPr>
          </a:p>
        </p:txBody>
      </p:sp>
      <p:sp>
        <p:nvSpPr>
          <p:cNvPr id="3" name="Rectangle 2"/>
          <p:cNvSpPr/>
          <p:nvPr/>
        </p:nvSpPr>
        <p:spPr>
          <a:xfrm>
            <a:off x="323528" y="2148357"/>
            <a:ext cx="8496944" cy="2062103"/>
          </a:xfrm>
          <a:prstGeom prst="rect">
            <a:avLst/>
          </a:prstGeom>
          <a:solidFill>
            <a:srgbClr val="FFFF00"/>
          </a:solidFill>
        </p:spPr>
        <p:txBody>
          <a:bodyPr wrap="square">
            <a:spAutoFit/>
          </a:bodyPr>
          <a:lstStyle/>
          <a:p>
            <a:pPr algn="ctr">
              <a:buNone/>
            </a:pPr>
            <a:r>
              <a:rPr lang="en-GB" sz="3200" b="1" dirty="0">
                <a:latin typeface="Kristen ITC" pitchFamily="66" charset="0"/>
              </a:rPr>
              <a:t>In vitro fertilisation (IVF): </a:t>
            </a:r>
            <a:r>
              <a:rPr lang="en-GB" sz="3200" dirty="0" smtClean="0">
                <a:latin typeface="Kristen ITC" pitchFamily="66" charset="0"/>
              </a:rPr>
              <a:t>fertilisation that happens </a:t>
            </a:r>
            <a:r>
              <a:rPr lang="en-GB" sz="3200" dirty="0">
                <a:latin typeface="Kristen ITC" pitchFamily="66" charset="0"/>
              </a:rPr>
              <a:t>in the laboratory </a:t>
            </a:r>
            <a:r>
              <a:rPr lang="en-GB" sz="3200" b="1" u="sng" dirty="0">
                <a:latin typeface="Kristen ITC" pitchFamily="66" charset="0"/>
              </a:rPr>
              <a:t>outside</a:t>
            </a:r>
            <a:r>
              <a:rPr lang="en-GB" sz="3200" dirty="0">
                <a:latin typeface="Kristen ITC" pitchFamily="66" charset="0"/>
              </a:rPr>
              <a:t> the mother’s body. </a:t>
            </a:r>
            <a:endParaRPr lang="en-GB" sz="3200" dirty="0" smtClean="0">
              <a:latin typeface="Kristen ITC" pitchFamily="66" charset="0"/>
            </a:endParaRPr>
          </a:p>
          <a:p>
            <a:pPr algn="ctr">
              <a:buNone/>
            </a:pPr>
            <a:r>
              <a:rPr lang="en-GB" sz="3200" dirty="0" smtClean="0">
                <a:latin typeface="Kristen ITC" pitchFamily="66" charset="0"/>
              </a:rPr>
              <a:t>(</a:t>
            </a:r>
            <a:r>
              <a:rPr lang="en-GB" sz="3200" dirty="0">
                <a:latin typeface="Kristen ITC" pitchFamily="66" charset="0"/>
              </a:rPr>
              <a:t>Latin: ‘in vitro’ literally means ‘in glass.’)</a:t>
            </a:r>
            <a:endParaRPr lang="en-GB" sz="3200" b="1" dirty="0">
              <a:latin typeface="Kristen ITC" pitchFamily="66" charset="0"/>
            </a:endParaRPr>
          </a:p>
        </p:txBody>
      </p:sp>
      <p:sp>
        <p:nvSpPr>
          <p:cNvPr id="6" name="TextBox 5"/>
          <p:cNvSpPr txBox="1"/>
          <p:nvPr/>
        </p:nvSpPr>
        <p:spPr>
          <a:xfrm>
            <a:off x="0" y="1052736"/>
            <a:ext cx="9144000" cy="1077218"/>
          </a:xfrm>
          <a:prstGeom prst="rect">
            <a:avLst/>
          </a:prstGeom>
          <a:solidFill>
            <a:srgbClr val="66FFFF"/>
          </a:solidFill>
        </p:spPr>
        <p:txBody>
          <a:bodyPr wrap="square" rtlCol="0">
            <a:spAutoFit/>
          </a:bodyPr>
          <a:lstStyle/>
          <a:p>
            <a:r>
              <a:rPr lang="en-GB" sz="3200" dirty="0" smtClean="0"/>
              <a:t>What is IVF?  Write down any ideas you might have about this process.</a:t>
            </a:r>
            <a:endParaRPr lang="en-GB" sz="3200" dirty="0"/>
          </a:p>
        </p:txBody>
      </p:sp>
      <p:pic>
        <p:nvPicPr>
          <p:cNvPr id="1026" name="Picture 2" descr="http://t3.gstatic.com/images?q=tbn:ANd9GcSJZjNpVAFMzNTTCJNVx0jDPt6AU4GpiO42UGZtX9UjdeyaBcGcFsc7jxI:www.womenofchina.cn/res/womenofchina/1210/test_tube_baby_%25E5%2589%25AF%25E6%259C%25A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313781"/>
            <a:ext cx="2544218" cy="25442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13070" y="4498447"/>
            <a:ext cx="6408712" cy="1815882"/>
          </a:xfrm>
          <a:prstGeom prst="rect">
            <a:avLst/>
          </a:prstGeom>
          <a:noFill/>
        </p:spPr>
        <p:txBody>
          <a:bodyPr wrap="square" rtlCol="0">
            <a:spAutoFit/>
          </a:bodyPr>
          <a:lstStyle/>
          <a:p>
            <a:r>
              <a:rPr lang="en-GB" sz="2800" b="1" dirty="0" smtClean="0"/>
              <a:t>‘Test tube baby’ is a popular term for this process.  However…this is not correct as the process never takes place in a test tube!</a:t>
            </a:r>
            <a:endParaRPr lang="en-GB" sz="2800" b="1" dirty="0"/>
          </a:p>
        </p:txBody>
      </p:sp>
      <p:sp>
        <p:nvSpPr>
          <p:cNvPr id="8" name="Multiply 7"/>
          <p:cNvSpPr/>
          <p:nvPr/>
        </p:nvSpPr>
        <p:spPr>
          <a:xfrm>
            <a:off x="596899" y="4655100"/>
            <a:ext cx="2088232" cy="18615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9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WordArt 2"/>
          <p:cNvSpPr>
            <a:spLocks noChangeArrowheads="1" noChangeShapeType="1" noTextEdit="1"/>
          </p:cNvSpPr>
          <p:nvPr/>
        </p:nvSpPr>
        <p:spPr bwMode="auto">
          <a:xfrm>
            <a:off x="0" y="0"/>
            <a:ext cx="9144000" cy="85725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9933"/>
                </a:solidFill>
                <a:latin typeface="Arial Black"/>
              </a:rPr>
              <a:t>Increasing the likelihood of pregnancy</a:t>
            </a:r>
          </a:p>
        </p:txBody>
      </p:sp>
      <p:pic>
        <p:nvPicPr>
          <p:cNvPr id="5" name="Picture 10" descr="http://0.tqn.com/d/infertility/1/G/E/-/-/-/Carlos-Davila-injection.jpg"/>
          <p:cNvPicPr>
            <a:picLocks noChangeAspect="1" noChangeArrowheads="1"/>
          </p:cNvPicPr>
          <p:nvPr/>
        </p:nvPicPr>
        <p:blipFill>
          <a:blip r:embed="rId2"/>
          <a:srcRect/>
          <a:stretch>
            <a:fillRect/>
          </a:stretch>
        </p:blipFill>
        <p:spPr bwMode="auto">
          <a:xfrm>
            <a:off x="500063" y="1071563"/>
            <a:ext cx="3870325" cy="2514600"/>
          </a:xfrm>
          <a:prstGeom prst="rect">
            <a:avLst/>
          </a:prstGeom>
          <a:noFill/>
          <a:ln w="9525">
            <a:noFill/>
            <a:miter lim="800000"/>
            <a:headEnd/>
            <a:tailEnd/>
          </a:ln>
        </p:spPr>
      </p:pic>
      <p:sp>
        <p:nvSpPr>
          <p:cNvPr id="6" name="TextBox 5"/>
          <p:cNvSpPr txBox="1">
            <a:spLocks noChangeArrowheads="1"/>
          </p:cNvSpPr>
          <p:nvPr/>
        </p:nvSpPr>
        <p:spPr bwMode="auto">
          <a:xfrm>
            <a:off x="4714875" y="928688"/>
            <a:ext cx="4214813" cy="2554287"/>
          </a:xfrm>
          <a:prstGeom prst="rect">
            <a:avLst/>
          </a:prstGeom>
          <a:solidFill>
            <a:srgbClr val="FFFF00"/>
          </a:solidFill>
          <a:ln w="9525">
            <a:noFill/>
            <a:miter lim="800000"/>
            <a:headEnd/>
            <a:tailEnd/>
          </a:ln>
        </p:spPr>
        <p:txBody>
          <a:bodyPr>
            <a:spAutoFit/>
          </a:bodyPr>
          <a:lstStyle/>
          <a:p>
            <a:r>
              <a:rPr lang="en-GB" sz="3200" b="1">
                <a:latin typeface="Calibri" pitchFamily="34" charset="0"/>
              </a:rPr>
              <a:t>The female is given large doses of the hormones FSH and LH – these ‘over ride’ her own hormones.</a:t>
            </a:r>
            <a:endParaRPr lang="en-US" sz="3200" b="1">
              <a:latin typeface="Calibri" pitchFamily="34" charset="0"/>
            </a:endParaRPr>
          </a:p>
        </p:txBody>
      </p:sp>
      <p:pic>
        <p:nvPicPr>
          <p:cNvPr id="7" name="Picture 4" descr="http://www.fertilitycrete.gr/media/7014/ivf.jpg"/>
          <p:cNvPicPr>
            <a:picLocks noChangeAspect="1" noChangeArrowheads="1"/>
          </p:cNvPicPr>
          <p:nvPr/>
        </p:nvPicPr>
        <p:blipFill>
          <a:blip r:embed="rId3"/>
          <a:srcRect/>
          <a:stretch>
            <a:fillRect/>
          </a:stretch>
        </p:blipFill>
        <p:spPr bwMode="auto">
          <a:xfrm>
            <a:off x="4643438" y="3643313"/>
            <a:ext cx="4205287" cy="3214687"/>
          </a:xfrm>
          <a:prstGeom prst="rect">
            <a:avLst/>
          </a:prstGeom>
          <a:noFill/>
          <a:ln w="9525">
            <a:noFill/>
            <a:miter lim="800000"/>
            <a:headEnd/>
            <a:tailEnd/>
          </a:ln>
        </p:spPr>
      </p:pic>
      <p:sp>
        <p:nvSpPr>
          <p:cNvPr id="8" name="TextBox 7"/>
          <p:cNvSpPr txBox="1">
            <a:spLocks noChangeArrowheads="1"/>
          </p:cNvSpPr>
          <p:nvPr/>
        </p:nvSpPr>
        <p:spPr bwMode="auto">
          <a:xfrm>
            <a:off x="285750" y="4000500"/>
            <a:ext cx="4214813" cy="2554288"/>
          </a:xfrm>
          <a:prstGeom prst="rect">
            <a:avLst/>
          </a:prstGeom>
          <a:solidFill>
            <a:srgbClr val="FFFF00"/>
          </a:solidFill>
          <a:ln w="9525">
            <a:noFill/>
            <a:miter lim="800000"/>
            <a:headEnd/>
            <a:tailEnd/>
          </a:ln>
        </p:spPr>
        <p:txBody>
          <a:bodyPr>
            <a:spAutoFit/>
          </a:bodyPr>
          <a:lstStyle/>
          <a:p>
            <a:r>
              <a:rPr lang="en-GB" sz="3200" b="1">
                <a:latin typeface="Calibri" pitchFamily="34" charset="0"/>
              </a:rPr>
              <a:t>The ripened eggs need harvesting – this is often done using ultrasound and fine needle.</a:t>
            </a:r>
            <a:endParaRPr lang="en-US" sz="32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midlandfertility.com/wp-content/uploads/2009/03/private-sperm-analysis2.jpg"/>
          <p:cNvPicPr>
            <a:picLocks noChangeAspect="1" noChangeArrowheads="1"/>
          </p:cNvPicPr>
          <p:nvPr/>
        </p:nvPicPr>
        <p:blipFill>
          <a:blip r:embed="rId2"/>
          <a:srcRect/>
          <a:stretch>
            <a:fillRect/>
          </a:stretch>
        </p:blipFill>
        <p:spPr bwMode="auto">
          <a:xfrm>
            <a:off x="4714875" y="3714750"/>
            <a:ext cx="4079875" cy="2622550"/>
          </a:xfrm>
          <a:prstGeom prst="rect">
            <a:avLst/>
          </a:prstGeom>
          <a:noFill/>
          <a:ln w="9525">
            <a:noFill/>
            <a:miter lim="800000"/>
            <a:headEnd/>
            <a:tailEnd/>
          </a:ln>
        </p:spPr>
      </p:pic>
      <p:pic>
        <p:nvPicPr>
          <p:cNvPr id="4" name="Picture 2" descr="http://www.theage.com.au/ffximage/2008/04/15/IVF_narrowweb__300x368,0.jpg"/>
          <p:cNvPicPr>
            <a:picLocks noChangeAspect="1" noChangeArrowheads="1"/>
          </p:cNvPicPr>
          <p:nvPr/>
        </p:nvPicPr>
        <p:blipFill>
          <a:blip r:embed="rId3"/>
          <a:srcRect/>
          <a:stretch>
            <a:fillRect/>
          </a:stretch>
        </p:blipFill>
        <p:spPr bwMode="auto">
          <a:xfrm>
            <a:off x="785813" y="357188"/>
            <a:ext cx="2857500" cy="3505200"/>
          </a:xfrm>
          <a:prstGeom prst="rect">
            <a:avLst/>
          </a:prstGeom>
          <a:noFill/>
          <a:ln w="9525">
            <a:noFill/>
            <a:miter lim="800000"/>
            <a:headEnd/>
            <a:tailEnd/>
          </a:ln>
        </p:spPr>
      </p:pic>
      <p:sp>
        <p:nvSpPr>
          <p:cNvPr id="5" name="TextBox 4"/>
          <p:cNvSpPr txBox="1">
            <a:spLocks noChangeArrowheads="1"/>
          </p:cNvSpPr>
          <p:nvPr/>
        </p:nvSpPr>
        <p:spPr bwMode="auto">
          <a:xfrm>
            <a:off x="4214813" y="500063"/>
            <a:ext cx="4214812" cy="2062162"/>
          </a:xfrm>
          <a:prstGeom prst="rect">
            <a:avLst/>
          </a:prstGeom>
          <a:solidFill>
            <a:srgbClr val="FFFF00"/>
          </a:solidFill>
          <a:ln w="9525">
            <a:noFill/>
            <a:miter lim="800000"/>
            <a:headEnd/>
            <a:tailEnd/>
          </a:ln>
        </p:spPr>
        <p:txBody>
          <a:bodyPr>
            <a:spAutoFit/>
          </a:bodyPr>
          <a:lstStyle/>
          <a:p>
            <a:r>
              <a:rPr lang="en-GB" sz="3200" b="1">
                <a:latin typeface="Calibri" pitchFamily="34" charset="0"/>
              </a:rPr>
              <a:t>A sperm sample from the father or a donor is obtained – it needs to be kept warm.</a:t>
            </a:r>
            <a:endParaRPr lang="en-US" sz="3200" b="1">
              <a:latin typeface="Calibri" pitchFamily="34" charset="0"/>
            </a:endParaRPr>
          </a:p>
        </p:txBody>
      </p:sp>
      <p:sp>
        <p:nvSpPr>
          <p:cNvPr id="6" name="TextBox 5"/>
          <p:cNvSpPr txBox="1">
            <a:spLocks noChangeArrowheads="1"/>
          </p:cNvSpPr>
          <p:nvPr/>
        </p:nvSpPr>
        <p:spPr bwMode="auto">
          <a:xfrm>
            <a:off x="285750" y="4000500"/>
            <a:ext cx="4214813" cy="2554288"/>
          </a:xfrm>
          <a:prstGeom prst="rect">
            <a:avLst/>
          </a:prstGeom>
          <a:solidFill>
            <a:srgbClr val="FFFF00"/>
          </a:solidFill>
          <a:ln w="9525">
            <a:noFill/>
            <a:miter lim="800000"/>
            <a:headEnd/>
            <a:tailEnd/>
          </a:ln>
        </p:spPr>
        <p:txBody>
          <a:bodyPr>
            <a:spAutoFit/>
          </a:bodyPr>
          <a:lstStyle/>
          <a:p>
            <a:r>
              <a:rPr lang="en-GB" sz="3200" b="1">
                <a:latin typeface="Calibri" pitchFamily="34" charset="0"/>
              </a:rPr>
              <a:t>The sperm cells are checked under the microscope – only the best looking sperm cell is selected for use.</a:t>
            </a:r>
            <a:endParaRPr lang="en-US" sz="32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ttp://i.dailymail.co.uk/i/pix/2006/05/ivfREX310506_228x256.jpg"/>
          <p:cNvPicPr>
            <a:picLocks noChangeAspect="1" noChangeArrowheads="1"/>
          </p:cNvPicPr>
          <p:nvPr/>
        </p:nvPicPr>
        <p:blipFill>
          <a:blip r:embed="rId2"/>
          <a:srcRect/>
          <a:stretch>
            <a:fillRect/>
          </a:stretch>
        </p:blipFill>
        <p:spPr bwMode="auto">
          <a:xfrm>
            <a:off x="4572000" y="928688"/>
            <a:ext cx="4262438" cy="4786312"/>
          </a:xfrm>
          <a:prstGeom prst="rect">
            <a:avLst/>
          </a:prstGeom>
          <a:noFill/>
          <a:ln w="9525">
            <a:noFill/>
            <a:miter lim="800000"/>
            <a:headEnd/>
            <a:tailEnd/>
          </a:ln>
        </p:spPr>
      </p:pic>
      <p:sp>
        <p:nvSpPr>
          <p:cNvPr id="5" name="TextBox 4"/>
          <p:cNvSpPr txBox="1">
            <a:spLocks noChangeArrowheads="1"/>
          </p:cNvSpPr>
          <p:nvPr/>
        </p:nvSpPr>
        <p:spPr bwMode="auto">
          <a:xfrm>
            <a:off x="285750" y="1857375"/>
            <a:ext cx="4214813" cy="3540125"/>
          </a:xfrm>
          <a:prstGeom prst="rect">
            <a:avLst/>
          </a:prstGeom>
          <a:solidFill>
            <a:srgbClr val="FFFF00"/>
          </a:solidFill>
          <a:ln w="9525">
            <a:noFill/>
            <a:miter lim="800000"/>
            <a:headEnd/>
            <a:tailEnd/>
          </a:ln>
        </p:spPr>
        <p:txBody>
          <a:bodyPr>
            <a:spAutoFit/>
          </a:bodyPr>
          <a:lstStyle/>
          <a:p>
            <a:r>
              <a:rPr lang="en-GB" sz="3200" b="1">
                <a:latin typeface="Calibri" pitchFamily="34" charset="0"/>
              </a:rPr>
              <a:t>The sperm cell is drawn up into a pipette, which is then pushed through the egg cell membrane.  The sperm cell is injected into the egg – fertilisation!</a:t>
            </a:r>
            <a:endParaRPr lang="en-US" sz="32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No image &#10;description">
            <a:hlinkClick r:id="rId3"/>
          </p:cNvPr>
          <p:cNvPicPr>
            <a:picLocks noChangeAspect="1" noChangeArrowheads="1"/>
          </p:cNvPicPr>
          <p:nvPr/>
        </p:nvPicPr>
        <p:blipFill>
          <a:blip r:embed="rId4"/>
          <a:srcRect/>
          <a:stretch>
            <a:fillRect/>
          </a:stretch>
        </p:blipFill>
        <p:spPr bwMode="auto">
          <a:xfrm>
            <a:off x="4429125" y="428625"/>
            <a:ext cx="4394200" cy="2928938"/>
          </a:xfrm>
          <a:prstGeom prst="rect">
            <a:avLst/>
          </a:prstGeom>
          <a:noFill/>
          <a:ln w="9525">
            <a:noFill/>
            <a:miter lim="800000"/>
            <a:headEnd/>
            <a:tailEnd/>
          </a:ln>
        </p:spPr>
      </p:pic>
      <p:pic>
        <p:nvPicPr>
          <p:cNvPr id="1037" name="Picture 13" descr="http://www.mountnittany.org/assets/images/krames/79371.jpg"/>
          <p:cNvPicPr>
            <a:picLocks noChangeAspect="1" noChangeArrowheads="1"/>
          </p:cNvPicPr>
          <p:nvPr/>
        </p:nvPicPr>
        <p:blipFill>
          <a:blip r:embed="rId5"/>
          <a:srcRect/>
          <a:stretch>
            <a:fillRect/>
          </a:stretch>
        </p:blipFill>
        <p:spPr bwMode="auto">
          <a:xfrm>
            <a:off x="0" y="2928938"/>
            <a:ext cx="4389438" cy="3929062"/>
          </a:xfrm>
          <a:prstGeom prst="rect">
            <a:avLst/>
          </a:prstGeom>
          <a:noFill/>
          <a:ln w="9525">
            <a:noFill/>
            <a:miter lim="800000"/>
            <a:headEnd/>
            <a:tailEnd/>
          </a:ln>
        </p:spPr>
      </p:pic>
      <p:sp>
        <p:nvSpPr>
          <p:cNvPr id="11" name="TextBox 10"/>
          <p:cNvSpPr txBox="1">
            <a:spLocks noChangeArrowheads="1"/>
          </p:cNvSpPr>
          <p:nvPr/>
        </p:nvSpPr>
        <p:spPr bwMode="auto">
          <a:xfrm>
            <a:off x="357188" y="285750"/>
            <a:ext cx="4214812" cy="2062163"/>
          </a:xfrm>
          <a:prstGeom prst="rect">
            <a:avLst/>
          </a:prstGeom>
          <a:solidFill>
            <a:srgbClr val="FFFF00"/>
          </a:solidFill>
          <a:ln w="9525">
            <a:noFill/>
            <a:miter lim="800000"/>
            <a:headEnd/>
            <a:tailEnd/>
          </a:ln>
        </p:spPr>
        <p:txBody>
          <a:bodyPr>
            <a:spAutoFit/>
          </a:bodyPr>
          <a:lstStyle/>
          <a:p>
            <a:r>
              <a:rPr lang="en-GB" sz="3200" b="1">
                <a:latin typeface="Calibri" pitchFamily="34" charset="0"/>
              </a:rPr>
              <a:t>The fertilised eggs are checked to see if they have begun to divide and form embryos.</a:t>
            </a:r>
            <a:endParaRPr lang="en-US" sz="3200" b="1">
              <a:latin typeface="Calibri" pitchFamily="34" charset="0"/>
            </a:endParaRPr>
          </a:p>
        </p:txBody>
      </p:sp>
      <p:sp>
        <p:nvSpPr>
          <p:cNvPr id="12" name="TextBox 11"/>
          <p:cNvSpPr txBox="1">
            <a:spLocks noChangeArrowheads="1"/>
          </p:cNvSpPr>
          <p:nvPr/>
        </p:nvSpPr>
        <p:spPr bwMode="auto">
          <a:xfrm>
            <a:off x="4572000" y="3500438"/>
            <a:ext cx="4214813" cy="3046412"/>
          </a:xfrm>
          <a:prstGeom prst="rect">
            <a:avLst/>
          </a:prstGeom>
          <a:solidFill>
            <a:srgbClr val="FFFF00"/>
          </a:solidFill>
          <a:ln w="9525">
            <a:noFill/>
            <a:miter lim="800000"/>
            <a:headEnd/>
            <a:tailEnd/>
          </a:ln>
        </p:spPr>
        <p:txBody>
          <a:bodyPr>
            <a:spAutoFit/>
          </a:bodyPr>
          <a:lstStyle/>
          <a:p>
            <a:r>
              <a:rPr lang="en-GB" sz="3200" b="1">
                <a:latin typeface="Calibri" pitchFamily="34" charset="0"/>
              </a:rPr>
              <a:t>Two embryos are selected for re-implantation.  This is done using a tube called a catheter which contains the embryos</a:t>
            </a:r>
            <a:endParaRPr lang="en-US" sz="32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i.dailymail.co.uk/i/pix/2009/06/01/article-1189975-052955BA000005DC-353_233x423.jpg"/>
          <p:cNvPicPr>
            <a:picLocks noChangeAspect="1" noChangeArrowheads="1"/>
          </p:cNvPicPr>
          <p:nvPr/>
        </p:nvPicPr>
        <p:blipFill>
          <a:blip r:embed="rId2"/>
          <a:srcRect/>
          <a:stretch>
            <a:fillRect/>
          </a:stretch>
        </p:blipFill>
        <p:spPr bwMode="auto">
          <a:xfrm>
            <a:off x="0" y="-15875"/>
            <a:ext cx="3786188" cy="6873875"/>
          </a:xfrm>
          <a:prstGeom prst="rect">
            <a:avLst/>
          </a:prstGeom>
          <a:noFill/>
          <a:ln w="9525">
            <a:noFill/>
            <a:miter lim="800000"/>
            <a:headEnd/>
            <a:tailEnd/>
          </a:ln>
        </p:spPr>
      </p:pic>
      <p:sp>
        <p:nvSpPr>
          <p:cNvPr id="5" name="TextBox 4"/>
          <p:cNvSpPr txBox="1">
            <a:spLocks noChangeArrowheads="1"/>
          </p:cNvSpPr>
          <p:nvPr/>
        </p:nvSpPr>
        <p:spPr bwMode="auto">
          <a:xfrm>
            <a:off x="4143375" y="764704"/>
            <a:ext cx="4389065" cy="3046988"/>
          </a:xfrm>
          <a:prstGeom prst="rect">
            <a:avLst/>
          </a:prstGeom>
          <a:solidFill>
            <a:srgbClr val="FFFF00"/>
          </a:solidFill>
          <a:ln w="9525">
            <a:noFill/>
            <a:miter lim="800000"/>
            <a:headEnd/>
            <a:tailEnd/>
          </a:ln>
        </p:spPr>
        <p:txBody>
          <a:bodyPr wrap="square">
            <a:spAutoFit/>
          </a:bodyPr>
          <a:lstStyle/>
          <a:p>
            <a:r>
              <a:rPr lang="en-GB" sz="3200" b="1" dirty="0">
                <a:latin typeface="Calibri" pitchFamily="34" charset="0"/>
              </a:rPr>
              <a:t>Any un-used embryos may be frozen in liquid Nitrogen and used in the future.  They tend to be stored for up to </a:t>
            </a:r>
            <a:r>
              <a:rPr lang="en-GB" sz="3200" b="1" u="sng" dirty="0">
                <a:latin typeface="Calibri" pitchFamily="34" charset="0"/>
              </a:rPr>
              <a:t>ten </a:t>
            </a:r>
            <a:r>
              <a:rPr lang="en-GB" sz="3200" b="1" dirty="0">
                <a:latin typeface="Calibri" pitchFamily="34" charset="0"/>
              </a:rPr>
              <a:t>years.</a:t>
            </a:r>
            <a:endParaRPr lang="en-US" sz="32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a:hlinkClick r:id="rId2"/>
          </p:cNvPr>
          <p:cNvPicPr>
            <a:picLocks noChangeAspect="1" noChangeArrowheads="1"/>
          </p:cNvPicPr>
          <p:nvPr/>
        </p:nvPicPr>
        <p:blipFill>
          <a:blip r:embed="rId3"/>
          <a:srcRect/>
          <a:stretch>
            <a:fillRect/>
          </a:stretch>
        </p:blipFill>
        <p:spPr bwMode="auto">
          <a:xfrm>
            <a:off x="684213" y="1628775"/>
            <a:ext cx="7416800" cy="4497388"/>
          </a:xfrm>
          <a:prstGeom prst="rect">
            <a:avLst/>
          </a:prstGeom>
          <a:noFill/>
          <a:ln w="9525">
            <a:noFill/>
            <a:miter lim="800000"/>
            <a:headEnd/>
            <a:tailEnd/>
          </a:ln>
        </p:spPr>
      </p:pic>
      <p:sp>
        <p:nvSpPr>
          <p:cNvPr id="28674" name="WordArt 3"/>
          <p:cNvSpPr>
            <a:spLocks noChangeArrowheads="1" noChangeShapeType="1" noTextEdit="1"/>
          </p:cNvSpPr>
          <p:nvPr/>
        </p:nvSpPr>
        <p:spPr bwMode="auto">
          <a:xfrm>
            <a:off x="2339975" y="404813"/>
            <a:ext cx="4681538" cy="931862"/>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gradFill rotWithShape="1">
                  <a:gsLst>
                    <a:gs pos="0">
                      <a:srgbClr val="FFFF00"/>
                    </a:gs>
                    <a:gs pos="50000">
                      <a:srgbClr val="FF0000"/>
                    </a:gs>
                    <a:gs pos="100000">
                      <a:srgbClr val="FFFF00"/>
                    </a:gs>
                  </a:gsLst>
                  <a:lin ang="2700000" scaled="1"/>
                </a:gradFill>
                <a:effectLst>
                  <a:outerShdw dist="35921" dir="2700000" algn="ctr" rotWithShape="0">
                    <a:srgbClr val="C0C0C0">
                      <a:alpha val="79999"/>
                    </a:srgbClr>
                  </a:outerShdw>
                </a:effectLst>
                <a:latin typeface="Impact"/>
              </a:rPr>
              <a:t>Stages of IVF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t2.gstatic.com/images?q=tbn:ANd9GcR8HOJBjhrCjdnI3THCA-nmtduL_d5Pq3xuodf9KtigFnT947fe"/>
          <p:cNvPicPr>
            <a:picLocks noChangeAspect="1" noChangeArrowheads="1"/>
          </p:cNvPicPr>
          <p:nvPr/>
        </p:nvPicPr>
        <p:blipFill>
          <a:blip r:embed="rId2"/>
          <a:srcRect/>
          <a:stretch>
            <a:fillRect/>
          </a:stretch>
        </p:blipFill>
        <p:spPr bwMode="auto">
          <a:xfrm>
            <a:off x="4119566" y="562408"/>
            <a:ext cx="4305300" cy="3143250"/>
          </a:xfrm>
          <a:prstGeom prst="rect">
            <a:avLst/>
          </a:prstGeom>
          <a:noFill/>
          <a:ln w="9525">
            <a:noFill/>
            <a:miter lim="800000"/>
            <a:headEnd/>
            <a:tailEnd/>
          </a:ln>
        </p:spPr>
      </p:pic>
      <p:sp>
        <p:nvSpPr>
          <p:cNvPr id="29699" name="WordArt 2"/>
          <p:cNvSpPr>
            <a:spLocks noChangeArrowheads="1" noChangeShapeType="1" noTextEdit="1"/>
          </p:cNvSpPr>
          <p:nvPr/>
        </p:nvSpPr>
        <p:spPr bwMode="auto">
          <a:xfrm>
            <a:off x="0" y="0"/>
            <a:ext cx="9144000" cy="428625"/>
          </a:xfrm>
          <a:prstGeom prst="rect">
            <a:avLst/>
          </a:prstGeom>
        </p:spPr>
        <p:txBody>
          <a:bodyPr wrap="none" fromWordArt="1">
            <a:prstTxWarp prst="textPlain">
              <a:avLst>
                <a:gd name="adj" fmla="val 50000"/>
              </a:avLst>
            </a:prstTxWarp>
          </a:bodyPr>
          <a:lstStyle/>
          <a:p>
            <a:pPr algn="ctr"/>
            <a:r>
              <a:rPr lang="en-US" sz="6000" kern="10" dirty="0">
                <a:ln w="9525">
                  <a:solidFill>
                    <a:srgbClr val="000000"/>
                  </a:solidFill>
                  <a:round/>
                  <a:headEnd/>
                  <a:tailEnd/>
                </a:ln>
                <a:solidFill>
                  <a:srgbClr val="00B050"/>
                </a:solidFill>
                <a:latin typeface="Arial Black"/>
              </a:rPr>
              <a:t>Who should be allowed?</a:t>
            </a:r>
          </a:p>
        </p:txBody>
      </p:sp>
      <p:sp>
        <p:nvSpPr>
          <p:cNvPr id="2" name="TextBox 1"/>
          <p:cNvSpPr txBox="1"/>
          <p:nvPr/>
        </p:nvSpPr>
        <p:spPr>
          <a:xfrm>
            <a:off x="4211960" y="4113729"/>
            <a:ext cx="4752528" cy="369332"/>
          </a:xfrm>
          <a:prstGeom prst="rect">
            <a:avLst/>
          </a:prstGeom>
          <a:noFill/>
        </p:spPr>
        <p:txBody>
          <a:bodyPr wrap="square" rtlCol="0">
            <a:spAutoFit/>
          </a:bodyPr>
          <a:lstStyle/>
          <a:p>
            <a:endParaRPr lang="en-GB" dirty="0"/>
          </a:p>
        </p:txBody>
      </p:sp>
      <p:sp>
        <p:nvSpPr>
          <p:cNvPr id="3" name="TextBox 2"/>
          <p:cNvSpPr txBox="1"/>
          <p:nvPr/>
        </p:nvSpPr>
        <p:spPr>
          <a:xfrm>
            <a:off x="4119566" y="3175010"/>
            <a:ext cx="4716964" cy="2246769"/>
          </a:xfrm>
          <a:prstGeom prst="rect">
            <a:avLst/>
          </a:prstGeom>
          <a:solidFill>
            <a:srgbClr val="FFFF00"/>
          </a:solidFill>
        </p:spPr>
        <p:txBody>
          <a:bodyPr wrap="square" rtlCol="0">
            <a:spAutoFit/>
          </a:bodyPr>
          <a:lstStyle/>
          <a:p>
            <a:r>
              <a:rPr lang="en-GB" sz="2800" dirty="0" err="1" smtClean="0"/>
              <a:t>Omkari</a:t>
            </a:r>
            <a:r>
              <a:rPr lang="en-GB" sz="2800" dirty="0" smtClean="0"/>
              <a:t> </a:t>
            </a:r>
            <a:r>
              <a:rPr lang="en-GB" sz="2800" dirty="0" err="1" smtClean="0"/>
              <a:t>Panwar</a:t>
            </a:r>
            <a:r>
              <a:rPr lang="en-GB" sz="2800" dirty="0" smtClean="0"/>
              <a:t> from India </a:t>
            </a:r>
            <a:r>
              <a:rPr lang="en-GB" sz="2800" dirty="0"/>
              <a:t>gave birth to twins, a boy and a </a:t>
            </a:r>
            <a:r>
              <a:rPr lang="en-GB" sz="2800" dirty="0" smtClean="0"/>
              <a:t>girl </a:t>
            </a:r>
            <a:r>
              <a:rPr lang="en-GB" sz="2800" dirty="0"/>
              <a:t>via emergency Caesarean section, on June 27, 2008, at the age of 70.</a:t>
            </a:r>
          </a:p>
        </p:txBody>
      </p:sp>
      <p:pic>
        <p:nvPicPr>
          <p:cNvPr id="3074" name="Picture 2" descr="Carole at 58, at home in Sittingbourne, three weeks after bringing her twins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87" y="562408"/>
            <a:ext cx="3939837" cy="60349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3786" y="5643245"/>
            <a:ext cx="8652743" cy="954107"/>
          </a:xfrm>
          <a:prstGeom prst="rect">
            <a:avLst/>
          </a:prstGeom>
          <a:solidFill>
            <a:srgbClr val="FFCC99"/>
          </a:solidFill>
        </p:spPr>
        <p:txBody>
          <a:bodyPr wrap="square" rtlCol="0">
            <a:spAutoFit/>
          </a:bodyPr>
          <a:lstStyle/>
          <a:p>
            <a:r>
              <a:rPr lang="en-GB" sz="2800" dirty="0" smtClean="0"/>
              <a:t>Carole Hobson was 58 when she became Britain’s oldest mother of IVF twins in 2010.</a:t>
            </a:r>
            <a:endParaRPr lang="en-GB"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3401929"/>
              </p:ext>
            </p:extLst>
          </p:nvPr>
        </p:nvGraphicFramePr>
        <p:xfrm>
          <a:off x="251521" y="476672"/>
          <a:ext cx="8640960" cy="5580940"/>
        </p:xfrm>
        <a:graphic>
          <a:graphicData uri="http://schemas.openxmlformats.org/drawingml/2006/table">
            <a:tbl>
              <a:tblPr firstRow="1" bandRow="1">
                <a:tableStyleId>{5940675A-B579-460E-94D1-54222C63F5DA}</a:tableStyleId>
              </a:tblPr>
              <a:tblGrid>
                <a:gridCol w="2664295">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096345">
                  <a:extLst>
                    <a:ext uri="{9D8B030D-6E8A-4147-A177-3AD203B41FA5}">
                      <a16:colId xmlns:a16="http://schemas.microsoft.com/office/drawing/2014/main" val="20002"/>
                    </a:ext>
                  </a:extLst>
                </a:gridCol>
              </a:tblGrid>
              <a:tr h="1147398">
                <a:tc>
                  <a:txBody>
                    <a:bodyPr/>
                    <a:lstStyle/>
                    <a:p>
                      <a:pPr algn="ctr"/>
                      <a:endParaRPr lang="en-GB" sz="3600" dirty="0"/>
                    </a:p>
                  </a:txBody>
                  <a:tcPr/>
                </a:tc>
                <a:tc>
                  <a:txBody>
                    <a:bodyPr/>
                    <a:lstStyle/>
                    <a:p>
                      <a:pPr algn="ctr"/>
                      <a:r>
                        <a:rPr lang="en-GB" sz="3600" dirty="0" smtClean="0"/>
                        <a:t>Advantages of controlling fertility</a:t>
                      </a:r>
                      <a:endParaRPr lang="en-GB" sz="3600" dirty="0"/>
                    </a:p>
                  </a:txBody>
                  <a:tcPr>
                    <a:solidFill>
                      <a:schemeClr val="bg1">
                        <a:lumMod val="85000"/>
                      </a:schemeClr>
                    </a:solidFill>
                  </a:tcPr>
                </a:tc>
                <a:tc>
                  <a:txBody>
                    <a:bodyPr/>
                    <a:lstStyle/>
                    <a:p>
                      <a:pPr algn="ctr"/>
                      <a:r>
                        <a:rPr lang="en-GB" sz="3600" dirty="0" smtClean="0"/>
                        <a:t>Disadvantages of controlling fertility</a:t>
                      </a:r>
                      <a:endParaRPr lang="en-GB" sz="3600" dirty="0"/>
                    </a:p>
                  </a:txBody>
                  <a:tcPr>
                    <a:solidFill>
                      <a:schemeClr val="bg1">
                        <a:lumMod val="85000"/>
                      </a:schemeClr>
                    </a:solidFill>
                  </a:tcPr>
                </a:tc>
                <a:extLst>
                  <a:ext uri="{0D108BD9-81ED-4DB2-BD59-A6C34878D82A}">
                    <a16:rowId xmlns:a16="http://schemas.microsoft.com/office/drawing/2014/main" val="10000"/>
                  </a:ext>
                </a:extLst>
              </a:tr>
              <a:tr h="1921790">
                <a:tc>
                  <a:txBody>
                    <a:bodyPr/>
                    <a:lstStyle/>
                    <a:p>
                      <a:pPr algn="ctr"/>
                      <a:r>
                        <a:rPr lang="en-GB" sz="3200" dirty="0" smtClean="0"/>
                        <a:t>The Pill</a:t>
                      </a:r>
                      <a:endParaRPr lang="en-GB" sz="3200"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1921790">
                <a:tc>
                  <a:txBody>
                    <a:bodyPr/>
                    <a:lstStyle/>
                    <a:p>
                      <a:pPr algn="ctr"/>
                      <a:r>
                        <a:rPr lang="en-GB" sz="3200" dirty="0" smtClean="0"/>
                        <a:t>IVF</a:t>
                      </a:r>
                      <a:endParaRPr lang="en-GB" sz="3200"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22555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dya suleman pregnant picture Nadya Suleman Bio   The Octomoms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0687"/>
            <a:ext cx="9171917" cy="5328593"/>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
          <p:cNvSpPr>
            <a:spLocks noChangeArrowheads="1" noChangeShapeType="1" noTextEdit="1"/>
          </p:cNvSpPr>
          <p:nvPr/>
        </p:nvSpPr>
        <p:spPr bwMode="auto">
          <a:xfrm>
            <a:off x="0" y="0"/>
            <a:ext cx="9144000" cy="428625"/>
          </a:xfrm>
          <a:prstGeom prst="rect">
            <a:avLst/>
          </a:prstGeom>
        </p:spPr>
        <p:txBody>
          <a:bodyPr wrap="none" fromWordArt="1">
            <a:prstTxWarp prst="textPlain">
              <a:avLst>
                <a:gd name="adj" fmla="val 50000"/>
              </a:avLst>
            </a:prstTxWarp>
          </a:bodyPr>
          <a:lstStyle/>
          <a:p>
            <a:pPr algn="ctr"/>
            <a:r>
              <a:rPr lang="en-US" sz="6000" kern="10" dirty="0" smtClean="0">
                <a:ln w="9525">
                  <a:solidFill>
                    <a:srgbClr val="000000"/>
                  </a:solidFill>
                  <a:round/>
                  <a:headEnd/>
                  <a:tailEnd/>
                </a:ln>
                <a:solidFill>
                  <a:srgbClr val="00B050"/>
                </a:solidFill>
                <a:latin typeface="Arial Black"/>
              </a:rPr>
              <a:t>What are some of the other issues?</a:t>
            </a:r>
            <a:endParaRPr lang="en-US" sz="6000" kern="10" dirty="0">
              <a:ln w="9525">
                <a:solidFill>
                  <a:srgbClr val="000000"/>
                </a:solidFill>
                <a:round/>
                <a:headEnd/>
                <a:tailEnd/>
              </a:ln>
              <a:solidFill>
                <a:srgbClr val="00B050"/>
              </a:solidFill>
              <a:latin typeface="Arial Black"/>
            </a:endParaRPr>
          </a:p>
        </p:txBody>
      </p:sp>
    </p:spTree>
    <p:extLst>
      <p:ext uri="{BB962C8B-B14F-4D97-AF65-F5344CB8AC3E}">
        <p14:creationId xmlns:p14="http://schemas.microsoft.com/office/powerpoint/2010/main" val="1954482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3"/>
          <p:cNvSpPr>
            <a:spLocks noChangeArrowheads="1"/>
          </p:cNvSpPr>
          <p:nvPr/>
        </p:nvSpPr>
        <p:spPr bwMode="auto">
          <a:xfrm>
            <a:off x="285750" y="857250"/>
            <a:ext cx="8572500" cy="3357563"/>
          </a:xfrm>
          <a:prstGeom prst="wedgeRoundRectCallout">
            <a:avLst>
              <a:gd name="adj1" fmla="val 7611"/>
              <a:gd name="adj2" fmla="val 83430"/>
              <a:gd name="adj3" fmla="val 16667"/>
            </a:avLst>
          </a:prstGeom>
          <a:solidFill>
            <a:srgbClr val="FFFF66"/>
          </a:solidFill>
          <a:ln w="9525">
            <a:solidFill>
              <a:schemeClr val="tx1"/>
            </a:solidFill>
            <a:miter lim="800000"/>
            <a:headEnd/>
            <a:tailEnd/>
          </a:ln>
          <a:effectLst>
            <a:outerShdw dist="107763" dir="2700000" algn="ctr" rotWithShape="0">
              <a:schemeClr val="accent2">
                <a:alpha val="50000"/>
              </a:schemeClr>
            </a:outerShdw>
          </a:effectLst>
        </p:spPr>
        <p:txBody>
          <a:bodyPr/>
          <a:lstStyle/>
          <a:p>
            <a:pPr algn="ctr" fontAlgn="auto">
              <a:spcBef>
                <a:spcPts val="0"/>
              </a:spcBef>
              <a:spcAft>
                <a:spcPts val="0"/>
              </a:spcAft>
              <a:defRPr/>
            </a:pPr>
            <a:endParaRPr lang="en-US">
              <a:latin typeface="Arial" pitchFamily="34" charset="0"/>
            </a:endParaRPr>
          </a:p>
        </p:txBody>
      </p:sp>
      <p:sp>
        <p:nvSpPr>
          <p:cNvPr id="10244" name="Text Box 4"/>
          <p:cNvSpPr txBox="1">
            <a:spLocks noChangeArrowheads="1"/>
          </p:cNvSpPr>
          <p:nvPr/>
        </p:nvSpPr>
        <p:spPr bwMode="auto">
          <a:xfrm>
            <a:off x="428625" y="928688"/>
            <a:ext cx="8380413" cy="2862322"/>
          </a:xfrm>
          <a:prstGeom prst="rect">
            <a:avLst/>
          </a:prstGeom>
          <a:noFill/>
          <a:ln w="9525">
            <a:noFill/>
            <a:miter lim="800000"/>
            <a:headEnd/>
            <a:tailEnd/>
          </a:ln>
        </p:spPr>
        <p:txBody>
          <a:bodyPr>
            <a:spAutoFit/>
          </a:bodyPr>
          <a:lstStyle/>
          <a:p>
            <a:pPr>
              <a:spcBef>
                <a:spcPct val="50000"/>
              </a:spcBef>
            </a:pPr>
            <a:r>
              <a:rPr lang="en-GB" sz="2400" b="1" u="sng" dirty="0" smtClean="0"/>
              <a:t>WILF:</a:t>
            </a:r>
            <a:endParaRPr lang="en-GB" sz="2400" b="1" u="sng" dirty="0"/>
          </a:p>
          <a:p>
            <a:pPr>
              <a:spcBef>
                <a:spcPct val="50000"/>
              </a:spcBef>
            </a:pPr>
            <a:r>
              <a:rPr lang="en-GB" sz="2400" dirty="0" smtClean="0"/>
              <a:t>GW; You can identify the hormones that could be used to control fertility.</a:t>
            </a:r>
          </a:p>
          <a:p>
            <a:pPr>
              <a:spcBef>
                <a:spcPct val="50000"/>
              </a:spcBef>
            </a:pPr>
            <a:r>
              <a:rPr lang="en-GB" sz="2400" dirty="0" smtClean="0"/>
              <a:t> BI: You can explain WHY they could be used.</a:t>
            </a:r>
          </a:p>
          <a:p>
            <a:pPr>
              <a:spcBef>
                <a:spcPct val="50000"/>
              </a:spcBef>
            </a:pPr>
            <a:r>
              <a:rPr lang="en-GB" sz="2400" dirty="0" smtClean="0"/>
              <a:t>EI: You can identify some </a:t>
            </a:r>
            <a:r>
              <a:rPr lang="en-GB" sz="2400" dirty="0"/>
              <a:t>advantages and disadvantages of both uses of hormones.</a:t>
            </a:r>
            <a:endParaRPr lang="en-US" sz="2400" dirty="0"/>
          </a:p>
        </p:txBody>
      </p:sp>
      <p:pic>
        <p:nvPicPr>
          <p:cNvPr id="14340" name="Picture 2" descr="http://www.teachmecartoons.com/images/cartoon-baby-girl.jpg"/>
          <p:cNvPicPr>
            <a:picLocks noChangeAspect="1" noChangeArrowheads="1"/>
          </p:cNvPicPr>
          <p:nvPr/>
        </p:nvPicPr>
        <p:blipFill>
          <a:blip r:embed="rId2"/>
          <a:srcRect/>
          <a:stretch>
            <a:fillRect/>
          </a:stretch>
        </p:blipFill>
        <p:spPr bwMode="auto">
          <a:xfrm>
            <a:off x="1357313" y="4429125"/>
            <a:ext cx="3790950" cy="2428875"/>
          </a:xfrm>
          <a:prstGeom prst="rect">
            <a:avLst/>
          </a:prstGeom>
          <a:noFill/>
          <a:ln w="9525">
            <a:noFill/>
            <a:miter lim="800000"/>
            <a:headEnd/>
            <a:tailEnd/>
          </a:ln>
        </p:spPr>
      </p:pic>
      <p:sp>
        <p:nvSpPr>
          <p:cNvPr id="6" name="WordArt 2"/>
          <p:cNvSpPr>
            <a:spLocks noChangeArrowheads="1" noChangeShapeType="1" noTextEdit="1"/>
          </p:cNvSpPr>
          <p:nvPr/>
        </p:nvSpPr>
        <p:spPr bwMode="auto">
          <a:xfrm>
            <a:off x="0" y="0"/>
            <a:ext cx="9144000" cy="85725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9933"/>
                </a:solidFill>
                <a:latin typeface="Arial Black"/>
              </a:rPr>
              <a:t>WALT: Understand how fertility is controlled</a:t>
            </a:r>
            <a:endParaRPr lang="en-US" sz="3600" kern="10" dirty="0">
              <a:ln w="9525">
                <a:solidFill>
                  <a:srgbClr val="000000"/>
                </a:solidFill>
                <a:round/>
                <a:headEnd/>
                <a:tailEnd/>
              </a:ln>
              <a:solidFill>
                <a:srgbClr val="FF9933"/>
              </a:solidFill>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dya-Suleman-Takes-Octuplets-for-Picnic-in-the-Par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7" y="260648"/>
            <a:ext cx="8229600" cy="573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0" y="5805264"/>
            <a:ext cx="9144000" cy="1200329"/>
          </a:xfrm>
          <a:prstGeom prst="rect">
            <a:avLst/>
          </a:prstGeom>
          <a:solidFill>
            <a:srgbClr val="FFFF00"/>
          </a:solidFill>
        </p:spPr>
        <p:txBody>
          <a:bodyPr wrap="square" rtlCol="0">
            <a:spAutoFit/>
          </a:bodyPr>
          <a:lstStyle/>
          <a:p>
            <a:r>
              <a:rPr lang="en-GB" sz="3600" dirty="0" smtClean="0"/>
              <a:t>Caring for multiple babies is expensive and a lot of hard work!</a:t>
            </a:r>
            <a:endParaRPr lang="en-GB" sz="3600" dirty="0"/>
          </a:p>
        </p:txBody>
      </p:sp>
    </p:spTree>
    <p:extLst>
      <p:ext uri="{BB962C8B-B14F-4D97-AF65-F5344CB8AC3E}">
        <p14:creationId xmlns:p14="http://schemas.microsoft.com/office/powerpoint/2010/main" val="3184791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ivf"/>
          <p:cNvPicPr>
            <a:picLocks noChangeAspect="1" noChangeArrowheads="1"/>
          </p:cNvPicPr>
          <p:nvPr/>
        </p:nvPicPr>
        <p:blipFill>
          <a:blip r:embed="rId2"/>
          <a:srcRect l="2362" t="2298" r="2362" b="2298"/>
          <a:stretch>
            <a:fillRect/>
          </a:stretch>
        </p:blipFill>
        <p:spPr bwMode="auto">
          <a:xfrm>
            <a:off x="1789113" y="146050"/>
            <a:ext cx="5857875" cy="603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819542"/>
            <a:ext cx="2448272" cy="369332"/>
          </a:xfrm>
          <a:prstGeom prst="rect">
            <a:avLst/>
          </a:prstGeom>
          <a:noFill/>
        </p:spPr>
        <p:txBody>
          <a:bodyPr wrap="square" rtlCol="0">
            <a:spAutoFit/>
          </a:bodyPr>
          <a:lstStyle/>
          <a:p>
            <a:endParaRPr lang="en-GB" dirty="0"/>
          </a:p>
        </p:txBody>
      </p:sp>
      <p:sp>
        <p:nvSpPr>
          <p:cNvPr id="4" name="TextBox 3"/>
          <p:cNvSpPr txBox="1"/>
          <p:nvPr/>
        </p:nvSpPr>
        <p:spPr>
          <a:xfrm>
            <a:off x="907976" y="1008518"/>
            <a:ext cx="2655912" cy="836306"/>
          </a:xfrm>
          <a:prstGeom prst="rect">
            <a:avLst/>
          </a:prstGeom>
          <a:noFill/>
        </p:spPr>
        <p:txBody>
          <a:bodyPr wrap="square" rtlCol="0">
            <a:spAutoFit/>
          </a:bodyPr>
          <a:lstStyle/>
          <a:p>
            <a:endParaRPr lang="en-GB" dirty="0"/>
          </a:p>
        </p:txBody>
      </p:sp>
      <p:sp>
        <p:nvSpPr>
          <p:cNvPr id="5" name="TextBox 4"/>
          <p:cNvSpPr txBox="1"/>
          <p:nvPr/>
        </p:nvSpPr>
        <p:spPr>
          <a:xfrm>
            <a:off x="1060376" y="1160918"/>
            <a:ext cx="2655912" cy="836306"/>
          </a:xfrm>
          <a:prstGeom prst="rect">
            <a:avLst/>
          </a:prstGeom>
          <a:noFill/>
        </p:spPr>
        <p:txBody>
          <a:bodyPr wrap="square" rtlCol="0">
            <a:spAutoFit/>
          </a:bodyPr>
          <a:lstStyle/>
          <a:p>
            <a:endParaRPr lang="en-GB" dirty="0"/>
          </a:p>
        </p:txBody>
      </p:sp>
      <p:sp>
        <p:nvSpPr>
          <p:cNvPr id="6" name="TextBox 5"/>
          <p:cNvSpPr txBox="1"/>
          <p:nvPr/>
        </p:nvSpPr>
        <p:spPr>
          <a:xfrm>
            <a:off x="3923928" y="2044489"/>
            <a:ext cx="2655912" cy="1754326"/>
          </a:xfrm>
          <a:prstGeom prst="rect">
            <a:avLst/>
          </a:prstGeom>
          <a:noFill/>
          <a:ln>
            <a:solidFill>
              <a:schemeClr val="tx1"/>
            </a:solidFill>
          </a:ln>
        </p:spPr>
        <p:txBody>
          <a:bodyPr wrap="square" rtlCol="0">
            <a:spAutoFit/>
          </a:bodyPr>
          <a:lstStyle/>
          <a:p>
            <a:pPr algn="ctr"/>
            <a:r>
              <a:rPr lang="en-GB" b="1" dirty="0" smtClean="0"/>
              <a:t>FSH</a:t>
            </a:r>
            <a:r>
              <a:rPr lang="en-GB" dirty="0" smtClean="0"/>
              <a:t> is injected into the women. This stimulates the eggs to mature within the </a:t>
            </a:r>
            <a:r>
              <a:rPr lang="en-GB" b="1" dirty="0" smtClean="0"/>
              <a:t>ovaries</a:t>
            </a:r>
            <a:r>
              <a:rPr lang="en-GB" dirty="0" smtClean="0"/>
              <a:t>. They are then </a:t>
            </a:r>
            <a:r>
              <a:rPr lang="en-GB" b="1" dirty="0" smtClean="0"/>
              <a:t>collected (harvested)</a:t>
            </a:r>
            <a:endParaRPr lang="en-GB" b="1" dirty="0"/>
          </a:p>
        </p:txBody>
      </p:sp>
      <p:sp>
        <p:nvSpPr>
          <p:cNvPr id="7" name="TextBox 6"/>
          <p:cNvSpPr txBox="1"/>
          <p:nvPr/>
        </p:nvSpPr>
        <p:spPr>
          <a:xfrm>
            <a:off x="547936" y="629412"/>
            <a:ext cx="2655912" cy="1200329"/>
          </a:xfrm>
          <a:prstGeom prst="rect">
            <a:avLst/>
          </a:prstGeom>
          <a:noFill/>
          <a:ln>
            <a:solidFill>
              <a:schemeClr val="tx1"/>
            </a:solidFill>
          </a:ln>
        </p:spPr>
        <p:txBody>
          <a:bodyPr wrap="square" rtlCol="0">
            <a:spAutoFit/>
          </a:bodyPr>
          <a:lstStyle/>
          <a:p>
            <a:pPr algn="ctr"/>
            <a:r>
              <a:rPr lang="en-GB" dirty="0" smtClean="0"/>
              <a:t>A sample of </a:t>
            </a:r>
            <a:r>
              <a:rPr lang="en-GB" b="1" dirty="0" smtClean="0"/>
              <a:t>semen containing sperm cells </a:t>
            </a:r>
            <a:r>
              <a:rPr lang="en-GB" dirty="0" smtClean="0"/>
              <a:t>is collected from the man.</a:t>
            </a:r>
            <a:endParaRPr lang="en-GB" dirty="0"/>
          </a:p>
        </p:txBody>
      </p:sp>
      <p:sp>
        <p:nvSpPr>
          <p:cNvPr id="8" name="TextBox 7"/>
          <p:cNvSpPr txBox="1"/>
          <p:nvPr/>
        </p:nvSpPr>
        <p:spPr>
          <a:xfrm>
            <a:off x="5508104" y="724153"/>
            <a:ext cx="2655912" cy="923330"/>
          </a:xfrm>
          <a:prstGeom prst="rect">
            <a:avLst/>
          </a:prstGeom>
          <a:noFill/>
          <a:ln>
            <a:solidFill>
              <a:schemeClr val="tx1"/>
            </a:solidFill>
          </a:ln>
        </p:spPr>
        <p:txBody>
          <a:bodyPr wrap="square" rtlCol="0">
            <a:spAutoFit/>
          </a:bodyPr>
          <a:lstStyle/>
          <a:p>
            <a:pPr algn="ctr"/>
            <a:r>
              <a:rPr lang="en-GB" dirty="0" smtClean="0"/>
              <a:t>The eggs are placed in a special solution to keep them alive.</a:t>
            </a:r>
            <a:endParaRPr lang="en-GB" dirty="0"/>
          </a:p>
        </p:txBody>
      </p:sp>
      <p:sp>
        <p:nvSpPr>
          <p:cNvPr id="10" name="TextBox 9"/>
          <p:cNvSpPr txBox="1"/>
          <p:nvPr/>
        </p:nvSpPr>
        <p:spPr>
          <a:xfrm>
            <a:off x="5872634" y="4251153"/>
            <a:ext cx="2655912" cy="1477328"/>
          </a:xfrm>
          <a:prstGeom prst="rect">
            <a:avLst/>
          </a:prstGeom>
          <a:noFill/>
          <a:ln>
            <a:solidFill>
              <a:schemeClr val="tx1"/>
            </a:solidFill>
          </a:ln>
        </p:spPr>
        <p:txBody>
          <a:bodyPr wrap="square" rtlCol="0">
            <a:spAutoFit/>
          </a:bodyPr>
          <a:lstStyle/>
          <a:p>
            <a:pPr algn="ctr"/>
            <a:r>
              <a:rPr lang="en-GB" dirty="0" smtClean="0"/>
              <a:t>The eggs are checked under the microscope to check whether they have been fertilised by the sperm cells.</a:t>
            </a:r>
            <a:endParaRPr lang="en-GB" dirty="0"/>
          </a:p>
        </p:txBody>
      </p:sp>
      <p:sp>
        <p:nvSpPr>
          <p:cNvPr id="11" name="TextBox 10"/>
          <p:cNvSpPr txBox="1"/>
          <p:nvPr/>
        </p:nvSpPr>
        <p:spPr>
          <a:xfrm>
            <a:off x="907976" y="5373216"/>
            <a:ext cx="2655912" cy="923330"/>
          </a:xfrm>
          <a:prstGeom prst="rect">
            <a:avLst/>
          </a:prstGeom>
          <a:noFill/>
          <a:ln>
            <a:solidFill>
              <a:schemeClr val="tx1"/>
            </a:solidFill>
          </a:ln>
        </p:spPr>
        <p:txBody>
          <a:bodyPr wrap="square" rtlCol="0">
            <a:spAutoFit/>
          </a:bodyPr>
          <a:lstStyle/>
          <a:p>
            <a:pPr algn="ctr"/>
            <a:r>
              <a:rPr lang="en-GB" dirty="0" smtClean="0"/>
              <a:t>The </a:t>
            </a:r>
            <a:r>
              <a:rPr lang="en-GB" b="1" dirty="0" smtClean="0"/>
              <a:t>eggs and sperm </a:t>
            </a:r>
            <a:r>
              <a:rPr lang="en-GB" dirty="0" smtClean="0"/>
              <a:t>are placed in a petri dish together.</a:t>
            </a:r>
            <a:endParaRPr lang="en-GB" dirty="0"/>
          </a:p>
        </p:txBody>
      </p:sp>
      <p:sp>
        <p:nvSpPr>
          <p:cNvPr id="12" name="TextBox 11"/>
          <p:cNvSpPr txBox="1"/>
          <p:nvPr/>
        </p:nvSpPr>
        <p:spPr>
          <a:xfrm>
            <a:off x="547936" y="2940977"/>
            <a:ext cx="2367880" cy="1754326"/>
          </a:xfrm>
          <a:prstGeom prst="rect">
            <a:avLst/>
          </a:prstGeom>
          <a:noFill/>
          <a:ln>
            <a:solidFill>
              <a:schemeClr val="tx1"/>
            </a:solidFill>
          </a:ln>
        </p:spPr>
        <p:txBody>
          <a:bodyPr wrap="square" rtlCol="0">
            <a:spAutoFit/>
          </a:bodyPr>
          <a:lstStyle/>
          <a:p>
            <a:pPr algn="ctr"/>
            <a:r>
              <a:rPr lang="en-GB" dirty="0" smtClean="0"/>
              <a:t>When the fertilised eggs have formed </a:t>
            </a:r>
            <a:r>
              <a:rPr lang="en-GB" b="1" dirty="0" smtClean="0"/>
              <a:t>embryos</a:t>
            </a:r>
            <a:r>
              <a:rPr lang="en-GB" dirty="0" smtClean="0"/>
              <a:t>, one or two are placed back inside </a:t>
            </a:r>
            <a:r>
              <a:rPr lang="en-GB" b="1" dirty="0" smtClean="0"/>
              <a:t>the uterus of the mother.</a:t>
            </a:r>
            <a:endParaRPr lang="en-GB" b="1" dirty="0"/>
          </a:p>
        </p:txBody>
      </p:sp>
    </p:spTree>
    <p:extLst>
      <p:ext uri="{BB962C8B-B14F-4D97-AF65-F5344CB8AC3E}">
        <p14:creationId xmlns:p14="http://schemas.microsoft.com/office/powerpoint/2010/main" val="1373932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4213" y="0"/>
            <a:ext cx="7772400" cy="1143000"/>
          </a:xfrm>
        </p:spPr>
        <p:txBody>
          <a:bodyPr/>
          <a:lstStyle/>
          <a:p>
            <a:pPr eaLnBrk="1" hangingPunct="1"/>
            <a:r>
              <a:rPr lang="en-GB" b="1" u="sng" smtClean="0"/>
              <a:t>Controlling fertility summary</a:t>
            </a:r>
            <a:endParaRPr lang="en-US" b="1" u="sng" smtClean="0"/>
          </a:p>
        </p:txBody>
      </p:sp>
      <p:sp>
        <p:nvSpPr>
          <p:cNvPr id="31746" name="Rectangle 3"/>
          <p:cNvSpPr>
            <a:spLocks noGrp="1" noChangeArrowheads="1"/>
          </p:cNvSpPr>
          <p:nvPr>
            <p:ph type="body" idx="1"/>
          </p:nvPr>
        </p:nvSpPr>
        <p:spPr>
          <a:xfrm>
            <a:off x="0" y="981075"/>
            <a:ext cx="8858250" cy="4733925"/>
          </a:xfrm>
        </p:spPr>
        <p:txBody>
          <a:bodyPr/>
          <a:lstStyle/>
          <a:p>
            <a:pPr eaLnBrk="1" hangingPunct="1">
              <a:lnSpc>
                <a:spcPct val="90000"/>
              </a:lnSpc>
            </a:pPr>
            <a:r>
              <a:rPr lang="en-GB" b="1" smtClean="0">
                <a:latin typeface="Verdana" pitchFamily="34" charset="0"/>
              </a:rPr>
              <a:t>The pill contains h________ called O_______ and p______ which stop the pituitary gland releasing any F___.  This means that no e_____ can m________ or be released.</a:t>
            </a:r>
          </a:p>
          <a:p>
            <a:pPr eaLnBrk="1" hangingPunct="1">
              <a:lnSpc>
                <a:spcPct val="90000"/>
              </a:lnSpc>
            </a:pPr>
            <a:endParaRPr lang="en-GB" b="1" smtClean="0">
              <a:latin typeface="Verdana" pitchFamily="34" charset="0"/>
            </a:endParaRPr>
          </a:p>
          <a:p>
            <a:pPr eaLnBrk="1" hangingPunct="1">
              <a:lnSpc>
                <a:spcPct val="90000"/>
              </a:lnSpc>
            </a:pPr>
            <a:r>
              <a:rPr lang="en-GB" b="1" smtClean="0">
                <a:latin typeface="Verdana" pitchFamily="34" charset="0"/>
              </a:rPr>
              <a:t>F______ drugs contain h_______ called FSH and LH.  The FSH makes l______ of e______ ripen in the o_______ all at once.</a:t>
            </a:r>
            <a:endParaRPr lang="en-US" b="1" smtClean="0">
              <a:latin typeface="Verdana" pitchFamily="34" charset="0"/>
            </a:endParaRPr>
          </a:p>
        </p:txBody>
      </p:sp>
      <p:sp>
        <p:nvSpPr>
          <p:cNvPr id="31747" name="Text Box 4"/>
          <p:cNvSpPr txBox="1">
            <a:spLocks noChangeArrowheads="1"/>
          </p:cNvSpPr>
          <p:nvPr/>
        </p:nvSpPr>
        <p:spPr bwMode="auto">
          <a:xfrm>
            <a:off x="323850" y="5805488"/>
            <a:ext cx="8569325" cy="457200"/>
          </a:xfrm>
          <a:prstGeom prst="rect">
            <a:avLst/>
          </a:prstGeom>
          <a:noFill/>
          <a:ln w="9525">
            <a:noFill/>
            <a:miter lim="800000"/>
            <a:headEnd/>
            <a:tailEnd/>
          </a:ln>
        </p:spPr>
        <p:txBody>
          <a:bodyPr>
            <a:spAutoFit/>
          </a:bodyPr>
          <a:lstStyle/>
          <a:p>
            <a:pPr>
              <a:spcBef>
                <a:spcPct val="50000"/>
              </a:spcBef>
            </a:pPr>
            <a:endParaRPr lang="en-GB">
              <a:latin typeface="Calibri" pitchFamily="34" charset="0"/>
            </a:endParaRPr>
          </a:p>
        </p:txBody>
      </p:sp>
      <p:sp>
        <p:nvSpPr>
          <p:cNvPr id="31748" name="Text Box 5"/>
          <p:cNvSpPr txBox="1">
            <a:spLocks noChangeArrowheads="1"/>
          </p:cNvSpPr>
          <p:nvPr/>
        </p:nvSpPr>
        <p:spPr bwMode="auto">
          <a:xfrm>
            <a:off x="0" y="5805488"/>
            <a:ext cx="9144000" cy="1077912"/>
          </a:xfrm>
          <a:prstGeom prst="rect">
            <a:avLst/>
          </a:prstGeom>
          <a:noFill/>
          <a:ln w="9525">
            <a:noFill/>
            <a:miter lim="800000"/>
            <a:headEnd/>
            <a:tailEnd/>
          </a:ln>
        </p:spPr>
        <p:txBody>
          <a:bodyPr>
            <a:spAutoFit/>
          </a:bodyPr>
          <a:lstStyle/>
          <a:p>
            <a:pPr>
              <a:spcBef>
                <a:spcPct val="50000"/>
              </a:spcBef>
            </a:pPr>
            <a:r>
              <a:rPr lang="en-GB" sz="3200" b="1">
                <a:latin typeface="Calibri" pitchFamily="34" charset="0"/>
              </a:rPr>
              <a:t>eggs    progesterone     fertility     hormones    ovary  oestrogen   lots     FSH      mature</a:t>
            </a:r>
            <a:endParaRPr lang="en-US" sz="3200" b="1">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bostonadoption.org/ESW/Images/photo_couple_baby_1.jpg?xcache=4093"/>
          <p:cNvPicPr>
            <a:picLocks noChangeAspect="1" noChangeArrowheads="1"/>
          </p:cNvPicPr>
          <p:nvPr/>
        </p:nvPicPr>
        <p:blipFill>
          <a:blip r:embed="rId2"/>
          <a:srcRect/>
          <a:stretch>
            <a:fillRect/>
          </a:stretch>
        </p:blipFill>
        <p:spPr bwMode="auto">
          <a:xfrm>
            <a:off x="0" y="1714500"/>
            <a:ext cx="3386138" cy="5143500"/>
          </a:xfrm>
          <a:prstGeom prst="rect">
            <a:avLst/>
          </a:prstGeom>
          <a:noFill/>
          <a:ln w="9525">
            <a:noFill/>
            <a:miter lim="800000"/>
            <a:headEnd/>
            <a:tailEnd/>
          </a:ln>
        </p:spPr>
      </p:pic>
      <p:sp>
        <p:nvSpPr>
          <p:cNvPr id="32770" name="WordArt 2"/>
          <p:cNvSpPr>
            <a:spLocks noChangeArrowheads="1" noChangeShapeType="1" noTextEdit="1"/>
          </p:cNvSpPr>
          <p:nvPr/>
        </p:nvSpPr>
        <p:spPr bwMode="auto">
          <a:xfrm>
            <a:off x="0" y="0"/>
            <a:ext cx="9144000" cy="5715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7030A0"/>
                </a:solidFill>
                <a:latin typeface="Arial Black"/>
              </a:rPr>
              <a:t>Controlling fertility - </a:t>
            </a:r>
            <a:r>
              <a:rPr lang="en-US" sz="3600" kern="10" dirty="0">
                <a:ln w="9525">
                  <a:solidFill>
                    <a:srgbClr val="000000"/>
                  </a:solidFill>
                  <a:round/>
                  <a:headEnd/>
                  <a:tailEnd/>
                </a:ln>
                <a:solidFill>
                  <a:srgbClr val="7030A0"/>
                </a:solidFill>
                <a:latin typeface="Arial Black"/>
              </a:rPr>
              <a:t>Advantage or disadvantage??</a:t>
            </a:r>
          </a:p>
        </p:txBody>
      </p:sp>
      <p:sp>
        <p:nvSpPr>
          <p:cNvPr id="6" name="Rounded Rectangular Callout 5"/>
          <p:cNvSpPr/>
          <p:nvPr/>
        </p:nvSpPr>
        <p:spPr>
          <a:xfrm>
            <a:off x="3500438" y="2357438"/>
            <a:ext cx="5357812" cy="3857625"/>
          </a:xfrm>
          <a:prstGeom prst="wedgeRoundRectCallout">
            <a:avLst>
              <a:gd name="adj1" fmla="val -79307"/>
              <a:gd name="adj2" fmla="val -25183"/>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b="1" dirty="0">
                <a:solidFill>
                  <a:schemeClr val="tx1"/>
                </a:solidFill>
                <a:latin typeface="Constantia" pitchFamily="18" charset="0"/>
              </a:rPr>
              <a:t>1) IVF has allowed many childless couples, like us, to have children of their own and achieve what they want.</a:t>
            </a:r>
            <a:endParaRPr lang="en-US" sz="3600" b="1" dirty="0">
              <a:solidFill>
                <a:schemeClr val="tx1"/>
              </a:solidFill>
              <a:latin typeface="Constantia" pitchFamily="18" charset="0"/>
            </a:endParaRPr>
          </a:p>
        </p:txBody>
      </p:sp>
      <p:sp>
        <p:nvSpPr>
          <p:cNvPr id="32772" name="TextBox 6"/>
          <p:cNvSpPr txBox="1">
            <a:spLocks noChangeArrowheads="1"/>
          </p:cNvSpPr>
          <p:nvPr/>
        </p:nvSpPr>
        <p:spPr bwMode="auto">
          <a:xfrm>
            <a:off x="0" y="500063"/>
            <a:ext cx="9144000" cy="1692275"/>
          </a:xfrm>
          <a:prstGeom prst="rect">
            <a:avLst/>
          </a:prstGeom>
          <a:noFill/>
          <a:ln w="9525">
            <a:noFill/>
            <a:miter lim="800000"/>
            <a:headEnd/>
            <a:tailEnd/>
          </a:ln>
        </p:spPr>
        <p:txBody>
          <a:bodyPr>
            <a:spAutoFit/>
          </a:bodyPr>
          <a:lstStyle/>
          <a:p>
            <a:r>
              <a:rPr lang="en-GB" sz="2600" b="1">
                <a:latin typeface="Calibri" pitchFamily="34" charset="0"/>
              </a:rPr>
              <a:t>There are lots of different opinions about whether controlling fertility is a good or bad thing – look at each of the opinions and decide whether they are ADVANTAGES or DISADVANTAGES to society</a:t>
            </a:r>
            <a:endParaRPr lang="en-US" sz="2600" b="1">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ttp://img.dailymail.co.uk/i/pix/2007/04_03/waltongirlsDM0805_468x292.jpg"/>
          <p:cNvPicPr>
            <a:picLocks noChangeAspect="1" noChangeArrowheads="1"/>
          </p:cNvPicPr>
          <p:nvPr/>
        </p:nvPicPr>
        <p:blipFill>
          <a:blip r:embed="rId2"/>
          <a:srcRect/>
          <a:stretch>
            <a:fillRect/>
          </a:stretch>
        </p:blipFill>
        <p:spPr bwMode="auto">
          <a:xfrm>
            <a:off x="1527175" y="0"/>
            <a:ext cx="5716588" cy="3567113"/>
          </a:xfrm>
          <a:prstGeom prst="rect">
            <a:avLst/>
          </a:prstGeom>
          <a:noFill/>
          <a:ln w="9525">
            <a:noFill/>
            <a:miter lim="800000"/>
            <a:headEnd/>
            <a:tailEnd/>
          </a:ln>
        </p:spPr>
      </p:pic>
      <p:sp>
        <p:nvSpPr>
          <p:cNvPr id="6" name="Rounded Rectangular Callout 5"/>
          <p:cNvSpPr/>
          <p:nvPr/>
        </p:nvSpPr>
        <p:spPr>
          <a:xfrm>
            <a:off x="285750" y="3786188"/>
            <a:ext cx="8501063" cy="2714625"/>
          </a:xfrm>
          <a:prstGeom prst="wedgeRoundRectCallout">
            <a:avLst>
              <a:gd name="adj1" fmla="val -2819"/>
              <a:gd name="adj2" fmla="val -9553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dirty="0">
                <a:solidFill>
                  <a:schemeClr val="tx1"/>
                </a:solidFill>
                <a:latin typeface="Eras Demi ITC" pitchFamily="34" charset="0"/>
              </a:rPr>
              <a:t>2) IVF can produce multiple pregnancies e.g. Twins or triplets or more. Parents may struggle to cope physically, mentally and financially with lots of babies.</a:t>
            </a:r>
            <a:endParaRPr lang="en-US" sz="3600" dirty="0">
              <a:solidFill>
                <a:schemeClr val="tx1"/>
              </a:solidFill>
              <a:latin typeface="Eras Demi ITC"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asiabizz.com/wp-content/uploads/2011/03/china-population.jpg"/>
          <p:cNvPicPr>
            <a:picLocks noChangeAspect="1" noChangeArrowheads="1"/>
          </p:cNvPicPr>
          <p:nvPr/>
        </p:nvPicPr>
        <p:blipFill>
          <a:blip r:embed="rId2"/>
          <a:srcRect/>
          <a:stretch>
            <a:fillRect/>
          </a:stretch>
        </p:blipFill>
        <p:spPr bwMode="auto">
          <a:xfrm>
            <a:off x="5286375" y="3563938"/>
            <a:ext cx="3857625" cy="3294062"/>
          </a:xfrm>
          <a:prstGeom prst="rect">
            <a:avLst/>
          </a:prstGeom>
          <a:noFill/>
          <a:ln w="9525">
            <a:noFill/>
            <a:miter lim="800000"/>
            <a:headEnd/>
            <a:tailEnd/>
          </a:ln>
        </p:spPr>
      </p:pic>
      <p:pic>
        <p:nvPicPr>
          <p:cNvPr id="34818" name="Picture 4" descr="http://4.bp.blogspot.com/_CZI4jFkibYM/SaOdcDxy-mI/AAAAAAAAAIE/xHPcVGSuTuY/s320/population+dinesty.jpg"/>
          <p:cNvPicPr>
            <a:picLocks noChangeAspect="1" noChangeArrowheads="1"/>
          </p:cNvPicPr>
          <p:nvPr/>
        </p:nvPicPr>
        <p:blipFill>
          <a:blip r:embed="rId3"/>
          <a:srcRect/>
          <a:stretch>
            <a:fillRect/>
          </a:stretch>
        </p:blipFill>
        <p:spPr bwMode="auto">
          <a:xfrm>
            <a:off x="5286375" y="0"/>
            <a:ext cx="3857625" cy="3571875"/>
          </a:xfrm>
          <a:prstGeom prst="rect">
            <a:avLst/>
          </a:prstGeom>
          <a:noFill/>
          <a:ln w="9525">
            <a:noFill/>
            <a:miter lim="800000"/>
            <a:headEnd/>
            <a:tailEnd/>
          </a:ln>
        </p:spPr>
      </p:pic>
      <p:sp>
        <p:nvSpPr>
          <p:cNvPr id="6" name="Rounded Rectangular Callout 5"/>
          <p:cNvSpPr/>
          <p:nvPr/>
        </p:nvSpPr>
        <p:spPr>
          <a:xfrm>
            <a:off x="285750" y="214313"/>
            <a:ext cx="4857750" cy="5786437"/>
          </a:xfrm>
          <a:prstGeom prst="wedgeRoundRectCallout">
            <a:avLst>
              <a:gd name="adj1" fmla="val 70514"/>
              <a:gd name="adj2" fmla="val 3689"/>
              <a:gd name="adj3" fmla="val 16667"/>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dirty="0">
                <a:solidFill>
                  <a:schemeClr val="tx1"/>
                </a:solidFill>
                <a:latin typeface="Comic Sans MS" pitchFamily="66" charset="0"/>
              </a:rPr>
              <a:t>3) The contraceptive pill can help to control the populations of some countries such as China and India, which have too many mouths to feed.</a:t>
            </a:r>
            <a:endParaRPr lang="en-US" sz="3600"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http://static.howstuffworks.com/gif/pill-and-your-heart.jpg"/>
          <p:cNvPicPr>
            <a:picLocks noChangeAspect="1" noChangeArrowheads="1"/>
          </p:cNvPicPr>
          <p:nvPr/>
        </p:nvPicPr>
        <p:blipFill>
          <a:blip r:embed="rId2"/>
          <a:srcRect/>
          <a:stretch>
            <a:fillRect/>
          </a:stretch>
        </p:blipFill>
        <p:spPr bwMode="auto">
          <a:xfrm>
            <a:off x="2009775" y="0"/>
            <a:ext cx="5427663" cy="4000500"/>
          </a:xfrm>
          <a:prstGeom prst="rect">
            <a:avLst/>
          </a:prstGeom>
          <a:noFill/>
          <a:ln w="9525">
            <a:noFill/>
            <a:miter lim="800000"/>
            <a:headEnd/>
            <a:tailEnd/>
          </a:ln>
        </p:spPr>
      </p:pic>
      <p:sp>
        <p:nvSpPr>
          <p:cNvPr id="6" name="Rounded Rectangular Callout 5"/>
          <p:cNvSpPr/>
          <p:nvPr/>
        </p:nvSpPr>
        <p:spPr>
          <a:xfrm>
            <a:off x="285750" y="3857625"/>
            <a:ext cx="8501063" cy="2714625"/>
          </a:xfrm>
          <a:prstGeom prst="wedgeRoundRectCallout">
            <a:avLst>
              <a:gd name="adj1" fmla="val -1490"/>
              <a:gd name="adj2" fmla="val -78324"/>
              <a:gd name="adj3" fmla="val 16667"/>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b="1" dirty="0">
                <a:solidFill>
                  <a:schemeClr val="tx1"/>
                </a:solidFill>
                <a:latin typeface="Arial" pitchFamily="34" charset="0"/>
                <a:cs typeface="Arial" pitchFamily="34" charset="0"/>
              </a:rPr>
              <a:t>4)  The pill can cause health problems such as high blood pressure and blood clots, so it does has some health risks for women.</a:t>
            </a:r>
            <a:endParaRPr lang="en-US" sz="36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wilkinsonquints.org/images/Quints10wks1.jpg"/>
          <p:cNvPicPr>
            <a:picLocks noChangeAspect="1" noChangeArrowheads="1"/>
          </p:cNvPicPr>
          <p:nvPr/>
        </p:nvPicPr>
        <p:blipFill>
          <a:blip r:embed="rId2"/>
          <a:srcRect/>
          <a:stretch>
            <a:fillRect/>
          </a:stretch>
        </p:blipFill>
        <p:spPr bwMode="auto">
          <a:xfrm>
            <a:off x="214313" y="357188"/>
            <a:ext cx="4505325" cy="3400425"/>
          </a:xfrm>
          <a:prstGeom prst="rect">
            <a:avLst/>
          </a:prstGeom>
          <a:noFill/>
          <a:ln w="9525">
            <a:noFill/>
            <a:miter lim="800000"/>
            <a:headEnd/>
            <a:tailEnd/>
          </a:ln>
        </p:spPr>
      </p:pic>
      <p:sp>
        <p:nvSpPr>
          <p:cNvPr id="6" name="Rounded Rectangular Callout 5"/>
          <p:cNvSpPr/>
          <p:nvPr/>
        </p:nvSpPr>
        <p:spPr>
          <a:xfrm>
            <a:off x="4714875" y="214313"/>
            <a:ext cx="4071938" cy="6357937"/>
          </a:xfrm>
          <a:prstGeom prst="wedgeRoundRectCallout">
            <a:avLst>
              <a:gd name="adj1" fmla="val -83106"/>
              <a:gd name="adj2" fmla="val -35132"/>
              <a:gd name="adj3" fmla="val 16667"/>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b="1" dirty="0">
                <a:solidFill>
                  <a:schemeClr val="tx1"/>
                </a:solidFill>
                <a:latin typeface="Rockwell" pitchFamily="18" charset="0"/>
                <a:cs typeface="Arial" pitchFamily="34" charset="0"/>
              </a:rPr>
              <a:t>5)  IVF can create multiple pregnancies and it can be tragic for parents if some of the babies do not survive.  It also costs hospitals lots of money to keep tiny premature babies alive</a:t>
            </a:r>
            <a:r>
              <a:rPr lang="en-GB" sz="3600" b="1" dirty="0">
                <a:solidFill>
                  <a:schemeClr val="tx1"/>
                </a:solidFill>
                <a:latin typeface="Rockwell" pitchFamily="18" charset="0"/>
                <a:cs typeface="Arial" pitchFamily="34" charset="0"/>
              </a:rPr>
              <a:t>.</a:t>
            </a:r>
            <a:endParaRPr lang="en-US" sz="3600" b="1" dirty="0">
              <a:solidFill>
                <a:schemeClr val="tx1"/>
              </a:solidFill>
              <a:latin typeface="Rockwell" pitchFamily="18" charset="0"/>
              <a:cs typeface="Arial" pitchFamily="34" charset="0"/>
            </a:endParaRPr>
          </a:p>
        </p:txBody>
      </p:sp>
      <p:sp>
        <p:nvSpPr>
          <p:cNvPr id="36867" name="AutoShape 4" descr="data:image/jpg;base64,/9j/4AAQSkZJRgABAQAAAQABAAD/2wBDAAkGBwgHBgkIBwgKCgkLDRYPDQwMDRsUFRAWIB0iIiAdHx8kKDQsJCYxJx8fLT0tMTU3Ojo6Iys/RD84QzQ5Ojf/2wBDAQoKCg0MDRoPDxo3JR8lNzc3Nzc3Nzc3Nzc3Nzc3Nzc3Nzc3Nzc3Nzc3Nzc3Nzc3Nzc3Nzc3Nzc3Nzc3Nzc3Nzf/wAARCAB+AM4DASIAAhEBAxEB/8QAGwAAAgMBAQEAAAAAAAAAAAAABAUCAwYBBwD/xAA8EAACAQMDAwIDBgQEBQUAAAABAgMABBEFEiExQVETYQYicRQygZHB0SNCobEVUmJyByRDouEzU3SC8f/EABoBAAIDAQEAAAAAAAAAAAAAAAECAAMEBQb/xAAiEQACAgICAwEBAQEAAAAAAAAAAQIRAyESMQRBURNhInH/2gAMAwEAAhEDEQA/APNRpF9cHKxEAnqxxRcXwrdsR6kiIO/BNbiK3AGQB7VcID958dKxPyZs3LFFaMrbfC1tGN0rO5HTJwP6U1sdNhibEcaLt4AAxTIrucD+WphNpBA5NDnKXbDxS6LIkAjG0AHvxUmXdjoDVsajG0dTVnp/MBjoeatSoHZQFKnHHPioun83g88UbHb568jsa61uUXJIKdxRoeKQtZA3zL1FTaBXiDOi4PUCrZBgfIuAT1xQ8bMsxV2wp/LNUypF6gTtY57UZs7ho1Jz6ZGUz/t7fhTBfiC4iQC7sixU/LJA3T8G/eqFRhkCrMLjDDir8eecdJmfJ48JdoOj+ItPcrIZ/RboyTKUI/PrS74mt7HWLJ4UlikEmTGyMG2N+FUz2cbspBA560DPpMG8s6ox87RWiPmuPaszy8BTqnR5rcR+ldyRAnhtp46Gmuj6hqkCyabZt6iXg2eix43cEMpz8rZAwRjpWmnsYkVgEUZ9qx1/Ilvev6TMGTDIyNtIINJDNzekPk8XhFW7H9toa6rGl5qMYS4Zcyekdu8/5iOm7zjqeetNdEt1095LNSditvTcecH/AM5pjpQV7ZGGMMAfwqnVYzbTx3Sg4Xh/9prHKcpN2dDHCEEqQykgNxayRp94DK0PZMHjGeD0I8VZZTsxBjHHmqrmJoLwNkBJucY6N3pO0PdMLKJJEVJw1YX420n5TeQrynD4HUVuECZxXL20WaEqygqwIINNCfF2irJHkqZ4rzirIoi+SeFHU0frekSaZfGMjMLEmNvbxQzyfKqKMIo4Hn3rpRfJWcuUXF0QJA4FfL1qDHxXY+CfpTWA9fVgDnbmu7XmbJ4XOPerhF86J3PP0Hmq3fex2DCjofNcdI2rZ8YxxsGe1RiOMgjnNXdAv+UeK+m2MQy8HuPanWh+FnEYbsqeR2olZAi7gQc9j2NC7f5s4BquRtvBPHarVIrcHYW9zuBGQPOKh9pZUCsxI7UK0hIG05+lcCu/LbQPGaDmWwjRczFxtQ48knpQVzBIkqvES/szcfWi1SJTkCR28Yrkkcr9ECD3PSqpb7L4spt75lQrMjKU74JGPrRAvYJBgSKT0613AW2CR8hjgN5NfTWcTIB6YPXORURLTKJCd+5G6e9RluAF8YqEmnLG26FnjP8ApPH5VmdbOrx72iPqQDPzIvzD6ijFOToDairC9U1JY1ZIzuc9AKxc0FxJOSyh2c8befwrUfDOmTSyNdagJ47dxw4HDU4TSLSDU45YJPWV0JGTuAORWxQeKHIwvL++RQ6LfhWR/wDDoopQRLGNjAnxTy7jjlt9hOcggjFBT2xgkilUlQ/yn9KZ24BXaF696x3bN0tJCrSpSI9jD5kO058imN3D9psjswHU7k85FLblPseobs4Sbr7MP3H9qYWtwAQAM54OKC7oV9WD2cvqIG6HuKYxD1EwcClV4gt70bHxHLyB4buKYWrYIKHPHWotOiSVq0JfibSVvbCSMgbx8yHwa8tmRomaNxhlOCPBr2uaHO4StnPQCvL/AIy05rTUWnVcRTHP0atWCdPiZc8LXIQLyamtVA8VND5rV0ZGe0TuSkrKfvP6a47KOtRiXxjioYJgyT92R8/nUN5hKY6McE1y0dOEVQTkkkEDP5VHYrcMMDPnpRSKkqDGMkUNLb4JxkEeKLGOfZ5EYiNwVPQGoGB+jBk+nIqVvMUbZLxzwxoqUkYKkD3FAW2gVdPO3crow98iuixKjLKR9HogmTI4GfI4zU/XONswwvkVAWwQW79Fdh9XB/SvmhVB/EkMn+gcCjvWjYYjUsR7VQUIOW6nPHio6GjZXb4eUyyDCLwqgcCrxh2IPJ3fpUINrJtHGDXI2EUrFuuc8VOhqOTpsilkxnaKFS2QxAEZOMmrtTuY1tGG4KG4OTipWxDovPbrQaGV0BBbq0B+zSEIf+m4yp+nj8KS2FtdWusTXM6j05R1ByAa1YQMG3NgUl1pvQ2oTtkc5znoKtWSXHi2VrFHnyrY1m/5qxKqVJ6qR1zXLG5BjBbjseaz1lqMtu4KyGSPJyG6kfvTMBEu1MLCWOUb1J7eaRsslDYw1aFbm03J8p/lPgjkULpzNPboWIU47daaxwLLGd7ZI7Ck8A+z3M0J6Bty/Q8/vUltWJF7aGGqWyvppdVy6MGJ+n/ioWLl0UDoBiioZA8ZU85HSlVvL9iu3t3IwD8p9u1B7pkj00OpY98ffIFZ74n0pb7T5EI+bGVOOc9q0EDbxgHqOearuItylTTXTtCOLapnhYhkM/ohD6m7btHmttovwpEId12vqSEcjsKZadosEeq3N4Rl3fC/6fP5mtPDFGg5WrZ5nLSEx4Ix3IrKDdJGfuyEmgLpGFvk/eVxj+1fXuq2ttGWuJ1jx3JpFL8XaewZSZT83UR8HB61WoS+CvJQ+t7tlmCt0I7UzhvNzemBuJHJrLaZqtnduxjkDEMcK3B7npTy2U7iQcFuvfFFxaGWRMOmtVlXKtj9KEdJoxgS5H0ogPLEuQyMPGKmzC6UnbhgOcUriNGVvYJBcNkxsA3g1aZB3OSOxHFULEVlGOMVL1i52RjPByfFIO18CTsKb2bBPQKK+SPcPUkzjxQao0Z3F8n3omOYOnJ9sVNBUWiasgl+WPPHA8VCYBgx98ceasRQFLBsnHGKEnv7ZXEZfB3DJIOBRQ270Z34vgvC9rLayMAu7eoPXpSuz+JbyxZUuVWWMcZXgituViuGYDDc5DZBFJ9W+HIrqJzF/DkPXuDTwnGqkiuUZXaZdZa/Z3wT0pdrZ5U8EUp1K6EmqTiVtxVgv4YrL32m3+lzbpEdcHiRelGW4lkkG9i0jYLMf70/5rtMOPJ9Q+VMorRnvwMnJzToW7xrCSMSqACf0pPo7LNOG/khAIHcmtKv8XJbk+1VzVFylaRdpt4CwQjDDqDVOt25DfaoeSnUDuKGnjZWDISCOlSF0ZQI24UcEVWnSpiyhu0Rsb1NqtuL55AHep3sa3xBwVVD94DDe4rplFupZUUHtx3q+0wsIbIY9T70LJXshbRtGRiUkDoD1xRchkERZyCMecVScF89BVF5I0jLBn5DyT7eKiQGU6YJG5KgjJP9acEYUcbT3BNVWKBQPBHFEzAFzmrFoqnK2ZST4Jto2Vb66eZ+rKnA+metXx/BukzERpbNljgFXatC/wDFkLc7ic00sUW0tzcOMu/EY/WvTLHDFj2jy365M2TvR59qn/D+60+VZ9PczQq2SvRl/eqf8WudObbLGXAOCGOGr0WWS4nP8RiAey1XPo9nexMl1bpJu/zDkfiK5WSKk7OpCTiqZjbPWra9IETncFyUYYNOLWUbS3mkmv8AwNNADPpLM23n08/Mv0NJdM+IJbLNtqwb5GwzgfMP9wrNPHXRsxZE9M2EzPPJ6cI+reKvjhMKBdvPk0NaXMUtuslo6NG3KsvSiDIEj3O2fbz9KocPpuTVaO+l6nbH1qlowko2Yw3BqMs1xMCqZiXpkUL9nuVZZEuZGK9N2KSkSwq5kMEMjIw3jpWblnklldvUJBbkDoaexGN0MU3JPB5oSXSZYmMkSK6kYx0NRIshJK7FSXjWjiSJiMfeGev1FarTr6G+hV0bAxhs9VPvWRvLdGYggxSY6PwKDhS/s5PUgYgHuhDA1asetCzaeh/8VSOtltVQPUfaPfvWXGYImUZLt1P6VoUuo9TQQagm05yHTsaYW+hWYG4KZDnjec0Yy4qhOKezDWM88GpxmOXYXdVYHofY1vLS8+cRXCenN4PQjyPIpbqGg20z744kjdTkOowcirYojczhLw4K/cwenv8AWhOUZbJGLi/4Pn2Sw5GAwPSld0uyeF17tg0R6N1CnAMqdmHUfWqY7ae7k3shVIxx7mqpMuTVBF4VIUDqME19bqcAlgqgcnNfXQHprGGxKSCx64FRSNW4f+Jj+Xt+NJTfQlqgxbyyRCXmBIHbmheSxIxuf5iPArs0MzrhUQccADoKLtbDMYZyeeT7mnp9FbaWwi1xsDHjAqu6nC9DzmrSpHB48e9JtTYq4GTmnRRJ2zQ26K0oD8KD8x9qLkkNxIGK4UDCKOwoMkJgOwjXuXYD+9Ww3cKn5ZoXB7I27+2a73lZLfFHB8XFxjyYdESo5x+VUvK+75AAPaq5LmMNy7qfAhk/avo75OR6UznyUxWSjXYXa5f5WUHvSf4i+D7LV90oAiuSOJF4z9fNFGUCXeBJGSeNnb61C81ue1h27o5pXyEG0hgfJHt1NGkDk/R5bJpWs6HcTyWO9lhbbIUXemfBFG6b8Wq5A1WMowOBJGPlH1XrXpel3FlBZJEDtAX5mdhlj3JOepJz+NYr/iDolq1sl7YQpv3hXEZGWz0OB71VLHFo0Y80kxxaXMF1CskMyyRnoynINfSAlysfbrzXnukWV3p14vqXb2MsjKqRMCGkJPVl7D6jn+tO9M+KGQ7dSgILf9WIZH4qf0rNLC0tGyGbl2aNYSQ2V/Kq1uZoDsXLp/UVdbXlvcwGa3kWVMYyhzz7+K6kQ25yM1Txo0J8gV4YLz5SoZf8p6ik2qaNPb5msW3AclCefwNaA2bTfMPvA8EcEVyN2DelKeT91j39ql0FpiW30HXPscd7PZyraHDbgATjzgc/0pqt3GYAI2G7pwaYaZql9o8h2APbk5aEnA9yD2Pv0802vNH0n4jtTeWeYLg9ZIxtZW8Oo71esccnXZmlmnjf+lozkeDk55Pmqprb1BnGCO4qmaK+0m9NrfRh8AFZY+Qw84pjBOjDchVlxg1nlBxdM1wmpJNFNteNEPSuAzD+UgZJPiimaRkZ2dYIFGSQefz/AGpXeSASgIRuz2qSK90yrIcov/cf2pGvQJpLZKKP7TOXUERdt3U+9NYI1jA6Y9hmuW0ChRgEnwophFDj7qge5qyMTPPIU2wLEgryepPWjIIiDg42noKthtcyBtxJ6EdqvmjWMY6EVbxspcwC8iXO0VktcyJBtJ681pby5AySfrWbv2WWTJYAeTSVsKYda3qbz6UMkygDmJxIPzFOra8uSP4Ng4J/92VR/Zf1oB/h+JZUls2NvKwwJIflYH6jqPZsj2prpmrejKLHWY44rgH+HKRtSb6dg3+nP08DryW7OTHqi6M37jJs7UHPVpiR/QVatrqdzlRdW1sAekNvu/qx/SmwRGT+EuM9wKutIUVC2eeaWgmfudNvkwv+LPn/AOPH+1Rt9BUMZZZHnmYYaRzyB4A6AewFNph6kzHjA88VQ1zP6ojtV9X/ADSDAVfxPU1KQaAZdHVVZnjjwP5pGJH9MUnurXUpAy2E+IcEfMoVM+wABb8Tj69KZarcwQSxyapcxs44jhBzn/ao5Y/hVR1HVrkYtrGO3ixgNdnLH6IvP5kUKTHujyTWtM1KwupX1BpJCzbvtIzy3Yk9ug/KtZpmkaXr2mpeNHLDLIuXNu+PmH3vlOR1z2rQXNneXalb3UYkB42R2igf9xbNLrfSrrQizabGt9bM294ZiEYN3KkDAz4xUUUnsf8AV+idj8MaPCkX+FTXfrE5e5Mh54PG3AGMimx0XUII8uVmAUNujXn8RQunawPRkih+HbhbmIZXdIiqWPONw6884xW9t3RYkDDDFR8p6jjpQlCD9EjmyRfZhJUltjmRSM9Dih4fTluBJI0YjXkjdyTjx1r0n5GPzxqcDuBWb+IdAimBuNP2wXAHKjhX+vg1mn4y7Rqh5kumIJNpUKcHA61TA9zp9x9ptCUbGGB5Vx4I7/pVEdwY52guEMUq9VPSi5JlMRzjis7jKDs3Rccka9Ad7enUNUknZChIVQpOcYH/AO1GeCMjdtww5yDip2UIeRp243fd+lEyLGil3Pyjsaom3J2RRUNITtCUdRj53HTwKbWMAVMsCTjoKEt908hmP83T2WnNtHwMU0Y/SrJksJt4uMLkDtTG3gXjAyfeqbdB1A9qaQx7BuPitEUqMspbInbHHz19hSy+uOM96NuZevT8KQajPwwU89KSbDCItvpmJIPOewoU2+PmdsE1YMAiRu/APXJq+w0yXU2kld2SFeFIxlj+1CEJTdIec1FWzWCLLxFgcAnkV27tYLmMrcRo8eMYYCimhZyp34XOMd6LWKKJQVjBbP3j1rsO6OUnszI0DTd3/L2rK/Ywbgc//XpRSWmt2UTm1vHmj27UgvWDnP8AvALfmTWhhyG55zU5h6pUHgUtDWZOO5feJNQ0e/e4HACosifgQQPzxVsi6vqHytjTrbHEUJBlI926L9FBPvWkeNSQoGBUhGCwHYUApmds9LS1YmC2RXY/NISWd/cs2SfxNMUJi+/DnA7Ypx6SjBA5qHpJ6m3v5oBFLi3nBDW8jHxjpQEljCzkxCSE9lXJH9sVp5ESNVVVHNQdFQc9/FSyGYTTJHmSQSOjL0cDaT7HzTm0a5tkIKxztjG48HH0/aiwiZBK5qE8wQBUUe2e1T/oCpnkCbmOfYdRQ8sofOMnzmrJFdurkk+9UvZuzjY4B8mhY1UhPq2ipqQDSIQwHDjj8zWZudDvrdnmjukFtHgemy7t2T716Smnbx/GkMhHk4FKfiu29LStyY/9RM/TdjikmlxY2OT5aZlI22RKka5xVM8TTSKrnI6kCiYRgYUdOpq2OLgnOWx1rlNbOveiu3g2oEHBHI+lHW3GO2O1QjC4XIziiUh7q3foRTKRnaGFsV3A5wPBo6RtseQePalqF1HO04qc8p24PQU/OkUuOym8uFCnzSG8lEj4Hai7y43lgBwPPFAONuWzkg8VU5Wy1Kkds7GTU71LSLjPzO3Xao716BbadHbQJDCoVFGAKF+DtPjt9MS46zXIEjt7EcD8B/UmnpVc7SK6uCKgv6c/Nkc5H//Z"/>
          <p:cNvSpPr>
            <a:spLocks noChangeAspect="1" noChangeArrowheads="1"/>
          </p:cNvSpPr>
          <p:nvPr/>
        </p:nvSpPr>
        <p:spPr bwMode="auto">
          <a:xfrm>
            <a:off x="134938" y="-504825"/>
            <a:ext cx="1657350" cy="1019175"/>
          </a:xfrm>
          <a:prstGeom prst="rect">
            <a:avLst/>
          </a:prstGeom>
          <a:noFill/>
          <a:ln w="9525">
            <a:noFill/>
            <a:miter lim="800000"/>
            <a:headEnd/>
            <a:tailEnd/>
          </a:ln>
        </p:spPr>
        <p:txBody>
          <a:bodyPr/>
          <a:lstStyle/>
          <a:p>
            <a:endParaRPr lang="en-GB">
              <a:latin typeface="Calibri" pitchFamily="34" charset="0"/>
            </a:endParaRPr>
          </a:p>
        </p:txBody>
      </p:sp>
      <p:sp>
        <p:nvSpPr>
          <p:cNvPr id="36868" name="AutoShape 6" descr="data:image/jpg;base64,/9j/4AAQSkZJRgABAQAAAQABAAD/2wBDAAkGBwgHBgkIBwgKCgkLDRYPDQwMDRsUFRAWIB0iIiAdHx8kKDQsJCYxJx8fLT0tMTU3Ojo6Iys/RD84QzQ5Ojf/2wBDAQoKCg0MDRoPDxo3JR8lNzc3Nzc3Nzc3Nzc3Nzc3Nzc3Nzc3Nzc3Nzc3Nzc3Nzc3Nzc3Nzc3Nzc3Nzc3Nzc3Nzf/wAARCAB+AM4DASIAAhEBAxEB/8QAGwAAAgMBAQEAAAAAAAAAAAAABAUCAwYBBwD/xAA8EAACAQMDAwIDBgQEBQUAAAABAgMABBEFEiExQVETYQYicRQygZHB0SNCobEVUmJyByRDouEzU3SC8f/EABoBAAIDAQEAAAAAAAAAAAAAAAECAAMEBQb/xAAiEQACAgICAwEBAQEAAAAAAAAAAQIRAyESMQRBURNhInH/2gAMAwEAAhEDEQA/APNRpF9cHKxEAnqxxRcXwrdsR6kiIO/BNbiK3AGQB7VcID958dKxPyZs3LFFaMrbfC1tGN0rO5HTJwP6U1sdNhibEcaLt4AAxTIrucD+WphNpBA5NDnKXbDxS6LIkAjG0AHvxUmXdjoDVsajG0dTVnp/MBjoeatSoHZQFKnHHPioun83g88UbHb568jsa61uUXJIKdxRoeKQtZA3zL1FTaBXiDOi4PUCrZBgfIuAT1xQ8bMsxV2wp/LNUypF6gTtY57UZs7ho1Jz6ZGUz/t7fhTBfiC4iQC7sixU/LJA3T8G/eqFRhkCrMLjDDir8eecdJmfJ48JdoOj+ItPcrIZ/RboyTKUI/PrS74mt7HWLJ4UlikEmTGyMG2N+FUz2cbspBA560DPpMG8s6ox87RWiPmuPaszy8BTqnR5rcR+ldyRAnhtp46Gmuj6hqkCyabZt6iXg2eix43cEMpz8rZAwRjpWmnsYkVgEUZ9qx1/Ilvev6TMGTDIyNtIINJDNzekPk8XhFW7H9toa6rGl5qMYS4Zcyekdu8/5iOm7zjqeetNdEt1095LNSditvTcecH/AM5pjpQV7ZGGMMAfwqnVYzbTx3Sg4Xh/9prHKcpN2dDHCEEqQykgNxayRp94DK0PZMHjGeD0I8VZZTsxBjHHmqrmJoLwNkBJucY6N3pO0PdMLKJJEVJw1YX420n5TeQrynD4HUVuECZxXL20WaEqygqwIINNCfF2irJHkqZ4rzirIoi+SeFHU0frekSaZfGMjMLEmNvbxQzyfKqKMIo4Hn3rpRfJWcuUXF0QJA4FfL1qDHxXY+CfpTWA9fVgDnbmu7XmbJ4XOPerhF86J3PP0Hmq3fex2DCjofNcdI2rZ8YxxsGe1RiOMgjnNXdAv+UeK+m2MQy8HuPanWh+FnEYbsqeR2olZAi7gQc9j2NC7f5s4BquRtvBPHarVIrcHYW9zuBGQPOKh9pZUCsxI7UK0hIG05+lcCu/LbQPGaDmWwjRczFxtQ48knpQVzBIkqvES/szcfWi1SJTkCR28Yrkkcr9ECD3PSqpb7L4spt75lQrMjKU74JGPrRAvYJBgSKT0613AW2CR8hjgN5NfTWcTIB6YPXORURLTKJCd+5G6e9RluAF8YqEmnLG26FnjP8ApPH5VmdbOrx72iPqQDPzIvzD6ijFOToDairC9U1JY1ZIzuc9AKxc0FxJOSyh2c8befwrUfDOmTSyNdagJ47dxw4HDU4TSLSDU45YJPWV0JGTuAORWxQeKHIwvL++RQ6LfhWR/wDDoopQRLGNjAnxTy7jjlt9hOcggjFBT2xgkilUlQ/yn9KZ24BXaF696x3bN0tJCrSpSI9jD5kO058imN3D9psjswHU7k85FLblPseobs4Sbr7MP3H9qYWtwAQAM54OKC7oV9WD2cvqIG6HuKYxD1EwcClV4gt70bHxHLyB4buKYWrYIKHPHWotOiSVq0JfibSVvbCSMgbx8yHwa8tmRomaNxhlOCPBr2uaHO4StnPQCvL/AIy05rTUWnVcRTHP0atWCdPiZc8LXIQLyamtVA8VND5rV0ZGe0TuSkrKfvP6a47KOtRiXxjioYJgyT92R8/nUN5hKY6McE1y0dOEVQTkkkEDP5VHYrcMMDPnpRSKkqDGMkUNLb4JxkEeKLGOfZ5EYiNwVPQGoGB+jBk+nIqVvMUbZLxzwxoqUkYKkD3FAW2gVdPO3crow98iuixKjLKR9HogmTI4GfI4zU/XONswwvkVAWwQW79Fdh9XB/SvmhVB/EkMn+gcCjvWjYYjUsR7VQUIOW6nPHio6GjZXb4eUyyDCLwqgcCrxh2IPJ3fpUINrJtHGDXI2EUrFuuc8VOhqOTpsilkxnaKFS2QxAEZOMmrtTuY1tGG4KG4OTipWxDovPbrQaGV0BBbq0B+zSEIf+m4yp+nj8KS2FtdWusTXM6j05R1ByAa1YQMG3NgUl1pvQ2oTtkc5znoKtWSXHi2VrFHnyrY1m/5qxKqVJ6qR1zXLG5BjBbjseaz1lqMtu4KyGSPJyG6kfvTMBEu1MLCWOUb1J7eaRsslDYw1aFbm03J8p/lPgjkULpzNPboWIU47daaxwLLGd7ZI7Ck8A+z3M0J6Bty/Q8/vUltWJF7aGGqWyvppdVy6MGJ+n/ioWLl0UDoBiioZA8ZU85HSlVvL9iu3t3IwD8p9u1B7pkj00OpY98ffIFZ74n0pb7T5EI+bGVOOc9q0EDbxgHqOearuItylTTXTtCOLapnhYhkM/ohD6m7btHmttovwpEId12vqSEcjsKZadosEeq3N4Rl3fC/6fP5mtPDFGg5WrZ5nLSEx4Ix3IrKDdJGfuyEmgLpGFvk/eVxj+1fXuq2ttGWuJ1jx3JpFL8XaewZSZT83UR8HB61WoS+CvJQ+t7tlmCt0I7UzhvNzemBuJHJrLaZqtnduxjkDEMcK3B7npTy2U7iQcFuvfFFxaGWRMOmtVlXKtj9KEdJoxgS5H0ogPLEuQyMPGKmzC6UnbhgOcUriNGVvYJBcNkxsA3g1aZB3OSOxHFULEVlGOMVL1i52RjPByfFIO18CTsKb2bBPQKK+SPcPUkzjxQao0Z3F8n3omOYOnJ9sVNBUWiasgl+WPPHA8VCYBgx98ceasRQFLBsnHGKEnv7ZXEZfB3DJIOBRQ270Z34vgvC9rLayMAu7eoPXpSuz+JbyxZUuVWWMcZXgituViuGYDDc5DZBFJ9W+HIrqJzF/DkPXuDTwnGqkiuUZXaZdZa/Z3wT0pdrZ5U8EUp1K6EmqTiVtxVgv4YrL32m3+lzbpEdcHiRelGW4lkkG9i0jYLMf70/5rtMOPJ9Q+VMorRnvwMnJzToW7xrCSMSqACf0pPo7LNOG/khAIHcmtKv8XJbk+1VzVFylaRdpt4CwQjDDqDVOt25DfaoeSnUDuKGnjZWDISCOlSF0ZQI24UcEVWnSpiyhu0Rsb1NqtuL55AHep3sa3xBwVVD94DDe4rplFupZUUHtx3q+0wsIbIY9T70LJXshbRtGRiUkDoD1xRchkERZyCMecVScF89BVF5I0jLBn5DyT7eKiQGU6YJG5KgjJP9acEYUcbT3BNVWKBQPBHFEzAFzmrFoqnK2ZST4Jto2Vb66eZ+rKnA+metXx/BukzERpbNljgFXatC/wDFkLc7ic00sUW0tzcOMu/EY/WvTLHDFj2jy365M2TvR59qn/D+60+VZ9PczQq2SvRl/eqf8WudObbLGXAOCGOGr0WWS4nP8RiAey1XPo9nexMl1bpJu/zDkfiK5WSKk7OpCTiqZjbPWra9IETncFyUYYNOLWUbS3mkmv8AwNNADPpLM23n08/Mv0NJdM+IJbLNtqwb5GwzgfMP9wrNPHXRsxZE9M2EzPPJ6cI+reKvjhMKBdvPk0NaXMUtuslo6NG3KsvSiDIEj3O2fbz9KocPpuTVaO+l6nbH1qlowko2Yw3BqMs1xMCqZiXpkUL9nuVZZEuZGK9N2KSkSwq5kMEMjIw3jpWblnklldvUJBbkDoaexGN0MU3JPB5oSXSZYmMkSK6kYx0NRIshJK7FSXjWjiSJiMfeGev1FarTr6G+hV0bAxhs9VPvWRvLdGYggxSY6PwKDhS/s5PUgYgHuhDA1asetCzaeh/8VSOtltVQPUfaPfvWXGYImUZLt1P6VoUuo9TQQagm05yHTsaYW+hWYG4KZDnjec0Yy4qhOKezDWM88GpxmOXYXdVYHofY1vLS8+cRXCenN4PQjyPIpbqGg20z744kjdTkOowcirYojczhLw4K/cwenv8AWhOUZbJGLi/4Pn2Sw5GAwPSld0uyeF17tg0R6N1CnAMqdmHUfWqY7ae7k3shVIxx7mqpMuTVBF4VIUDqME19bqcAlgqgcnNfXQHprGGxKSCx64FRSNW4f+Jj+Xt+NJTfQlqgxbyyRCXmBIHbmheSxIxuf5iPArs0MzrhUQccADoKLtbDMYZyeeT7mnp9FbaWwi1xsDHjAqu6nC9DzmrSpHB48e9JtTYq4GTmnRRJ2zQ26K0oD8KD8x9qLkkNxIGK4UDCKOwoMkJgOwjXuXYD+9Ww3cKn5ZoXB7I27+2a73lZLfFHB8XFxjyYdESo5x+VUvK+75AAPaq5LmMNy7qfAhk/avo75OR6UznyUxWSjXYXa5f5WUHvSf4i+D7LV90oAiuSOJF4z9fNFGUCXeBJGSeNnb61C81ue1h27o5pXyEG0hgfJHt1NGkDk/R5bJpWs6HcTyWO9lhbbIUXemfBFG6b8Wq5A1WMowOBJGPlH1XrXpel3FlBZJEDtAX5mdhlj3JOepJz+NYr/iDolq1sl7YQpv3hXEZGWz0OB71VLHFo0Y80kxxaXMF1CskMyyRnoynINfSAlysfbrzXnukWV3p14vqXb2MsjKqRMCGkJPVl7D6jn+tO9M+KGQ7dSgILf9WIZH4qf0rNLC0tGyGbl2aNYSQ2V/Kq1uZoDsXLp/UVdbXlvcwGa3kWVMYyhzz7+K6kQ25yM1Txo0J8gV4YLz5SoZf8p6ik2qaNPb5msW3AclCefwNaA2bTfMPvA8EcEVyN2DelKeT91j39ql0FpiW30HXPscd7PZyraHDbgATjzgc/0pqt3GYAI2G7pwaYaZql9o8h2APbk5aEnA9yD2Pv0802vNH0n4jtTeWeYLg9ZIxtZW8Oo71esccnXZmlmnjf+lozkeDk55Pmqprb1BnGCO4qmaK+0m9NrfRh8AFZY+Qw84pjBOjDchVlxg1nlBxdM1wmpJNFNteNEPSuAzD+UgZJPiimaRkZ2dYIFGSQefz/AGpXeSASgIRuz2qSK90yrIcov/cf2pGvQJpLZKKP7TOXUERdt3U+9NYI1jA6Y9hmuW0ChRgEnwophFDj7qge5qyMTPPIU2wLEgryepPWjIIiDg42noKthtcyBtxJ6EdqvmjWMY6EVbxspcwC8iXO0VktcyJBtJ681pby5AySfrWbv2WWTJYAeTSVsKYda3qbz6UMkygDmJxIPzFOra8uSP4Ng4J/92VR/Zf1oB/h+JZUls2NvKwwJIflYH6jqPZsj2prpmrejKLHWY44rgH+HKRtSb6dg3+nP08DryW7OTHqi6M37jJs7UHPVpiR/QVatrqdzlRdW1sAekNvu/qx/SmwRGT+EuM9wKutIUVC2eeaWgmfudNvkwv+LPn/AOPH+1Rt9BUMZZZHnmYYaRzyB4A6AewFNph6kzHjA88VQ1zP6ojtV9X/ADSDAVfxPU1KQaAZdHVVZnjjwP5pGJH9MUnurXUpAy2E+IcEfMoVM+wABb8Tj69KZarcwQSxyapcxs44jhBzn/ao5Y/hVR1HVrkYtrGO3ixgNdnLH6IvP5kUKTHujyTWtM1KwupX1BpJCzbvtIzy3Yk9ug/KtZpmkaXr2mpeNHLDLIuXNu+PmH3vlOR1z2rQXNneXalb3UYkB42R2igf9xbNLrfSrrQizabGt9bM294ZiEYN3KkDAz4xUUUnsf8AV+idj8MaPCkX+FTXfrE5e5Mh54PG3AGMimx0XUII8uVmAUNujXn8RQunawPRkih+HbhbmIZXdIiqWPONw6884xW9t3RYkDDDFR8p6jjpQlCD9EjmyRfZhJUltjmRSM9Dih4fTluBJI0YjXkjdyTjx1r0n5GPzxqcDuBWb+IdAimBuNP2wXAHKjhX+vg1mn4y7Rqh5kumIJNpUKcHA61TA9zp9x9ptCUbGGB5Vx4I7/pVEdwY52guEMUq9VPSi5JlMRzjis7jKDs3Rccka9Ad7enUNUknZChIVQpOcYH/AO1GeCMjdtww5yDip2UIeRp243fd+lEyLGil3Pyjsaom3J2RRUNITtCUdRj53HTwKbWMAVMsCTjoKEt908hmP83T2WnNtHwMU0Y/SrJksJt4uMLkDtTG3gXjAyfeqbdB1A9qaQx7BuPitEUqMspbInbHHz19hSy+uOM96NuZevT8KQajPwwU89KSbDCItvpmJIPOewoU2+PmdsE1YMAiRu/APXJq+w0yXU2kld2SFeFIxlj+1CEJTdIec1FWzWCLLxFgcAnkV27tYLmMrcRo8eMYYCimhZyp34XOMd6LWKKJQVjBbP3j1rsO6OUnszI0DTd3/L2rK/Ywbgc//XpRSWmt2UTm1vHmj27UgvWDnP8AvALfmTWhhyG55zU5h6pUHgUtDWZOO5feJNQ0e/e4HACosifgQQPzxVsi6vqHytjTrbHEUJBlI926L9FBPvWkeNSQoGBUhGCwHYUApmds9LS1YmC2RXY/NISWd/cs2SfxNMUJi+/DnA7Ypx6SjBA5qHpJ6m3v5oBFLi3nBDW8jHxjpQEljCzkxCSE9lXJH9sVp5ESNVVVHNQdFQc9/FSyGYTTJHmSQSOjL0cDaT7HzTm0a5tkIKxztjG48HH0/aiwiZBK5qE8wQBUUe2e1T/oCpnkCbmOfYdRQ8sofOMnzmrJFdurkk+9UvZuzjY4B8mhY1UhPq2ipqQDSIQwHDjj8zWZudDvrdnmjukFtHgemy7t2T716Smnbx/GkMhHk4FKfiu29LStyY/9RM/TdjikmlxY2OT5aZlI22RKka5xVM8TTSKrnI6kCiYRgYUdOpq2OLgnOWx1rlNbOveiu3g2oEHBHI+lHW3GO2O1QjC4XIziiUh7q3foRTKRnaGFsV3A5wPBo6RtseQePalqF1HO04qc8p24PQU/OkUuOym8uFCnzSG8lEj4Hai7y43lgBwPPFAONuWzkg8VU5Wy1Kkds7GTU71LSLjPzO3Xao716BbadHbQJDCoVFGAKF+DtPjt9MS46zXIEjt7EcD8B/UmnpVc7SK6uCKgv6c/Nkc5H//Z"/>
          <p:cNvSpPr>
            <a:spLocks noChangeAspect="1" noChangeArrowheads="1"/>
          </p:cNvSpPr>
          <p:nvPr/>
        </p:nvSpPr>
        <p:spPr bwMode="auto">
          <a:xfrm>
            <a:off x="134938" y="-504825"/>
            <a:ext cx="1657350" cy="1019175"/>
          </a:xfrm>
          <a:prstGeom prst="rect">
            <a:avLst/>
          </a:prstGeom>
          <a:noFill/>
          <a:ln w="9525">
            <a:noFill/>
            <a:miter lim="800000"/>
            <a:headEnd/>
            <a:tailEnd/>
          </a:ln>
        </p:spPr>
        <p:txBody>
          <a:bodyPr/>
          <a:lstStyle/>
          <a:p>
            <a:endParaRPr lang="en-GB">
              <a:latin typeface="Calibri" pitchFamily="34" charset="0"/>
            </a:endParaRPr>
          </a:p>
        </p:txBody>
      </p:sp>
      <p:pic>
        <p:nvPicPr>
          <p:cNvPr id="36869" name="Picture 8" descr="http://www.mychildhealth.net/wp-content/uploads/2009/04/premature-baby-picture1.jpg"/>
          <p:cNvPicPr>
            <a:picLocks noChangeAspect="1" noChangeArrowheads="1"/>
          </p:cNvPicPr>
          <p:nvPr/>
        </p:nvPicPr>
        <p:blipFill>
          <a:blip r:embed="rId3"/>
          <a:srcRect/>
          <a:stretch>
            <a:fillRect/>
          </a:stretch>
        </p:blipFill>
        <p:spPr bwMode="auto">
          <a:xfrm>
            <a:off x="285750" y="3714750"/>
            <a:ext cx="4357688"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4" descr="data:image/jpg;base64,/9j/4AAQSkZJRgABAQAAAQABAAD/2wBDAAkGBwgHBgkIBwgKCgkLDRYPDQwMDRsUFRAWIB0iIiAdHx8kKDQsJCYxJx8fLT0tMTU3Ojo6Iys/RD84QzQ5Ojf/2wBDAQoKCg0MDRoPDxo3JR8lNzc3Nzc3Nzc3Nzc3Nzc3Nzc3Nzc3Nzc3Nzc3Nzc3Nzc3Nzc3Nzc3Nzc3Nzc3Nzc3Nzf/wAARCAB+AM4DASIAAhEBAxEB/8QAGwAAAgMBAQEAAAAAAAAAAAAABAUCAwYBBwD/xAA8EAACAQMDAwIDBgQEBQUAAAABAgMABBEFEiExQVETYQYicRQygZHB0SNCobEVUmJyByRDouEzU3SC8f/EABoBAAIDAQEAAAAAAAAAAAAAAAECAAMEBQb/xAAiEQACAgICAwEBAQEAAAAAAAAAAQIRAyESMQRBURNhInH/2gAMAwEAAhEDEQA/APNRpF9cHKxEAnqxxRcXwrdsR6kiIO/BNbiK3AGQB7VcID958dKxPyZs3LFFaMrbfC1tGN0rO5HTJwP6U1sdNhibEcaLt4AAxTIrucD+WphNpBA5NDnKXbDxS6LIkAjG0AHvxUmXdjoDVsajG0dTVnp/MBjoeatSoHZQFKnHHPioun83g88UbHb568jsa61uUXJIKdxRoeKQtZA3zL1FTaBXiDOi4PUCrZBgfIuAT1xQ8bMsxV2wp/LNUypF6gTtY57UZs7ho1Jz6ZGUz/t7fhTBfiC4iQC7sixU/LJA3T8G/eqFRhkCrMLjDDir8eecdJmfJ48JdoOj+ItPcrIZ/RboyTKUI/PrS74mt7HWLJ4UlikEmTGyMG2N+FUz2cbspBA560DPpMG8s6ox87RWiPmuPaszy8BTqnR5rcR+ldyRAnhtp46Gmuj6hqkCyabZt6iXg2eix43cEMpz8rZAwRjpWmnsYkVgEUZ9qx1/Ilvev6TMGTDIyNtIINJDNzekPk8XhFW7H9toa6rGl5qMYS4Zcyekdu8/5iOm7zjqeetNdEt1095LNSditvTcecH/AM5pjpQV7ZGGMMAfwqnVYzbTx3Sg4Xh/9prHKcpN2dDHCEEqQykgNxayRp94DK0PZMHjGeD0I8VZZTsxBjHHmqrmJoLwNkBJucY6N3pO0PdMLKJJEVJw1YX420n5TeQrynD4HUVuECZxXL20WaEqygqwIINNCfF2irJHkqZ4rzirIoi+SeFHU0frekSaZfGMjMLEmNvbxQzyfKqKMIo4Hn3rpRfJWcuUXF0QJA4FfL1qDHxXY+CfpTWA9fVgDnbmu7XmbJ4XOPerhF86J3PP0Hmq3fex2DCjofNcdI2rZ8YxxsGe1RiOMgjnNXdAv+UeK+m2MQy8HuPanWh+FnEYbsqeR2olZAi7gQc9j2NC7f5s4BquRtvBPHarVIrcHYW9zuBGQPOKh9pZUCsxI7UK0hIG05+lcCu/LbQPGaDmWwjRczFxtQ48knpQVzBIkqvES/szcfWi1SJTkCR28Yrkkcr9ECD3PSqpb7L4spt75lQrMjKU74JGPrRAvYJBgSKT0613AW2CR8hjgN5NfTWcTIB6YPXORURLTKJCd+5G6e9RluAF8YqEmnLG26FnjP8ApPH5VmdbOrx72iPqQDPzIvzD6ijFOToDairC9U1JY1ZIzuc9AKxc0FxJOSyh2c8befwrUfDOmTSyNdagJ47dxw4HDU4TSLSDU45YJPWV0JGTuAORWxQeKHIwvL++RQ6LfhWR/wDDoopQRLGNjAnxTy7jjlt9hOcggjFBT2xgkilUlQ/yn9KZ24BXaF696x3bN0tJCrSpSI9jD5kO058imN3D9psjswHU7k85FLblPseobs4Sbr7MP3H9qYWtwAQAM54OKC7oV9WD2cvqIG6HuKYxD1EwcClV4gt70bHxHLyB4buKYWrYIKHPHWotOiSVq0JfibSVvbCSMgbx8yHwa8tmRomaNxhlOCPBr2uaHO4StnPQCvL/AIy05rTUWnVcRTHP0atWCdPiZc8LXIQLyamtVA8VND5rV0ZGe0TuSkrKfvP6a47KOtRiXxjioYJgyT92R8/nUN5hKY6McE1y0dOEVQTkkkEDP5VHYrcMMDPnpRSKkqDGMkUNLb4JxkEeKLGOfZ5EYiNwVPQGoGB+jBk+nIqVvMUbZLxzwxoqUkYKkD3FAW2gVdPO3crow98iuixKjLKR9HogmTI4GfI4zU/XONswwvkVAWwQW79Fdh9XB/SvmhVB/EkMn+gcCjvWjYYjUsR7VQUIOW6nPHio6GjZXb4eUyyDCLwqgcCrxh2IPJ3fpUINrJtHGDXI2EUrFuuc8VOhqOTpsilkxnaKFS2QxAEZOMmrtTuY1tGG4KG4OTipWxDovPbrQaGV0BBbq0B+zSEIf+m4yp+nj8KS2FtdWusTXM6j05R1ByAa1YQMG3NgUl1pvQ2oTtkc5znoKtWSXHi2VrFHnyrY1m/5qxKqVJ6qR1zXLG5BjBbjseaz1lqMtu4KyGSPJyG6kfvTMBEu1MLCWOUb1J7eaRsslDYw1aFbm03J8p/lPgjkULpzNPboWIU47daaxwLLGd7ZI7Ck8A+z3M0J6Bty/Q8/vUltWJF7aGGqWyvppdVy6MGJ+n/ioWLl0UDoBiioZA8ZU85HSlVvL9iu3t3IwD8p9u1B7pkj00OpY98ffIFZ74n0pb7T5EI+bGVOOc9q0EDbxgHqOearuItylTTXTtCOLapnhYhkM/ohD6m7btHmttovwpEId12vqSEcjsKZadosEeq3N4Rl3fC/6fP5mtPDFGg5WrZ5nLSEx4Ix3IrKDdJGfuyEmgLpGFvk/eVxj+1fXuq2ttGWuJ1jx3JpFL8XaewZSZT83UR8HB61WoS+CvJQ+t7tlmCt0I7UzhvNzemBuJHJrLaZqtnduxjkDEMcK3B7npTy2U7iQcFuvfFFxaGWRMOmtVlXKtj9KEdJoxgS5H0ogPLEuQyMPGKmzC6UnbhgOcUriNGVvYJBcNkxsA3g1aZB3OSOxHFULEVlGOMVL1i52RjPByfFIO18CTsKb2bBPQKK+SPcPUkzjxQao0Z3F8n3omOYOnJ9sVNBUWiasgl+WPPHA8VCYBgx98ceasRQFLBsnHGKEnv7ZXEZfB3DJIOBRQ270Z34vgvC9rLayMAu7eoPXpSuz+JbyxZUuVWWMcZXgituViuGYDDc5DZBFJ9W+HIrqJzF/DkPXuDTwnGqkiuUZXaZdZa/Z3wT0pdrZ5U8EUp1K6EmqTiVtxVgv4YrL32m3+lzbpEdcHiRelGW4lkkG9i0jYLMf70/5rtMOPJ9Q+VMorRnvwMnJzToW7xrCSMSqACf0pPo7LNOG/khAIHcmtKv8XJbk+1VzVFylaRdpt4CwQjDDqDVOt25DfaoeSnUDuKGnjZWDISCOlSF0ZQI24UcEVWnSpiyhu0Rsb1NqtuL55AHep3sa3xBwVVD94DDe4rplFupZUUHtx3q+0wsIbIY9T70LJXshbRtGRiUkDoD1xRchkERZyCMecVScF89BVF5I0jLBn5DyT7eKiQGU6YJG5KgjJP9acEYUcbT3BNVWKBQPBHFEzAFzmrFoqnK2ZST4Jto2Vb66eZ+rKnA+metXx/BukzERpbNljgFXatC/wDFkLc7ic00sUW0tzcOMu/EY/WvTLHDFj2jy365M2TvR59qn/D+60+VZ9PczQq2SvRl/eqf8WudObbLGXAOCGOGr0WWS4nP8RiAey1XPo9nexMl1bpJu/zDkfiK5WSKk7OpCTiqZjbPWra9IETncFyUYYNOLWUbS3mkmv8AwNNADPpLM23n08/Mv0NJdM+IJbLNtqwb5GwzgfMP9wrNPHXRsxZE9M2EzPPJ6cI+reKvjhMKBdvPk0NaXMUtuslo6NG3KsvSiDIEj3O2fbz9KocPpuTVaO+l6nbH1qlowko2Yw3BqMs1xMCqZiXpkUL9nuVZZEuZGK9N2KSkSwq5kMEMjIw3jpWblnklldvUJBbkDoaexGN0MU3JPB5oSXSZYmMkSK6kYx0NRIshJK7FSXjWjiSJiMfeGev1FarTr6G+hV0bAxhs9VPvWRvLdGYggxSY6PwKDhS/s5PUgYgHuhDA1asetCzaeh/8VSOtltVQPUfaPfvWXGYImUZLt1P6VoUuo9TQQagm05yHTsaYW+hWYG4KZDnjec0Yy4qhOKezDWM88GpxmOXYXdVYHofY1vLS8+cRXCenN4PQjyPIpbqGg20z744kjdTkOowcirYojczhLw4K/cwenv8AWhOUZbJGLi/4Pn2Sw5GAwPSld0uyeF17tg0R6N1CnAMqdmHUfWqY7ae7k3shVIxx7mqpMuTVBF4VIUDqME19bqcAlgqgcnNfXQHprGGxKSCx64FRSNW4f+Jj+Xt+NJTfQlqgxbyyRCXmBIHbmheSxIxuf5iPArs0MzrhUQccADoKLtbDMYZyeeT7mnp9FbaWwi1xsDHjAqu6nC9DzmrSpHB48e9JtTYq4GTmnRRJ2zQ26K0oD8KD8x9qLkkNxIGK4UDCKOwoMkJgOwjXuXYD+9Ww3cKn5ZoXB7I27+2a73lZLfFHB8XFxjyYdESo5x+VUvK+75AAPaq5LmMNy7qfAhk/avo75OR6UznyUxWSjXYXa5f5WUHvSf4i+D7LV90oAiuSOJF4z9fNFGUCXeBJGSeNnb61C81ue1h27o5pXyEG0hgfJHt1NGkDk/R5bJpWs6HcTyWO9lhbbIUXemfBFG6b8Wq5A1WMowOBJGPlH1XrXpel3FlBZJEDtAX5mdhlj3JOepJz+NYr/iDolq1sl7YQpv3hXEZGWz0OB71VLHFo0Y80kxxaXMF1CskMyyRnoynINfSAlysfbrzXnukWV3p14vqXb2MsjKqRMCGkJPVl7D6jn+tO9M+KGQ7dSgILf9WIZH4qf0rNLC0tGyGbl2aNYSQ2V/Kq1uZoDsXLp/UVdbXlvcwGa3kWVMYyhzz7+K6kQ25yM1Txo0J8gV4YLz5SoZf8p6ik2qaNPb5msW3AclCefwNaA2bTfMPvA8EcEVyN2DelKeT91j39ql0FpiW30HXPscd7PZyraHDbgATjzgc/0pqt3GYAI2G7pwaYaZql9o8h2APbk5aEnA9yD2Pv0802vNH0n4jtTeWeYLg9ZIxtZW8Oo71esccnXZmlmnjf+lozkeDk55Pmqprb1BnGCO4qmaK+0m9NrfRh8AFZY+Qw84pjBOjDchVlxg1nlBxdM1wmpJNFNteNEPSuAzD+UgZJPiimaRkZ2dYIFGSQefz/AGpXeSASgIRuz2qSK90yrIcov/cf2pGvQJpLZKKP7TOXUERdt3U+9NYI1jA6Y9hmuW0ChRgEnwophFDj7qge5qyMTPPIU2wLEgryepPWjIIiDg42noKthtcyBtxJ6EdqvmjWMY6EVbxspcwC8iXO0VktcyJBtJ681pby5AySfrWbv2WWTJYAeTSVsKYda3qbz6UMkygDmJxIPzFOra8uSP4Ng4J/92VR/Zf1oB/h+JZUls2NvKwwJIflYH6jqPZsj2prpmrejKLHWY44rgH+HKRtSb6dg3+nP08DryW7OTHqi6M37jJs7UHPVpiR/QVatrqdzlRdW1sAekNvu/qx/SmwRGT+EuM9wKutIUVC2eeaWgmfudNvkwv+LPn/AOPH+1Rt9BUMZZZHnmYYaRzyB4A6AewFNph6kzHjA88VQ1zP6ojtV9X/ADSDAVfxPU1KQaAZdHVVZnjjwP5pGJH9MUnurXUpAy2E+IcEfMoVM+wABb8Tj69KZarcwQSxyapcxs44jhBzn/ao5Y/hVR1HVrkYtrGO3ixgNdnLH6IvP5kUKTHujyTWtM1KwupX1BpJCzbvtIzy3Yk9ug/KtZpmkaXr2mpeNHLDLIuXNu+PmH3vlOR1z2rQXNneXalb3UYkB42R2igf9xbNLrfSrrQizabGt9bM294ZiEYN3KkDAz4xUUUnsf8AV+idj8MaPCkX+FTXfrE5e5Mh54PG3AGMimx0XUII8uVmAUNujXn8RQunawPRkih+HbhbmIZXdIiqWPONw6884xW9t3RYkDDDFR8p6jjpQlCD9EjmyRfZhJUltjmRSM9Dih4fTluBJI0YjXkjdyTjx1r0n5GPzxqcDuBWb+IdAimBuNP2wXAHKjhX+vg1mn4y7Rqh5kumIJNpUKcHA61TA9zp9x9ptCUbGGB5Vx4I7/pVEdwY52guEMUq9VPSi5JlMRzjis7jKDs3Rccka9Ad7enUNUknZChIVQpOcYH/AO1GeCMjdtww5yDip2UIeRp243fd+lEyLGil3Pyjsaom3J2RRUNITtCUdRj53HTwKbWMAVMsCTjoKEt908hmP83T2WnNtHwMU0Y/SrJksJt4uMLkDtTG3gXjAyfeqbdB1A9qaQx7BuPitEUqMspbInbHHz19hSy+uOM96NuZevT8KQajPwwU89KSbDCItvpmJIPOewoU2+PmdsE1YMAiRu/APXJq+w0yXU2kld2SFeFIxlj+1CEJTdIec1FWzWCLLxFgcAnkV27tYLmMrcRo8eMYYCimhZyp34XOMd6LWKKJQVjBbP3j1rsO6OUnszI0DTd3/L2rK/Ywbgc//XpRSWmt2UTm1vHmj27UgvWDnP8AvALfmTWhhyG55zU5h6pUHgUtDWZOO5feJNQ0e/e4HACosifgQQPzxVsi6vqHytjTrbHEUJBlI926L9FBPvWkeNSQoGBUhGCwHYUApmds9LS1YmC2RXY/NISWd/cs2SfxNMUJi+/DnA7Ypx6SjBA5qHpJ6m3v5oBFLi3nBDW8jHxjpQEljCzkxCSE9lXJH9sVp5ESNVVVHNQdFQc9/FSyGYTTJHmSQSOjL0cDaT7HzTm0a5tkIKxztjG48HH0/aiwiZBK5qE8wQBUUe2e1T/oCpnkCbmOfYdRQ8sofOMnzmrJFdurkk+9UvZuzjY4B8mhY1UhPq2ipqQDSIQwHDjj8zWZudDvrdnmjukFtHgemy7t2T716Smnbx/GkMhHk4FKfiu29LStyY/9RM/TdjikmlxY2OT5aZlI22RKka5xVM8TTSKrnI6kCiYRgYUdOpq2OLgnOWx1rlNbOveiu3g2oEHBHI+lHW3GO2O1QjC4XIziiUh7q3foRTKRnaGFsV3A5wPBo6RtseQePalqF1HO04qc8p24PQU/OkUuOym8uFCnzSG8lEj4Hai7y43lgBwPPFAONuWzkg8VU5Wy1Kkds7GTU71LSLjPzO3Xao716BbadHbQJDCoVFGAKF+DtPjt9MS46zXIEjt7EcD8B/UmnpVc7SK6uCKgv6c/Nkc5H//Z"/>
          <p:cNvSpPr>
            <a:spLocks noChangeAspect="1" noChangeArrowheads="1"/>
          </p:cNvSpPr>
          <p:nvPr/>
        </p:nvSpPr>
        <p:spPr bwMode="auto">
          <a:xfrm>
            <a:off x="134938" y="-504825"/>
            <a:ext cx="1657350" cy="1019175"/>
          </a:xfrm>
          <a:prstGeom prst="rect">
            <a:avLst/>
          </a:prstGeom>
          <a:noFill/>
          <a:ln w="9525">
            <a:noFill/>
            <a:miter lim="800000"/>
            <a:headEnd/>
            <a:tailEnd/>
          </a:ln>
        </p:spPr>
        <p:txBody>
          <a:bodyPr/>
          <a:lstStyle/>
          <a:p>
            <a:endParaRPr lang="en-GB">
              <a:latin typeface="Calibri" pitchFamily="34" charset="0"/>
            </a:endParaRPr>
          </a:p>
        </p:txBody>
      </p:sp>
      <p:sp>
        <p:nvSpPr>
          <p:cNvPr id="37890" name="AutoShape 6" descr="data:image/jpg;base64,/9j/4AAQSkZJRgABAQAAAQABAAD/2wBDAAkGBwgHBgkIBwgKCgkLDRYPDQwMDRsUFRAWIB0iIiAdHx8kKDQsJCYxJx8fLT0tMTU3Ojo6Iys/RD84QzQ5Ojf/2wBDAQoKCg0MDRoPDxo3JR8lNzc3Nzc3Nzc3Nzc3Nzc3Nzc3Nzc3Nzc3Nzc3Nzc3Nzc3Nzc3Nzc3Nzc3Nzc3Nzc3Nzf/wAARCAB+AM4DASIAAhEBAxEB/8QAGwAAAgMBAQEAAAAAAAAAAAAABAUCAwYBBwD/xAA8EAACAQMDAwIDBgQEBQUAAAABAgMABBEFEiExQVETYQYicRQygZHB0SNCobEVUmJyByRDouEzU3SC8f/EABoBAAIDAQEAAAAAAAAAAAAAAAECAAMEBQb/xAAiEQACAgICAwEBAQEAAAAAAAAAAQIRAyESMQRBURNhInH/2gAMAwEAAhEDEQA/APNRpF9cHKxEAnqxxRcXwrdsR6kiIO/BNbiK3AGQB7VcID958dKxPyZs3LFFaMrbfC1tGN0rO5HTJwP6U1sdNhibEcaLt4AAxTIrucD+WphNpBA5NDnKXbDxS6LIkAjG0AHvxUmXdjoDVsajG0dTVnp/MBjoeatSoHZQFKnHHPioun83g88UbHb568jsa61uUXJIKdxRoeKQtZA3zL1FTaBXiDOi4PUCrZBgfIuAT1xQ8bMsxV2wp/LNUypF6gTtY57UZs7ho1Jz6ZGUz/t7fhTBfiC4iQC7sixU/LJA3T8G/eqFRhkCrMLjDDir8eecdJmfJ48JdoOj+ItPcrIZ/RboyTKUI/PrS74mt7HWLJ4UlikEmTGyMG2N+FUz2cbspBA560DPpMG8s6ox87RWiPmuPaszy8BTqnR5rcR+ldyRAnhtp46Gmuj6hqkCyabZt6iXg2eix43cEMpz8rZAwRjpWmnsYkVgEUZ9qx1/Ilvev6TMGTDIyNtIINJDNzekPk8XhFW7H9toa6rGl5qMYS4Zcyekdu8/5iOm7zjqeetNdEt1095LNSditvTcecH/AM5pjpQV7ZGGMMAfwqnVYzbTx3Sg4Xh/9prHKcpN2dDHCEEqQykgNxayRp94DK0PZMHjGeD0I8VZZTsxBjHHmqrmJoLwNkBJucY6N3pO0PdMLKJJEVJw1YX420n5TeQrynD4HUVuECZxXL20WaEqygqwIINNCfF2irJHkqZ4rzirIoi+SeFHU0frekSaZfGMjMLEmNvbxQzyfKqKMIo4Hn3rpRfJWcuUXF0QJA4FfL1qDHxXY+CfpTWA9fVgDnbmu7XmbJ4XOPerhF86J3PP0Hmq3fex2DCjofNcdI2rZ8YxxsGe1RiOMgjnNXdAv+UeK+m2MQy8HuPanWh+FnEYbsqeR2olZAi7gQc9j2NC7f5s4BquRtvBPHarVIrcHYW9zuBGQPOKh9pZUCsxI7UK0hIG05+lcCu/LbQPGaDmWwjRczFxtQ48knpQVzBIkqvES/szcfWi1SJTkCR28Yrkkcr9ECD3PSqpb7L4spt75lQrMjKU74JGPrRAvYJBgSKT0613AW2CR8hjgN5NfTWcTIB6YPXORURLTKJCd+5G6e9RluAF8YqEmnLG26FnjP8ApPH5VmdbOrx72iPqQDPzIvzD6ijFOToDairC9U1JY1ZIzuc9AKxc0FxJOSyh2c8befwrUfDOmTSyNdagJ47dxw4HDU4TSLSDU45YJPWV0JGTuAORWxQeKHIwvL++RQ6LfhWR/wDDoopQRLGNjAnxTy7jjlt9hOcggjFBT2xgkilUlQ/yn9KZ24BXaF696x3bN0tJCrSpSI9jD5kO058imN3D9psjswHU7k85FLblPseobs4Sbr7MP3H9qYWtwAQAM54OKC7oV9WD2cvqIG6HuKYxD1EwcClV4gt70bHxHLyB4buKYWrYIKHPHWotOiSVq0JfibSVvbCSMgbx8yHwa8tmRomaNxhlOCPBr2uaHO4StnPQCvL/AIy05rTUWnVcRTHP0atWCdPiZc8LXIQLyamtVA8VND5rV0ZGe0TuSkrKfvP6a47KOtRiXxjioYJgyT92R8/nUN5hKY6McE1y0dOEVQTkkkEDP5VHYrcMMDPnpRSKkqDGMkUNLb4JxkEeKLGOfZ5EYiNwVPQGoGB+jBk+nIqVvMUbZLxzwxoqUkYKkD3FAW2gVdPO3crow98iuixKjLKR9HogmTI4GfI4zU/XONswwvkVAWwQW79Fdh9XB/SvmhVB/EkMn+gcCjvWjYYjUsR7VQUIOW6nPHio6GjZXb4eUyyDCLwqgcCrxh2IPJ3fpUINrJtHGDXI2EUrFuuc8VOhqOTpsilkxnaKFS2QxAEZOMmrtTuY1tGG4KG4OTipWxDovPbrQaGV0BBbq0B+zSEIf+m4yp+nj8KS2FtdWusTXM6j05R1ByAa1YQMG3NgUl1pvQ2oTtkc5znoKtWSXHi2VrFHnyrY1m/5qxKqVJ6qR1zXLG5BjBbjseaz1lqMtu4KyGSPJyG6kfvTMBEu1MLCWOUb1J7eaRsslDYw1aFbm03J8p/lPgjkULpzNPboWIU47daaxwLLGd7ZI7Ck8A+z3M0J6Bty/Q8/vUltWJF7aGGqWyvppdVy6MGJ+n/ioWLl0UDoBiioZA8ZU85HSlVvL9iu3t3IwD8p9u1B7pkj00OpY98ffIFZ74n0pb7T5EI+bGVOOc9q0EDbxgHqOearuItylTTXTtCOLapnhYhkM/ohD6m7btHmttovwpEId12vqSEcjsKZadosEeq3N4Rl3fC/6fP5mtPDFGg5WrZ5nLSEx4Ix3IrKDdJGfuyEmgLpGFvk/eVxj+1fXuq2ttGWuJ1jx3JpFL8XaewZSZT83UR8HB61WoS+CvJQ+t7tlmCt0I7UzhvNzemBuJHJrLaZqtnduxjkDEMcK3B7npTy2U7iQcFuvfFFxaGWRMOmtVlXKtj9KEdJoxgS5H0ogPLEuQyMPGKmzC6UnbhgOcUriNGVvYJBcNkxsA3g1aZB3OSOxHFULEVlGOMVL1i52RjPByfFIO18CTsKb2bBPQKK+SPcPUkzjxQao0Z3F8n3omOYOnJ9sVNBUWiasgl+WPPHA8VCYBgx98ceasRQFLBsnHGKEnv7ZXEZfB3DJIOBRQ270Z34vgvC9rLayMAu7eoPXpSuz+JbyxZUuVWWMcZXgituViuGYDDc5DZBFJ9W+HIrqJzF/DkPXuDTwnGqkiuUZXaZdZa/Z3wT0pdrZ5U8EUp1K6EmqTiVtxVgv4YrL32m3+lzbpEdcHiRelGW4lkkG9i0jYLMf70/5rtMOPJ9Q+VMorRnvwMnJzToW7xrCSMSqACf0pPo7LNOG/khAIHcmtKv8XJbk+1VzVFylaRdpt4CwQjDDqDVOt25DfaoeSnUDuKGnjZWDISCOlSF0ZQI24UcEVWnSpiyhu0Rsb1NqtuL55AHep3sa3xBwVVD94DDe4rplFupZUUHtx3q+0wsIbIY9T70LJXshbRtGRiUkDoD1xRchkERZyCMecVScF89BVF5I0jLBn5DyT7eKiQGU6YJG5KgjJP9acEYUcbT3BNVWKBQPBHFEzAFzmrFoqnK2ZST4Jto2Vb66eZ+rKnA+metXx/BukzERpbNljgFXatC/wDFkLc7ic00sUW0tzcOMu/EY/WvTLHDFj2jy365M2TvR59qn/D+60+VZ9PczQq2SvRl/eqf8WudObbLGXAOCGOGr0WWS4nP8RiAey1XPo9nexMl1bpJu/zDkfiK5WSKk7OpCTiqZjbPWra9IETncFyUYYNOLWUbS3mkmv8AwNNADPpLM23n08/Mv0NJdM+IJbLNtqwb5GwzgfMP9wrNPHXRsxZE9M2EzPPJ6cI+reKvjhMKBdvPk0NaXMUtuslo6NG3KsvSiDIEj3O2fbz9KocPpuTVaO+l6nbH1qlowko2Yw3BqMs1xMCqZiXpkUL9nuVZZEuZGK9N2KSkSwq5kMEMjIw3jpWblnklldvUJBbkDoaexGN0MU3JPB5oSXSZYmMkSK6kYx0NRIshJK7FSXjWjiSJiMfeGev1FarTr6G+hV0bAxhs9VPvWRvLdGYggxSY6PwKDhS/s5PUgYgHuhDA1asetCzaeh/8VSOtltVQPUfaPfvWXGYImUZLt1P6VoUuo9TQQagm05yHTsaYW+hWYG4KZDnjec0Yy4qhOKezDWM88GpxmOXYXdVYHofY1vLS8+cRXCenN4PQjyPIpbqGg20z744kjdTkOowcirYojczhLw4K/cwenv8AWhOUZbJGLi/4Pn2Sw5GAwPSld0uyeF17tg0R6N1CnAMqdmHUfWqY7ae7k3shVIxx7mqpMuTVBF4VIUDqME19bqcAlgqgcnNfXQHprGGxKSCx64FRSNW4f+Jj+Xt+NJTfQlqgxbyyRCXmBIHbmheSxIxuf5iPArs0MzrhUQccADoKLtbDMYZyeeT7mnp9FbaWwi1xsDHjAqu6nC9DzmrSpHB48e9JtTYq4GTmnRRJ2zQ26K0oD8KD8x9qLkkNxIGK4UDCKOwoMkJgOwjXuXYD+9Ww3cKn5ZoXB7I27+2a73lZLfFHB8XFxjyYdESo5x+VUvK+75AAPaq5LmMNy7qfAhk/avo75OR6UznyUxWSjXYXa5f5WUHvSf4i+D7LV90oAiuSOJF4z9fNFGUCXeBJGSeNnb61C81ue1h27o5pXyEG0hgfJHt1NGkDk/R5bJpWs6HcTyWO9lhbbIUXemfBFG6b8Wq5A1WMowOBJGPlH1XrXpel3FlBZJEDtAX5mdhlj3JOepJz+NYr/iDolq1sl7YQpv3hXEZGWz0OB71VLHFo0Y80kxxaXMF1CskMyyRnoynINfSAlysfbrzXnukWV3p14vqXb2MsjKqRMCGkJPVl7D6jn+tO9M+KGQ7dSgILf9WIZH4qf0rNLC0tGyGbl2aNYSQ2V/Kq1uZoDsXLp/UVdbXlvcwGa3kWVMYyhzz7+K6kQ25yM1Txo0J8gV4YLz5SoZf8p6ik2qaNPb5msW3AclCefwNaA2bTfMPvA8EcEVyN2DelKeT91j39ql0FpiW30HXPscd7PZyraHDbgATjzgc/0pqt3GYAI2G7pwaYaZql9o8h2APbk5aEnA9yD2Pv0802vNH0n4jtTeWeYLg9ZIxtZW8Oo71esccnXZmlmnjf+lozkeDk55Pmqprb1BnGCO4qmaK+0m9NrfRh8AFZY+Qw84pjBOjDchVlxg1nlBxdM1wmpJNFNteNEPSuAzD+UgZJPiimaRkZ2dYIFGSQefz/AGpXeSASgIRuz2qSK90yrIcov/cf2pGvQJpLZKKP7TOXUERdt3U+9NYI1jA6Y9hmuW0ChRgEnwophFDj7qge5qyMTPPIU2wLEgryepPWjIIiDg42noKthtcyBtxJ6EdqvmjWMY6EVbxspcwC8iXO0VktcyJBtJ681pby5AySfrWbv2WWTJYAeTSVsKYda3qbz6UMkygDmJxIPzFOra8uSP4Ng4J/92VR/Zf1oB/h+JZUls2NvKwwJIflYH6jqPZsj2prpmrejKLHWY44rgH+HKRtSb6dg3+nP08DryW7OTHqi6M37jJs7UHPVpiR/QVatrqdzlRdW1sAekNvu/qx/SmwRGT+EuM9wKutIUVC2eeaWgmfudNvkwv+LPn/AOPH+1Rt9BUMZZZHnmYYaRzyB4A6AewFNph6kzHjA88VQ1zP6ojtV9X/ADSDAVfxPU1KQaAZdHVVZnjjwP5pGJH9MUnurXUpAy2E+IcEfMoVM+wABb8Tj69KZarcwQSxyapcxs44jhBzn/ao5Y/hVR1HVrkYtrGO3ixgNdnLH6IvP5kUKTHujyTWtM1KwupX1BpJCzbvtIzy3Yk9ug/KtZpmkaXr2mpeNHLDLIuXNu+PmH3vlOR1z2rQXNneXalb3UYkB42R2igf9xbNLrfSrrQizabGt9bM294ZiEYN3KkDAz4xUUUnsf8AV+idj8MaPCkX+FTXfrE5e5Mh54PG3AGMimx0XUII8uVmAUNujXn8RQunawPRkih+HbhbmIZXdIiqWPONw6884xW9t3RYkDDDFR8p6jjpQlCD9EjmyRfZhJUltjmRSM9Dih4fTluBJI0YjXkjdyTjx1r0n5GPzxqcDuBWb+IdAimBuNP2wXAHKjhX+vg1mn4y7Rqh5kumIJNpUKcHA61TA9zp9x9ptCUbGGB5Vx4I7/pVEdwY52guEMUq9VPSi5JlMRzjis7jKDs3Rccka9Ad7enUNUknZChIVQpOcYH/AO1GeCMjdtww5yDip2UIeRp243fd+lEyLGil3Pyjsaom3J2RRUNITtCUdRj53HTwKbWMAVMsCTjoKEt908hmP83T2WnNtHwMU0Y/SrJksJt4uMLkDtTG3gXjAyfeqbdB1A9qaQx7BuPitEUqMspbInbHHz19hSy+uOM96NuZevT8KQajPwwU89KSbDCItvpmJIPOewoU2+PmdsE1YMAiRu/APXJq+w0yXU2kld2SFeFIxlj+1CEJTdIec1FWzWCLLxFgcAnkV27tYLmMrcRo8eMYYCimhZyp34XOMd6LWKKJQVjBbP3j1rsO6OUnszI0DTd3/L2rK/Ywbgc//XpRSWmt2UTm1vHmj27UgvWDnP8AvALfmTWhhyG55zU5h6pUHgUtDWZOO5feJNQ0e/e4HACosifgQQPzxVsi6vqHytjTrbHEUJBlI926L9FBPvWkeNSQoGBUhGCwHYUApmds9LS1YmC2RXY/NISWd/cs2SfxNMUJi+/DnA7Ypx6SjBA5qHpJ6m3v5oBFLi3nBDW8jHxjpQEljCzkxCSE9lXJH9sVp5ESNVVVHNQdFQc9/FSyGYTTJHmSQSOjL0cDaT7HzTm0a5tkIKxztjG48HH0/aiwiZBK5qE8wQBUUe2e1T/oCpnkCbmOfYdRQ8sofOMnzmrJFdurkk+9UvZuzjY4B8mhY1UhPq2ipqQDSIQwHDjj8zWZudDvrdnmjukFtHgemy7t2T716Smnbx/GkMhHk4FKfiu29LStyY/9RM/TdjikmlxY2OT5aZlI22RKka5xVM8TTSKrnI6kCiYRgYUdOpq2OLgnOWx1rlNbOveiu3g2oEHBHI+lHW3GO2O1QjC4XIziiUh7q3foRTKRnaGFsV3A5wPBo6RtseQePalqF1HO04qc8p24PQU/OkUuOym8uFCnzSG8lEj4Hai7y43lgBwPPFAONuWzkg8VU5Wy1Kkds7GTU71LSLjPzO3Xao716BbadHbQJDCoVFGAKF+DtPjt9MS46zXIEjt7EcD8B/UmnpVc7SK6uCKgv6c/Nkc5H//Z"/>
          <p:cNvSpPr>
            <a:spLocks noChangeAspect="1" noChangeArrowheads="1"/>
          </p:cNvSpPr>
          <p:nvPr/>
        </p:nvSpPr>
        <p:spPr bwMode="auto">
          <a:xfrm>
            <a:off x="134938" y="-504825"/>
            <a:ext cx="1657350" cy="1019175"/>
          </a:xfrm>
          <a:prstGeom prst="rect">
            <a:avLst/>
          </a:prstGeom>
          <a:noFill/>
          <a:ln w="9525">
            <a:noFill/>
            <a:miter lim="800000"/>
            <a:headEnd/>
            <a:tailEnd/>
          </a:ln>
        </p:spPr>
        <p:txBody>
          <a:bodyPr/>
          <a:lstStyle/>
          <a:p>
            <a:endParaRPr lang="en-GB">
              <a:latin typeface="Calibri" pitchFamily="34" charset="0"/>
            </a:endParaRPr>
          </a:p>
        </p:txBody>
      </p:sp>
      <p:pic>
        <p:nvPicPr>
          <p:cNvPr id="37891" name="Picture 2" descr="http://www.getthebestof.co.uk/files/5512/8922/7163/pile%20english%20money.JPG"/>
          <p:cNvPicPr>
            <a:picLocks noChangeAspect="1" noChangeArrowheads="1"/>
          </p:cNvPicPr>
          <p:nvPr/>
        </p:nvPicPr>
        <p:blipFill>
          <a:blip r:embed="rId2"/>
          <a:srcRect/>
          <a:stretch>
            <a:fillRect/>
          </a:stretch>
        </p:blipFill>
        <p:spPr bwMode="auto">
          <a:xfrm>
            <a:off x="5057775" y="285750"/>
            <a:ext cx="4086225" cy="3443288"/>
          </a:xfrm>
          <a:prstGeom prst="rect">
            <a:avLst/>
          </a:prstGeom>
          <a:noFill/>
          <a:ln w="9525">
            <a:noFill/>
            <a:miter lim="800000"/>
            <a:headEnd/>
            <a:tailEnd/>
          </a:ln>
        </p:spPr>
      </p:pic>
      <p:pic>
        <p:nvPicPr>
          <p:cNvPr id="37892" name="Picture 4" descr="http://www.bbc.co.uk/blogs/fivelivebreakfast/ivf_pic_060809_600.jpg"/>
          <p:cNvPicPr>
            <a:picLocks noChangeAspect="1" noChangeArrowheads="1"/>
          </p:cNvPicPr>
          <p:nvPr/>
        </p:nvPicPr>
        <p:blipFill>
          <a:blip r:embed="rId3"/>
          <a:srcRect/>
          <a:stretch>
            <a:fillRect/>
          </a:stretch>
        </p:blipFill>
        <p:spPr bwMode="auto">
          <a:xfrm>
            <a:off x="4857750" y="3714750"/>
            <a:ext cx="3929063" cy="2300288"/>
          </a:xfrm>
          <a:prstGeom prst="rect">
            <a:avLst/>
          </a:prstGeom>
          <a:noFill/>
          <a:ln w="9525">
            <a:noFill/>
            <a:miter lim="800000"/>
            <a:headEnd/>
            <a:tailEnd/>
          </a:ln>
        </p:spPr>
      </p:pic>
      <p:sp>
        <p:nvSpPr>
          <p:cNvPr id="6" name="Rounded Rectangular Callout 5"/>
          <p:cNvSpPr/>
          <p:nvPr/>
        </p:nvSpPr>
        <p:spPr>
          <a:xfrm>
            <a:off x="285750" y="285750"/>
            <a:ext cx="4429125" cy="6357938"/>
          </a:xfrm>
          <a:prstGeom prst="wedgeRoundRectCallout">
            <a:avLst>
              <a:gd name="adj1" fmla="val 91864"/>
              <a:gd name="adj2" fmla="val -16855"/>
              <a:gd name="adj3" fmla="val 1666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b="1" dirty="0">
                <a:solidFill>
                  <a:schemeClr val="tx1"/>
                </a:solidFill>
                <a:latin typeface="Tahoma" pitchFamily="34" charset="0"/>
                <a:cs typeface="Tahoma" pitchFamily="34" charset="0"/>
              </a:rPr>
              <a:t>6)IVF treatment costs the NHS a lot of money and it is not always a success the first time round. Sometimes more than one attempt is needed.</a:t>
            </a:r>
            <a:endParaRPr lang="en-US" sz="3600" b="1" dirty="0">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12968" cy="5361459"/>
          </a:xfrm>
        </p:spPr>
        <p:txBody>
          <a:bodyPr/>
          <a:lstStyle/>
          <a:p>
            <a:pPr marL="514350" indent="-514350">
              <a:buAutoNum type="arabicParenR"/>
            </a:pPr>
            <a:r>
              <a:rPr lang="en-GB" dirty="0" smtClean="0"/>
              <a:t>Which gland releases FSH?</a:t>
            </a:r>
          </a:p>
          <a:p>
            <a:pPr marL="514350" indent="-514350">
              <a:buAutoNum type="arabicParenR"/>
            </a:pPr>
            <a:r>
              <a:rPr lang="en-GB" dirty="0" smtClean="0"/>
              <a:t>Which gland releases oestrogen?</a:t>
            </a:r>
          </a:p>
          <a:p>
            <a:pPr marL="514350" indent="-514350">
              <a:buAutoNum type="arabicParenR"/>
            </a:pPr>
            <a:r>
              <a:rPr lang="en-GB" dirty="0" smtClean="0"/>
              <a:t>Which hormone </a:t>
            </a:r>
            <a:r>
              <a:rPr lang="en-GB" u="sng" dirty="0" smtClean="0"/>
              <a:t>thickens</a:t>
            </a:r>
            <a:r>
              <a:rPr lang="en-GB" dirty="0" smtClean="0"/>
              <a:t> the spongy uterus lining?</a:t>
            </a:r>
          </a:p>
          <a:p>
            <a:pPr marL="514350" indent="-514350">
              <a:buAutoNum type="arabicParenR"/>
            </a:pPr>
            <a:r>
              <a:rPr lang="en-GB" dirty="0" smtClean="0"/>
              <a:t>On which day is LH hormone released?</a:t>
            </a:r>
          </a:p>
          <a:p>
            <a:pPr marL="514350" indent="-514350">
              <a:buAutoNum type="arabicParenR"/>
            </a:pPr>
            <a:r>
              <a:rPr lang="en-GB" dirty="0" smtClean="0"/>
              <a:t>Which hormone switches </a:t>
            </a:r>
            <a:r>
              <a:rPr lang="en-GB" u="sng" dirty="0" smtClean="0"/>
              <a:t>off</a:t>
            </a:r>
            <a:r>
              <a:rPr lang="en-GB" dirty="0" smtClean="0"/>
              <a:t> FSH?</a:t>
            </a:r>
          </a:p>
          <a:p>
            <a:pPr marL="514350" indent="-514350">
              <a:buAutoNum type="arabicParenR"/>
            </a:pPr>
            <a:r>
              <a:rPr lang="en-GB" dirty="0" smtClean="0"/>
              <a:t>Which hormone ripens the eggs?</a:t>
            </a:r>
          </a:p>
          <a:p>
            <a:pPr marL="514350" indent="-514350">
              <a:buAutoNum type="arabicParenR"/>
            </a:pPr>
            <a:r>
              <a:rPr lang="en-GB" dirty="0" smtClean="0"/>
              <a:t>Which hormone causes ovulation (egg release)?</a:t>
            </a:r>
          </a:p>
          <a:p>
            <a:pPr marL="514350" indent="-514350">
              <a:buAutoNum type="arabicParenR"/>
            </a:pPr>
            <a:r>
              <a:rPr lang="en-GB" dirty="0" smtClean="0"/>
              <a:t>Which gland releases LH?</a:t>
            </a:r>
            <a:endParaRPr lang="en-GB" dirty="0"/>
          </a:p>
        </p:txBody>
      </p:sp>
      <p:sp>
        <p:nvSpPr>
          <p:cNvPr id="4" name="WordArt 2"/>
          <p:cNvSpPr>
            <a:spLocks noChangeArrowheads="1" noChangeShapeType="1" noTextEdit="1"/>
          </p:cNvSpPr>
          <p:nvPr/>
        </p:nvSpPr>
        <p:spPr bwMode="auto">
          <a:xfrm>
            <a:off x="0" y="0"/>
            <a:ext cx="9144000" cy="85725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9933"/>
                </a:solidFill>
                <a:latin typeface="Arial Black"/>
              </a:rPr>
              <a:t>What can you remember??</a:t>
            </a:r>
            <a:endParaRPr lang="en-US" sz="3600" kern="10" dirty="0">
              <a:ln w="9525">
                <a:solidFill>
                  <a:srgbClr val="000000"/>
                </a:solidFill>
                <a:round/>
                <a:headEnd/>
                <a:tailEnd/>
              </a:ln>
              <a:solidFill>
                <a:srgbClr val="FF9933"/>
              </a:solidFill>
              <a:latin typeface="Arial Black"/>
            </a:endParaRPr>
          </a:p>
        </p:txBody>
      </p:sp>
    </p:spTree>
    <p:extLst>
      <p:ext uri="{BB962C8B-B14F-4D97-AF65-F5344CB8AC3E}">
        <p14:creationId xmlns:p14="http://schemas.microsoft.com/office/powerpoint/2010/main" val="109597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4" descr="data:image/jpg;base64,/9j/4AAQSkZJRgABAQAAAQABAAD/2wBDAAkGBwgHBgkIBwgKCgkLDRYPDQwMDRsUFRAWIB0iIiAdHx8kKDQsJCYxJx8fLT0tMTU3Ojo6Iys/RD84QzQ5Ojf/2wBDAQoKCg0MDRoPDxo3JR8lNzc3Nzc3Nzc3Nzc3Nzc3Nzc3Nzc3Nzc3Nzc3Nzc3Nzc3Nzc3Nzc3Nzc3Nzc3Nzc3Nzf/wAARCAB+AM4DASIAAhEBAxEB/8QAGwAAAgMBAQEAAAAAAAAAAAAABAUCAwYBBwD/xAA8EAACAQMDAwIDBgQEBQUAAAABAgMABBEFEiExQVETYQYicRQygZHB0SNCobEVUmJyByRDouEzU3SC8f/EABoBAAIDAQEAAAAAAAAAAAAAAAECAAMEBQb/xAAiEQACAgICAwEBAQEAAAAAAAAAAQIRAyESMQRBURNhInH/2gAMAwEAAhEDEQA/APNRpF9cHKxEAnqxxRcXwrdsR6kiIO/BNbiK3AGQB7VcID958dKxPyZs3LFFaMrbfC1tGN0rO5HTJwP6U1sdNhibEcaLt4AAxTIrucD+WphNpBA5NDnKXbDxS6LIkAjG0AHvxUmXdjoDVsajG0dTVnp/MBjoeatSoHZQFKnHHPioun83g88UbHb568jsa61uUXJIKdxRoeKQtZA3zL1FTaBXiDOi4PUCrZBgfIuAT1xQ8bMsxV2wp/LNUypF6gTtY57UZs7ho1Jz6ZGUz/t7fhTBfiC4iQC7sixU/LJA3T8G/eqFRhkCrMLjDDir8eecdJmfJ48JdoOj+ItPcrIZ/RboyTKUI/PrS74mt7HWLJ4UlikEmTGyMG2N+FUz2cbspBA560DPpMG8s6ox87RWiPmuPaszy8BTqnR5rcR+ldyRAnhtp46Gmuj6hqkCyabZt6iXg2eix43cEMpz8rZAwRjpWmnsYkVgEUZ9qx1/Ilvev6TMGTDIyNtIINJDNzekPk8XhFW7H9toa6rGl5qMYS4Zcyekdu8/5iOm7zjqeetNdEt1095LNSditvTcecH/AM5pjpQV7ZGGMMAfwqnVYzbTx3Sg4Xh/9prHKcpN2dDHCEEqQykgNxayRp94DK0PZMHjGeD0I8VZZTsxBjHHmqrmJoLwNkBJucY6N3pO0PdMLKJJEVJw1YX420n5TeQrynD4HUVuECZxXL20WaEqygqwIINNCfF2irJHkqZ4rzirIoi+SeFHU0frekSaZfGMjMLEmNvbxQzyfKqKMIo4Hn3rpRfJWcuUXF0QJA4FfL1qDHxXY+CfpTWA9fVgDnbmu7XmbJ4XOPerhF86J3PP0Hmq3fex2DCjofNcdI2rZ8YxxsGe1RiOMgjnNXdAv+UeK+m2MQy8HuPanWh+FnEYbsqeR2olZAi7gQc9j2NC7f5s4BquRtvBPHarVIrcHYW9zuBGQPOKh9pZUCsxI7UK0hIG05+lcCu/LbQPGaDmWwjRczFxtQ48knpQVzBIkqvES/szcfWi1SJTkCR28Yrkkcr9ECD3PSqpb7L4spt75lQrMjKU74JGPrRAvYJBgSKT0613AW2CR8hjgN5NfTWcTIB6YPXORURLTKJCd+5G6e9RluAF8YqEmnLG26FnjP8ApPH5VmdbOrx72iPqQDPzIvzD6ijFOToDairC9U1JY1ZIzuc9AKxc0FxJOSyh2c8befwrUfDOmTSyNdagJ47dxw4HDU4TSLSDU45YJPWV0JGTuAORWxQeKHIwvL++RQ6LfhWR/wDDoopQRLGNjAnxTy7jjlt9hOcggjFBT2xgkilUlQ/yn9KZ24BXaF696x3bN0tJCrSpSI9jD5kO058imN3D9psjswHU7k85FLblPseobs4Sbr7MP3H9qYWtwAQAM54OKC7oV9WD2cvqIG6HuKYxD1EwcClV4gt70bHxHLyB4buKYWrYIKHPHWotOiSVq0JfibSVvbCSMgbx8yHwa8tmRomaNxhlOCPBr2uaHO4StnPQCvL/AIy05rTUWnVcRTHP0atWCdPiZc8LXIQLyamtVA8VND5rV0ZGe0TuSkrKfvP6a47KOtRiXxjioYJgyT92R8/nUN5hKY6McE1y0dOEVQTkkkEDP5VHYrcMMDPnpRSKkqDGMkUNLb4JxkEeKLGOfZ5EYiNwVPQGoGB+jBk+nIqVvMUbZLxzwxoqUkYKkD3FAW2gVdPO3crow98iuixKjLKR9HogmTI4GfI4zU/XONswwvkVAWwQW79Fdh9XB/SvmhVB/EkMn+gcCjvWjYYjUsR7VQUIOW6nPHio6GjZXb4eUyyDCLwqgcCrxh2IPJ3fpUINrJtHGDXI2EUrFuuc8VOhqOTpsilkxnaKFS2QxAEZOMmrtTuY1tGG4KG4OTipWxDovPbrQaGV0BBbq0B+zSEIf+m4yp+nj8KS2FtdWusTXM6j05R1ByAa1YQMG3NgUl1pvQ2oTtkc5znoKtWSXHi2VrFHnyrY1m/5qxKqVJ6qR1zXLG5BjBbjseaz1lqMtu4KyGSPJyG6kfvTMBEu1MLCWOUb1J7eaRsslDYw1aFbm03J8p/lPgjkULpzNPboWIU47daaxwLLGd7ZI7Ck8A+z3M0J6Bty/Q8/vUltWJF7aGGqWyvppdVy6MGJ+n/ioWLl0UDoBiioZA8ZU85HSlVvL9iu3t3IwD8p9u1B7pkj00OpY98ffIFZ74n0pb7T5EI+bGVOOc9q0EDbxgHqOearuItylTTXTtCOLapnhYhkM/ohD6m7btHmttovwpEId12vqSEcjsKZadosEeq3N4Rl3fC/6fP5mtPDFGg5WrZ5nLSEx4Ix3IrKDdJGfuyEmgLpGFvk/eVxj+1fXuq2ttGWuJ1jx3JpFL8XaewZSZT83UR8HB61WoS+CvJQ+t7tlmCt0I7UzhvNzemBuJHJrLaZqtnduxjkDEMcK3B7npTy2U7iQcFuvfFFxaGWRMOmtVlXKtj9KEdJoxgS5H0ogPLEuQyMPGKmzC6UnbhgOcUriNGVvYJBcNkxsA3g1aZB3OSOxHFULEVlGOMVL1i52RjPByfFIO18CTsKb2bBPQKK+SPcPUkzjxQao0Z3F8n3omOYOnJ9sVNBUWiasgl+WPPHA8VCYBgx98ceasRQFLBsnHGKEnv7ZXEZfB3DJIOBRQ270Z34vgvC9rLayMAu7eoPXpSuz+JbyxZUuVWWMcZXgituViuGYDDc5DZBFJ9W+HIrqJzF/DkPXuDTwnGqkiuUZXaZdZa/Z3wT0pdrZ5U8EUp1K6EmqTiVtxVgv4YrL32m3+lzbpEdcHiRelGW4lkkG9i0jYLMf70/5rtMOPJ9Q+VMorRnvwMnJzToW7xrCSMSqACf0pPo7LNOG/khAIHcmtKv8XJbk+1VzVFylaRdpt4CwQjDDqDVOt25DfaoeSnUDuKGnjZWDISCOlSF0ZQI24UcEVWnSpiyhu0Rsb1NqtuL55AHep3sa3xBwVVD94DDe4rplFupZUUHtx3q+0wsIbIY9T70LJXshbRtGRiUkDoD1xRchkERZyCMecVScF89BVF5I0jLBn5DyT7eKiQGU6YJG5KgjJP9acEYUcbT3BNVWKBQPBHFEzAFzmrFoqnK2ZST4Jto2Vb66eZ+rKnA+metXx/BukzERpbNljgFXatC/wDFkLc7ic00sUW0tzcOMu/EY/WvTLHDFj2jy365M2TvR59qn/D+60+VZ9PczQq2SvRl/eqf8WudObbLGXAOCGOGr0WWS4nP8RiAey1XPo9nexMl1bpJu/zDkfiK5WSKk7OpCTiqZjbPWra9IETncFyUYYNOLWUbS3mkmv8AwNNADPpLM23n08/Mv0NJdM+IJbLNtqwb5GwzgfMP9wrNPHXRsxZE9M2EzPPJ6cI+reKvjhMKBdvPk0NaXMUtuslo6NG3KsvSiDIEj3O2fbz9KocPpuTVaO+l6nbH1qlowko2Yw3BqMs1xMCqZiXpkUL9nuVZZEuZGK9N2KSkSwq5kMEMjIw3jpWblnklldvUJBbkDoaexGN0MU3JPB5oSXSZYmMkSK6kYx0NRIshJK7FSXjWjiSJiMfeGev1FarTr6G+hV0bAxhs9VPvWRvLdGYggxSY6PwKDhS/s5PUgYgHuhDA1asetCzaeh/8VSOtltVQPUfaPfvWXGYImUZLt1P6VoUuo9TQQagm05yHTsaYW+hWYG4KZDnjec0Yy4qhOKezDWM88GpxmOXYXdVYHofY1vLS8+cRXCenN4PQjyPIpbqGg20z744kjdTkOowcirYojczhLw4K/cwenv8AWhOUZbJGLi/4Pn2Sw5GAwPSld0uyeF17tg0R6N1CnAMqdmHUfWqY7ae7k3shVIxx7mqpMuTVBF4VIUDqME19bqcAlgqgcnNfXQHprGGxKSCx64FRSNW4f+Jj+Xt+NJTfQlqgxbyyRCXmBIHbmheSxIxuf5iPArs0MzrhUQccADoKLtbDMYZyeeT7mnp9FbaWwi1xsDHjAqu6nC9DzmrSpHB48e9JtTYq4GTmnRRJ2zQ26K0oD8KD8x9qLkkNxIGK4UDCKOwoMkJgOwjXuXYD+9Ww3cKn5ZoXB7I27+2a73lZLfFHB8XFxjyYdESo5x+VUvK+75AAPaq5LmMNy7qfAhk/avo75OR6UznyUxWSjXYXa5f5WUHvSf4i+D7LV90oAiuSOJF4z9fNFGUCXeBJGSeNnb61C81ue1h27o5pXyEG0hgfJHt1NGkDk/R5bJpWs6HcTyWO9lhbbIUXemfBFG6b8Wq5A1WMowOBJGPlH1XrXpel3FlBZJEDtAX5mdhlj3JOepJz+NYr/iDolq1sl7YQpv3hXEZGWz0OB71VLHFo0Y80kxxaXMF1CskMyyRnoynINfSAlysfbrzXnukWV3p14vqXb2MsjKqRMCGkJPVl7D6jn+tO9M+KGQ7dSgILf9WIZH4qf0rNLC0tGyGbl2aNYSQ2V/Kq1uZoDsXLp/UVdbXlvcwGa3kWVMYyhzz7+K6kQ25yM1Txo0J8gV4YLz5SoZf8p6ik2qaNPb5msW3AclCefwNaA2bTfMPvA8EcEVyN2DelKeT91j39ql0FpiW30HXPscd7PZyraHDbgATjzgc/0pqt3GYAI2G7pwaYaZql9o8h2APbk5aEnA9yD2Pv0802vNH0n4jtTeWeYLg9ZIxtZW8Oo71esccnXZmlmnjf+lozkeDk55Pmqprb1BnGCO4qmaK+0m9NrfRh8AFZY+Qw84pjBOjDchVlxg1nlBxdM1wmpJNFNteNEPSuAzD+UgZJPiimaRkZ2dYIFGSQefz/AGpXeSASgIRuz2qSK90yrIcov/cf2pGvQJpLZKKP7TOXUERdt3U+9NYI1jA6Y9hmuW0ChRgEnwophFDj7qge5qyMTPPIU2wLEgryepPWjIIiDg42noKthtcyBtxJ6EdqvmjWMY6EVbxspcwC8iXO0VktcyJBtJ681pby5AySfrWbv2WWTJYAeTSVsKYda3qbz6UMkygDmJxIPzFOra8uSP4Ng4J/92VR/Zf1oB/h+JZUls2NvKwwJIflYH6jqPZsj2prpmrejKLHWY44rgH+HKRtSb6dg3+nP08DryW7OTHqi6M37jJs7UHPVpiR/QVatrqdzlRdW1sAekNvu/qx/SmwRGT+EuM9wKutIUVC2eeaWgmfudNvkwv+LPn/AOPH+1Rt9BUMZZZHnmYYaRzyB4A6AewFNph6kzHjA88VQ1zP6ojtV9X/ADSDAVfxPU1KQaAZdHVVZnjjwP5pGJH9MUnurXUpAy2E+IcEfMoVM+wABb8Tj69KZarcwQSxyapcxs44jhBzn/ao5Y/hVR1HVrkYtrGO3ixgNdnLH6IvP5kUKTHujyTWtM1KwupX1BpJCzbvtIzy3Yk9ug/KtZpmkaXr2mpeNHLDLIuXNu+PmH3vlOR1z2rQXNneXalb3UYkB42R2igf9xbNLrfSrrQizabGt9bM294ZiEYN3KkDAz4xUUUnsf8AV+idj8MaPCkX+FTXfrE5e5Mh54PG3AGMimx0XUII8uVmAUNujXn8RQunawPRkih+HbhbmIZXdIiqWPONw6884xW9t3RYkDDDFR8p6jjpQlCD9EjmyRfZhJUltjmRSM9Dih4fTluBJI0YjXkjdyTjx1r0n5GPzxqcDuBWb+IdAimBuNP2wXAHKjhX+vg1mn4y7Rqh5kumIJNpUKcHA61TA9zp9x9ptCUbGGB5Vx4I7/pVEdwY52guEMUq9VPSi5JlMRzjis7jKDs3Rccka9Ad7enUNUknZChIVQpOcYH/AO1GeCMjdtww5yDip2UIeRp243fd+lEyLGil3Pyjsaom3J2RRUNITtCUdRj53HTwKbWMAVMsCTjoKEt908hmP83T2WnNtHwMU0Y/SrJksJt4uMLkDtTG3gXjAyfeqbdB1A9qaQx7BuPitEUqMspbInbHHz19hSy+uOM96NuZevT8KQajPwwU89KSbDCItvpmJIPOewoU2+PmdsE1YMAiRu/APXJq+w0yXU2kld2SFeFIxlj+1CEJTdIec1FWzWCLLxFgcAnkV27tYLmMrcRo8eMYYCimhZyp34XOMd6LWKKJQVjBbP3j1rsO6OUnszI0DTd3/L2rK/Ywbgc//XpRSWmt2UTm1vHmj27UgvWDnP8AvALfmTWhhyG55zU5h6pUHgUtDWZOO5feJNQ0e/e4HACosifgQQPzxVsi6vqHytjTrbHEUJBlI926L9FBPvWkeNSQoGBUhGCwHYUApmds9LS1YmC2RXY/NISWd/cs2SfxNMUJi+/DnA7Ypx6SjBA5qHpJ6m3v5oBFLi3nBDW8jHxjpQEljCzkxCSE9lXJH9sVp5ESNVVVHNQdFQc9/FSyGYTTJHmSQSOjL0cDaT7HzTm0a5tkIKxztjG48HH0/aiwiZBK5qE8wQBUUe2e1T/oCpnkCbmOfYdRQ8sofOMnzmrJFdurkk+9UvZuzjY4B8mhY1UhPq2ipqQDSIQwHDjj8zWZudDvrdnmjukFtHgemy7t2T716Smnbx/GkMhHk4FKfiu29LStyY/9RM/TdjikmlxY2OT5aZlI22RKka5xVM8TTSKrnI6kCiYRgYUdOpq2OLgnOWx1rlNbOveiu3g2oEHBHI+lHW3GO2O1QjC4XIziiUh7q3foRTKRnaGFsV3A5wPBo6RtseQePalqF1HO04qc8p24PQU/OkUuOym8uFCnzSG8lEj4Hai7y43lgBwPPFAONuWzkg8VU5Wy1Kkds7GTU71LSLjPzO3Xao716BbadHbQJDCoVFGAKF+DtPjt9MS46zXIEjt7EcD8B/UmnpVc7SK6uCKgv6c/Nkc5H//Z"/>
          <p:cNvSpPr>
            <a:spLocks noChangeAspect="1" noChangeArrowheads="1"/>
          </p:cNvSpPr>
          <p:nvPr/>
        </p:nvSpPr>
        <p:spPr bwMode="auto">
          <a:xfrm>
            <a:off x="134938" y="-504825"/>
            <a:ext cx="1657350" cy="1019175"/>
          </a:xfrm>
          <a:prstGeom prst="rect">
            <a:avLst/>
          </a:prstGeom>
          <a:noFill/>
          <a:ln w="9525">
            <a:noFill/>
            <a:miter lim="800000"/>
            <a:headEnd/>
            <a:tailEnd/>
          </a:ln>
        </p:spPr>
        <p:txBody>
          <a:bodyPr/>
          <a:lstStyle/>
          <a:p>
            <a:endParaRPr lang="en-GB">
              <a:latin typeface="Calibri" pitchFamily="34" charset="0"/>
            </a:endParaRPr>
          </a:p>
        </p:txBody>
      </p:sp>
      <p:sp>
        <p:nvSpPr>
          <p:cNvPr id="38914" name="AutoShape 6" descr="data:image/jpg;base64,/9j/4AAQSkZJRgABAQAAAQABAAD/2wBDAAkGBwgHBgkIBwgKCgkLDRYPDQwMDRsUFRAWIB0iIiAdHx8kKDQsJCYxJx8fLT0tMTU3Ojo6Iys/RD84QzQ5Ojf/2wBDAQoKCg0MDRoPDxo3JR8lNzc3Nzc3Nzc3Nzc3Nzc3Nzc3Nzc3Nzc3Nzc3Nzc3Nzc3Nzc3Nzc3Nzc3Nzc3Nzc3Nzf/wAARCAB+AM4DASIAAhEBAxEB/8QAGwAAAgMBAQEAAAAAAAAAAAAABAUCAwYBBwD/xAA8EAACAQMDAwIDBgQEBQUAAAABAgMABBEFEiExQVETYQYicRQygZHB0SNCobEVUmJyByRDouEzU3SC8f/EABoBAAIDAQEAAAAAAAAAAAAAAAECAAMEBQb/xAAiEQACAgICAwEBAQEAAAAAAAAAAQIRAyESMQRBURNhInH/2gAMAwEAAhEDEQA/APNRpF9cHKxEAnqxxRcXwrdsR6kiIO/BNbiK3AGQB7VcID958dKxPyZs3LFFaMrbfC1tGN0rO5HTJwP6U1sdNhibEcaLt4AAxTIrucD+WphNpBA5NDnKXbDxS6LIkAjG0AHvxUmXdjoDVsajG0dTVnp/MBjoeatSoHZQFKnHHPioun83g88UbHb568jsa61uUXJIKdxRoeKQtZA3zL1FTaBXiDOi4PUCrZBgfIuAT1xQ8bMsxV2wp/LNUypF6gTtY57UZs7ho1Jz6ZGUz/t7fhTBfiC4iQC7sixU/LJA3T8G/eqFRhkCrMLjDDir8eecdJmfJ48JdoOj+ItPcrIZ/RboyTKUI/PrS74mt7HWLJ4UlikEmTGyMG2N+FUz2cbspBA560DPpMG8s6ox87RWiPmuPaszy8BTqnR5rcR+ldyRAnhtp46Gmuj6hqkCyabZt6iXg2eix43cEMpz8rZAwRjpWmnsYkVgEUZ9qx1/Ilvev6TMGTDIyNtIINJDNzekPk8XhFW7H9toa6rGl5qMYS4Zcyekdu8/5iOm7zjqeetNdEt1095LNSditvTcecH/AM5pjpQV7ZGGMMAfwqnVYzbTx3Sg4Xh/9prHKcpN2dDHCEEqQykgNxayRp94DK0PZMHjGeD0I8VZZTsxBjHHmqrmJoLwNkBJucY6N3pO0PdMLKJJEVJw1YX420n5TeQrynD4HUVuECZxXL20WaEqygqwIINNCfF2irJHkqZ4rzirIoi+SeFHU0frekSaZfGMjMLEmNvbxQzyfKqKMIo4Hn3rpRfJWcuUXF0QJA4FfL1qDHxXY+CfpTWA9fVgDnbmu7XmbJ4XOPerhF86J3PP0Hmq3fex2DCjofNcdI2rZ8YxxsGe1RiOMgjnNXdAv+UeK+m2MQy8HuPanWh+FnEYbsqeR2olZAi7gQc9j2NC7f5s4BquRtvBPHarVIrcHYW9zuBGQPOKh9pZUCsxI7UK0hIG05+lcCu/LbQPGaDmWwjRczFxtQ48knpQVzBIkqvES/szcfWi1SJTkCR28Yrkkcr9ECD3PSqpb7L4spt75lQrMjKU74JGPrRAvYJBgSKT0613AW2CR8hjgN5NfTWcTIB6YPXORURLTKJCd+5G6e9RluAF8YqEmnLG26FnjP8ApPH5VmdbOrx72iPqQDPzIvzD6ijFOToDairC9U1JY1ZIzuc9AKxc0FxJOSyh2c8befwrUfDOmTSyNdagJ47dxw4HDU4TSLSDU45YJPWV0JGTuAORWxQeKHIwvL++RQ6LfhWR/wDDoopQRLGNjAnxTy7jjlt9hOcggjFBT2xgkilUlQ/yn9KZ24BXaF696x3bN0tJCrSpSI9jD5kO058imN3D9psjswHU7k85FLblPseobs4Sbr7MP3H9qYWtwAQAM54OKC7oV9WD2cvqIG6HuKYxD1EwcClV4gt70bHxHLyB4buKYWrYIKHPHWotOiSVq0JfibSVvbCSMgbx8yHwa8tmRomaNxhlOCPBr2uaHO4StnPQCvL/AIy05rTUWnVcRTHP0atWCdPiZc8LXIQLyamtVA8VND5rV0ZGe0TuSkrKfvP6a47KOtRiXxjioYJgyT92R8/nUN5hKY6McE1y0dOEVQTkkkEDP5VHYrcMMDPnpRSKkqDGMkUNLb4JxkEeKLGOfZ5EYiNwVPQGoGB+jBk+nIqVvMUbZLxzwxoqUkYKkD3FAW2gVdPO3crow98iuixKjLKR9HogmTI4GfI4zU/XONswwvkVAWwQW79Fdh9XB/SvmhVB/EkMn+gcCjvWjYYjUsR7VQUIOW6nPHio6GjZXb4eUyyDCLwqgcCrxh2IPJ3fpUINrJtHGDXI2EUrFuuc8VOhqOTpsilkxnaKFS2QxAEZOMmrtTuY1tGG4KG4OTipWxDovPbrQaGV0BBbq0B+zSEIf+m4yp+nj8KS2FtdWusTXM6j05R1ByAa1YQMG3NgUl1pvQ2oTtkc5znoKtWSXHi2VrFHnyrY1m/5qxKqVJ6qR1zXLG5BjBbjseaz1lqMtu4KyGSPJyG6kfvTMBEu1MLCWOUb1J7eaRsslDYw1aFbm03J8p/lPgjkULpzNPboWIU47daaxwLLGd7ZI7Ck8A+z3M0J6Bty/Q8/vUltWJF7aGGqWyvppdVy6MGJ+n/ioWLl0UDoBiioZA8ZU85HSlVvL9iu3t3IwD8p9u1B7pkj00OpY98ffIFZ74n0pb7T5EI+bGVOOc9q0EDbxgHqOearuItylTTXTtCOLapnhYhkM/ohD6m7btHmttovwpEId12vqSEcjsKZadosEeq3N4Rl3fC/6fP5mtPDFGg5WrZ5nLSEx4Ix3IrKDdJGfuyEmgLpGFvk/eVxj+1fXuq2ttGWuJ1jx3JpFL8XaewZSZT83UR8HB61WoS+CvJQ+t7tlmCt0I7UzhvNzemBuJHJrLaZqtnduxjkDEMcK3B7npTy2U7iQcFuvfFFxaGWRMOmtVlXKtj9KEdJoxgS5H0ogPLEuQyMPGKmzC6UnbhgOcUriNGVvYJBcNkxsA3g1aZB3OSOxHFULEVlGOMVL1i52RjPByfFIO18CTsKb2bBPQKK+SPcPUkzjxQao0Z3F8n3omOYOnJ9sVNBUWiasgl+WPPHA8VCYBgx98ceasRQFLBsnHGKEnv7ZXEZfB3DJIOBRQ270Z34vgvC9rLayMAu7eoPXpSuz+JbyxZUuVWWMcZXgituViuGYDDc5DZBFJ9W+HIrqJzF/DkPXuDTwnGqkiuUZXaZdZa/Z3wT0pdrZ5U8EUp1K6EmqTiVtxVgv4YrL32m3+lzbpEdcHiRelGW4lkkG9i0jYLMf70/5rtMOPJ9Q+VMorRnvwMnJzToW7xrCSMSqACf0pPo7LNOG/khAIHcmtKv8XJbk+1VzVFylaRdpt4CwQjDDqDVOt25DfaoeSnUDuKGnjZWDISCOlSF0ZQI24UcEVWnSpiyhu0Rsb1NqtuL55AHep3sa3xBwVVD94DDe4rplFupZUUHtx3q+0wsIbIY9T70LJXshbRtGRiUkDoD1xRchkERZyCMecVScF89BVF5I0jLBn5DyT7eKiQGU6YJG5KgjJP9acEYUcbT3BNVWKBQPBHFEzAFzmrFoqnK2ZST4Jto2Vb66eZ+rKnA+metXx/BukzERpbNljgFXatC/wDFkLc7ic00sUW0tzcOMu/EY/WvTLHDFj2jy365M2TvR59qn/D+60+VZ9PczQq2SvRl/eqf8WudObbLGXAOCGOGr0WWS4nP8RiAey1XPo9nexMl1bpJu/zDkfiK5WSKk7OpCTiqZjbPWra9IETncFyUYYNOLWUbS3mkmv8AwNNADPpLM23n08/Mv0NJdM+IJbLNtqwb5GwzgfMP9wrNPHXRsxZE9M2EzPPJ6cI+reKvjhMKBdvPk0NaXMUtuslo6NG3KsvSiDIEj3O2fbz9KocPpuTVaO+l6nbH1qlowko2Yw3BqMs1xMCqZiXpkUL9nuVZZEuZGK9N2KSkSwq5kMEMjIw3jpWblnklldvUJBbkDoaexGN0MU3JPB5oSXSZYmMkSK6kYx0NRIshJK7FSXjWjiSJiMfeGev1FarTr6G+hV0bAxhs9VPvWRvLdGYggxSY6PwKDhS/s5PUgYgHuhDA1asetCzaeh/8VSOtltVQPUfaPfvWXGYImUZLt1P6VoUuo9TQQagm05yHTsaYW+hWYG4KZDnjec0Yy4qhOKezDWM88GpxmOXYXdVYHofY1vLS8+cRXCenN4PQjyPIpbqGg20z744kjdTkOowcirYojczhLw4K/cwenv8AWhOUZbJGLi/4Pn2Sw5GAwPSld0uyeF17tg0R6N1CnAMqdmHUfWqY7ae7k3shVIxx7mqpMuTVBF4VIUDqME19bqcAlgqgcnNfXQHprGGxKSCx64FRSNW4f+Jj+Xt+NJTfQlqgxbyyRCXmBIHbmheSxIxuf5iPArs0MzrhUQccADoKLtbDMYZyeeT7mnp9FbaWwi1xsDHjAqu6nC9DzmrSpHB48e9JtTYq4GTmnRRJ2zQ26K0oD8KD8x9qLkkNxIGK4UDCKOwoMkJgOwjXuXYD+9Ww3cKn5ZoXB7I27+2a73lZLfFHB8XFxjyYdESo5x+VUvK+75AAPaq5LmMNy7qfAhk/avo75OR6UznyUxWSjXYXa5f5WUHvSf4i+D7LV90oAiuSOJF4z9fNFGUCXeBJGSeNnb61C81ue1h27o5pXyEG0hgfJHt1NGkDk/R5bJpWs6HcTyWO9lhbbIUXemfBFG6b8Wq5A1WMowOBJGPlH1XrXpel3FlBZJEDtAX5mdhlj3JOepJz+NYr/iDolq1sl7YQpv3hXEZGWz0OB71VLHFo0Y80kxxaXMF1CskMyyRnoynINfSAlysfbrzXnukWV3p14vqXb2MsjKqRMCGkJPVl7D6jn+tO9M+KGQ7dSgILf9WIZH4qf0rNLC0tGyGbl2aNYSQ2V/Kq1uZoDsXLp/UVdbXlvcwGa3kWVMYyhzz7+K6kQ25yM1Txo0J8gV4YLz5SoZf8p6ik2qaNPb5msW3AclCefwNaA2bTfMPvA8EcEVyN2DelKeT91j39ql0FpiW30HXPscd7PZyraHDbgATjzgc/0pqt3GYAI2G7pwaYaZql9o8h2APbk5aEnA9yD2Pv0802vNH0n4jtTeWeYLg9ZIxtZW8Oo71esccnXZmlmnjf+lozkeDk55Pmqprb1BnGCO4qmaK+0m9NrfRh8AFZY+Qw84pjBOjDchVlxg1nlBxdM1wmpJNFNteNEPSuAzD+UgZJPiimaRkZ2dYIFGSQefz/AGpXeSASgIRuz2qSK90yrIcov/cf2pGvQJpLZKKP7TOXUERdt3U+9NYI1jA6Y9hmuW0ChRgEnwophFDj7qge5qyMTPPIU2wLEgryepPWjIIiDg42noKthtcyBtxJ6EdqvmjWMY6EVbxspcwC8iXO0VktcyJBtJ681pby5AySfrWbv2WWTJYAeTSVsKYda3qbz6UMkygDmJxIPzFOra8uSP4Ng4J/92VR/Zf1oB/h+JZUls2NvKwwJIflYH6jqPZsj2prpmrejKLHWY44rgH+HKRtSb6dg3+nP08DryW7OTHqi6M37jJs7UHPVpiR/QVatrqdzlRdW1sAekNvu/qx/SmwRGT+EuM9wKutIUVC2eeaWgmfudNvkwv+LPn/AOPH+1Rt9BUMZZZHnmYYaRzyB4A6AewFNph6kzHjA88VQ1zP6ojtV9X/ADSDAVfxPU1KQaAZdHVVZnjjwP5pGJH9MUnurXUpAy2E+IcEfMoVM+wABb8Tj69KZarcwQSxyapcxs44jhBzn/ao5Y/hVR1HVrkYtrGO3ixgNdnLH6IvP5kUKTHujyTWtM1KwupX1BpJCzbvtIzy3Yk9ug/KtZpmkaXr2mpeNHLDLIuXNu+PmH3vlOR1z2rQXNneXalb3UYkB42R2igf9xbNLrfSrrQizabGt9bM294ZiEYN3KkDAz4xUUUnsf8AV+idj8MaPCkX+FTXfrE5e5Mh54PG3AGMimx0XUII8uVmAUNujXn8RQunawPRkih+HbhbmIZXdIiqWPONw6884xW9t3RYkDDDFR8p6jjpQlCD9EjmyRfZhJUltjmRSM9Dih4fTluBJI0YjXkjdyTjx1r0n5GPzxqcDuBWb+IdAimBuNP2wXAHKjhX+vg1mn4y7Rqh5kumIJNpUKcHA61TA9zp9x9ptCUbGGB5Vx4I7/pVEdwY52guEMUq9VPSi5JlMRzjis7jKDs3Rccka9Ad7enUNUknZChIVQpOcYH/AO1GeCMjdtww5yDip2UIeRp243fd+lEyLGil3Pyjsaom3J2RRUNITtCUdRj53HTwKbWMAVMsCTjoKEt908hmP83T2WnNtHwMU0Y/SrJksJt4uMLkDtTG3gXjAyfeqbdB1A9qaQx7BuPitEUqMspbInbHHz19hSy+uOM96NuZevT8KQajPwwU89KSbDCItvpmJIPOewoU2+PmdsE1YMAiRu/APXJq+w0yXU2kld2SFeFIxlj+1CEJTdIec1FWzWCLLxFgcAnkV27tYLmMrcRo8eMYYCimhZyp34XOMd6LWKKJQVjBbP3j1rsO6OUnszI0DTd3/L2rK/Ywbgc//XpRSWmt2UTm1vHmj27UgvWDnP8AvALfmTWhhyG55zU5h6pUHgUtDWZOO5feJNQ0e/e4HACosifgQQPzxVsi6vqHytjTrbHEUJBlI926L9FBPvWkeNSQoGBUhGCwHYUApmds9LS1YmC2RXY/NISWd/cs2SfxNMUJi+/DnA7Ypx6SjBA5qHpJ6m3v5oBFLi3nBDW8jHxjpQEljCzkxCSE9lXJH9sVp5ESNVVVHNQdFQc9/FSyGYTTJHmSQSOjL0cDaT7HzTm0a5tkIKxztjG48HH0/aiwiZBK5qE8wQBUUe2e1T/oCpnkCbmOfYdRQ8sofOMnzmrJFdurkk+9UvZuzjY4B8mhY1UhPq2ipqQDSIQwHDjj8zWZudDvrdnmjukFtHgemy7t2T716Smnbx/GkMhHk4FKfiu29LStyY/9RM/TdjikmlxY2OT5aZlI22RKka5xVM8TTSKrnI6kCiYRgYUdOpq2OLgnOWx1rlNbOveiu3g2oEHBHI+lHW3GO2O1QjC4XIziiUh7q3foRTKRnaGFsV3A5wPBo6RtseQePalqF1HO04qc8p24PQU/OkUuOym8uFCnzSG8lEj4Hai7y43lgBwPPFAONuWzkg8VU5Wy1Kkds7GTU71LSLjPzO3Xao716BbadHbQJDCoVFGAKF+DtPjt9MS46zXIEjt7EcD8B/UmnpVc7SK6uCKgv6c/Nkc5H//Z"/>
          <p:cNvSpPr>
            <a:spLocks noChangeAspect="1" noChangeArrowheads="1"/>
          </p:cNvSpPr>
          <p:nvPr/>
        </p:nvSpPr>
        <p:spPr bwMode="auto">
          <a:xfrm>
            <a:off x="134938" y="-504825"/>
            <a:ext cx="1657350" cy="1019175"/>
          </a:xfrm>
          <a:prstGeom prst="rect">
            <a:avLst/>
          </a:prstGeom>
          <a:noFill/>
          <a:ln w="9525">
            <a:noFill/>
            <a:miter lim="800000"/>
            <a:headEnd/>
            <a:tailEnd/>
          </a:ln>
        </p:spPr>
        <p:txBody>
          <a:bodyPr/>
          <a:lstStyle/>
          <a:p>
            <a:endParaRPr lang="en-GB">
              <a:latin typeface="Calibri" pitchFamily="34" charset="0"/>
            </a:endParaRPr>
          </a:p>
        </p:txBody>
      </p:sp>
      <p:pic>
        <p:nvPicPr>
          <p:cNvPr id="38915" name="Picture 2" descr="http://www.learnvest.com/wp-content/uploads/2011/07/96196628-325x222-pte.jpg"/>
          <p:cNvPicPr>
            <a:picLocks noChangeAspect="1" noChangeArrowheads="1"/>
          </p:cNvPicPr>
          <p:nvPr/>
        </p:nvPicPr>
        <p:blipFill>
          <a:blip r:embed="rId2"/>
          <a:srcRect/>
          <a:stretch>
            <a:fillRect/>
          </a:stretch>
        </p:blipFill>
        <p:spPr bwMode="auto">
          <a:xfrm>
            <a:off x="1571625" y="0"/>
            <a:ext cx="5802313" cy="3963988"/>
          </a:xfrm>
          <a:prstGeom prst="rect">
            <a:avLst/>
          </a:prstGeom>
          <a:noFill/>
          <a:ln w="9525">
            <a:noFill/>
            <a:miter lim="800000"/>
            <a:headEnd/>
            <a:tailEnd/>
          </a:ln>
        </p:spPr>
      </p:pic>
      <p:sp>
        <p:nvSpPr>
          <p:cNvPr id="6" name="Rounded Rectangular Callout 5"/>
          <p:cNvSpPr/>
          <p:nvPr/>
        </p:nvSpPr>
        <p:spPr>
          <a:xfrm>
            <a:off x="571500" y="3786188"/>
            <a:ext cx="7929563" cy="2786062"/>
          </a:xfrm>
          <a:prstGeom prst="wedgeRoundRectCallout">
            <a:avLst>
              <a:gd name="adj1" fmla="val 3711"/>
              <a:gd name="adj2" fmla="val -129589"/>
              <a:gd name="adj3" fmla="val 16667"/>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b="1" dirty="0">
                <a:solidFill>
                  <a:schemeClr val="tx1"/>
                </a:solidFill>
                <a:latin typeface="Pristina" pitchFamily="66" charset="0"/>
                <a:cs typeface="Tahoma" pitchFamily="34" charset="0"/>
              </a:rPr>
              <a:t>7)  The pill has given women like me greater control over their own lives – they can choose when they are ready to have a child.</a:t>
            </a:r>
            <a:endParaRPr lang="en-US" sz="4400" b="1" dirty="0">
              <a:solidFill>
                <a:schemeClr val="tx1"/>
              </a:solidFill>
              <a:latin typeface="Pristina" pitchFamily="66" charset="0"/>
              <a:cs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wwwdelivery.superstock.com/WI/223/1890/PreviewComp/SuperStock_1890-105546.jpg"/>
          <p:cNvPicPr>
            <a:picLocks noChangeAspect="1" noChangeArrowheads="1"/>
          </p:cNvPicPr>
          <p:nvPr/>
        </p:nvPicPr>
        <p:blipFill>
          <a:blip r:embed="rId2"/>
          <a:srcRect/>
          <a:stretch>
            <a:fillRect/>
          </a:stretch>
        </p:blipFill>
        <p:spPr bwMode="auto">
          <a:xfrm>
            <a:off x="1428750" y="2357438"/>
            <a:ext cx="6357938" cy="4214812"/>
          </a:xfrm>
          <a:prstGeom prst="rect">
            <a:avLst/>
          </a:prstGeom>
          <a:noFill/>
          <a:ln w="9525">
            <a:noFill/>
            <a:miter lim="800000"/>
            <a:headEnd/>
            <a:tailEnd/>
          </a:ln>
        </p:spPr>
      </p:pic>
      <p:sp>
        <p:nvSpPr>
          <p:cNvPr id="5" name="Rounded Rectangular Callout 4"/>
          <p:cNvSpPr/>
          <p:nvPr/>
        </p:nvSpPr>
        <p:spPr>
          <a:xfrm>
            <a:off x="642938" y="357188"/>
            <a:ext cx="7929562" cy="2071687"/>
          </a:xfrm>
          <a:prstGeom prst="wedgeRoundRectCallout">
            <a:avLst>
              <a:gd name="adj1" fmla="val -6619"/>
              <a:gd name="adj2" fmla="val 121444"/>
              <a:gd name="adj3" fmla="val 16667"/>
            </a:avLst>
          </a:prstGeom>
          <a:solidFill>
            <a:srgbClr val="99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b="1" dirty="0">
                <a:solidFill>
                  <a:schemeClr val="tx1"/>
                </a:solidFill>
                <a:latin typeface="Cambria Math" pitchFamily="18" charset="0"/>
                <a:ea typeface="Cambria Math" pitchFamily="18" charset="0"/>
                <a:cs typeface="Tahoma" pitchFamily="34" charset="0"/>
              </a:rPr>
              <a:t>8)  Many religious groups think that preventing a woman from becoming pregnant is denying the creation of life</a:t>
            </a:r>
            <a:endParaRPr lang="en-US" sz="3200" b="1" dirty="0">
              <a:solidFill>
                <a:schemeClr val="tx1"/>
              </a:solidFill>
              <a:latin typeface="Cambria Math" pitchFamily="18" charset="0"/>
              <a:ea typeface="Cambria Math" pitchFamily="18" charset="0"/>
              <a:cs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3" y="1908270"/>
            <a:ext cx="4536504" cy="403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208" y="2163462"/>
            <a:ext cx="638001" cy="76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309095" flipV="1">
            <a:off x="2236986" y="2715028"/>
            <a:ext cx="1214416" cy="44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WordArt 2"/>
          <p:cNvSpPr>
            <a:spLocks noChangeArrowheads="1" noChangeShapeType="1" noTextEdit="1"/>
          </p:cNvSpPr>
          <p:nvPr/>
        </p:nvSpPr>
        <p:spPr bwMode="auto">
          <a:xfrm>
            <a:off x="0" y="0"/>
            <a:ext cx="9144000" cy="620688"/>
          </a:xfrm>
          <a:prstGeom prst="rect">
            <a:avLst/>
          </a:prstGeom>
        </p:spPr>
        <p:txBody>
          <a:bodyPr wrap="none" fromWordArt="1">
            <a:prstTxWarp prst="textPlain">
              <a:avLst>
                <a:gd name="adj" fmla="val 50000"/>
              </a:avLst>
            </a:prstTxWarp>
          </a:bodyPr>
          <a:lstStyle/>
          <a:p>
            <a:pPr algn="ctr"/>
            <a:r>
              <a:rPr lang="en-US" b="1" dirty="0"/>
              <a:t>What happens to create an IVF baby?</a:t>
            </a:r>
          </a:p>
        </p:txBody>
      </p:sp>
    </p:spTree>
    <p:extLst>
      <p:ext uri="{BB962C8B-B14F-4D97-AF65-F5344CB8AC3E}">
        <p14:creationId xmlns:p14="http://schemas.microsoft.com/office/powerpoint/2010/main" val="331421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www.babyclipart.net/baby_clipart_images/special_delivery_cartoon_showing_a_stork_delivering_a_baby_0515-0907-2922-5733_SMU.jpg"/>
          <p:cNvPicPr>
            <a:picLocks noChangeAspect="1" noChangeArrowheads="1"/>
          </p:cNvPicPr>
          <p:nvPr/>
        </p:nvPicPr>
        <p:blipFill>
          <a:blip r:embed="rId2"/>
          <a:srcRect/>
          <a:stretch>
            <a:fillRect/>
          </a:stretch>
        </p:blipFill>
        <p:spPr bwMode="auto">
          <a:xfrm>
            <a:off x="0" y="3679825"/>
            <a:ext cx="3429000" cy="3178175"/>
          </a:xfrm>
          <a:prstGeom prst="rect">
            <a:avLst/>
          </a:prstGeom>
          <a:noFill/>
          <a:ln w="9525">
            <a:noFill/>
            <a:miter lim="800000"/>
            <a:headEnd/>
            <a:tailEnd/>
          </a:ln>
        </p:spPr>
      </p:pic>
      <p:sp>
        <p:nvSpPr>
          <p:cNvPr id="15362" name="WordArt 2"/>
          <p:cNvSpPr>
            <a:spLocks noChangeArrowheads="1" noChangeShapeType="1" noTextEdit="1"/>
          </p:cNvSpPr>
          <p:nvPr/>
        </p:nvSpPr>
        <p:spPr bwMode="auto">
          <a:xfrm>
            <a:off x="1500188" y="0"/>
            <a:ext cx="5951537" cy="85725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9933"/>
                </a:solidFill>
                <a:latin typeface="Arial Black"/>
              </a:rPr>
              <a:t>Moving on…….</a:t>
            </a:r>
            <a:endParaRPr lang="en-US" sz="3600" kern="10" dirty="0">
              <a:ln w="9525">
                <a:solidFill>
                  <a:srgbClr val="000000"/>
                </a:solidFill>
                <a:round/>
                <a:headEnd/>
                <a:tailEnd/>
              </a:ln>
              <a:solidFill>
                <a:srgbClr val="FF9933"/>
              </a:solidFill>
              <a:latin typeface="Arial Black"/>
            </a:endParaRPr>
          </a:p>
        </p:txBody>
      </p:sp>
      <p:sp>
        <p:nvSpPr>
          <p:cNvPr id="15363" name="TextBox 5"/>
          <p:cNvSpPr txBox="1">
            <a:spLocks noChangeArrowheads="1"/>
          </p:cNvSpPr>
          <p:nvPr/>
        </p:nvSpPr>
        <p:spPr bwMode="auto">
          <a:xfrm>
            <a:off x="285750" y="1071563"/>
            <a:ext cx="8429625" cy="2308225"/>
          </a:xfrm>
          <a:prstGeom prst="rect">
            <a:avLst/>
          </a:prstGeom>
          <a:solidFill>
            <a:srgbClr val="FFCCFF"/>
          </a:solidFill>
          <a:ln w="9525">
            <a:noFill/>
            <a:miter lim="800000"/>
            <a:headEnd/>
            <a:tailEnd/>
          </a:ln>
        </p:spPr>
        <p:txBody>
          <a:bodyPr>
            <a:spAutoFit/>
          </a:bodyPr>
          <a:lstStyle/>
          <a:p>
            <a:r>
              <a:rPr lang="en-GB" sz="3600" b="1">
                <a:latin typeface="Calibri" pitchFamily="34" charset="0"/>
              </a:rPr>
              <a:t>Thinking back to the hormones we looked at last lesson, can you decide which of the four hormones could be used in the following situations?:</a:t>
            </a:r>
            <a:endParaRPr lang="en-US" sz="3600" b="1">
              <a:latin typeface="Calibri" pitchFamily="34" charset="0"/>
            </a:endParaRPr>
          </a:p>
        </p:txBody>
      </p:sp>
      <p:sp>
        <p:nvSpPr>
          <p:cNvPr id="15364" name="TextBox 6"/>
          <p:cNvSpPr txBox="1">
            <a:spLocks noChangeArrowheads="1"/>
          </p:cNvSpPr>
          <p:nvPr/>
        </p:nvSpPr>
        <p:spPr bwMode="auto">
          <a:xfrm>
            <a:off x="3786188" y="3429000"/>
            <a:ext cx="5357812" cy="3016250"/>
          </a:xfrm>
          <a:prstGeom prst="rect">
            <a:avLst/>
          </a:prstGeom>
          <a:noFill/>
          <a:ln w="9525">
            <a:noFill/>
            <a:miter lim="800000"/>
            <a:headEnd/>
            <a:tailEnd/>
          </a:ln>
        </p:spPr>
        <p:txBody>
          <a:bodyPr>
            <a:spAutoFit/>
          </a:bodyPr>
          <a:lstStyle/>
          <a:p>
            <a:r>
              <a:rPr lang="en-GB" sz="3800" b="1">
                <a:latin typeface="Calibri" pitchFamily="34" charset="0"/>
              </a:rPr>
              <a:t>a)  Increasing the likelihood of pregnancy?</a:t>
            </a:r>
          </a:p>
          <a:p>
            <a:endParaRPr lang="en-GB" sz="3800" b="1">
              <a:latin typeface="Calibri" pitchFamily="34" charset="0"/>
            </a:endParaRPr>
          </a:p>
          <a:p>
            <a:r>
              <a:rPr lang="en-GB" sz="3800" b="1">
                <a:latin typeface="Calibri" pitchFamily="34" charset="0"/>
              </a:rPr>
              <a:t>b)  Decreasing the chances of a pregnancy?</a:t>
            </a:r>
            <a:endParaRPr lang="en-US" sz="3800" b="1">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3943350" y="222250"/>
            <a:ext cx="1714500" cy="685800"/>
          </a:xfrm>
          <a:prstGeom prst="roundRect">
            <a:avLst>
              <a:gd name="adj" fmla="val 16667"/>
            </a:avLst>
          </a:prstGeom>
          <a:solidFill>
            <a:srgbClr val="FFFFFF"/>
          </a:solidFill>
          <a:ln w="9525">
            <a:solidFill>
              <a:srgbClr val="000000"/>
            </a:solidFill>
            <a:round/>
            <a:headEnd/>
            <a:tailEnd/>
          </a:ln>
        </p:spPr>
        <p:txBody>
          <a:bodyPr/>
          <a:lstStyle/>
          <a:p>
            <a:endParaRPr lang="en-GB">
              <a:latin typeface="Calibri" pitchFamily="34" charset="0"/>
            </a:endParaRPr>
          </a:p>
        </p:txBody>
      </p:sp>
      <p:sp>
        <p:nvSpPr>
          <p:cNvPr id="16387" name="Text Box 3"/>
          <p:cNvSpPr txBox="1">
            <a:spLocks noChangeArrowheads="1"/>
          </p:cNvSpPr>
          <p:nvPr/>
        </p:nvSpPr>
        <p:spPr bwMode="auto">
          <a:xfrm>
            <a:off x="4067175" y="333375"/>
            <a:ext cx="1485900" cy="457200"/>
          </a:xfrm>
          <a:prstGeom prst="rect">
            <a:avLst/>
          </a:prstGeom>
          <a:solidFill>
            <a:srgbClr val="FFFFFF"/>
          </a:solidFill>
          <a:ln w="9525">
            <a:noFill/>
            <a:miter lim="800000"/>
            <a:headEnd/>
            <a:tailEnd/>
          </a:ln>
        </p:spPr>
        <p:txBody>
          <a:bodyPr/>
          <a:lstStyle/>
          <a:p>
            <a:pPr algn="ctr"/>
            <a:r>
              <a:rPr lang="en-GB" sz="2200">
                <a:cs typeface="Times New Roman" pitchFamily="18" charset="0"/>
              </a:rPr>
              <a:t>Brain</a:t>
            </a:r>
            <a:endParaRPr lang="en-GB">
              <a:cs typeface="Arial" charset="0"/>
            </a:endParaRPr>
          </a:p>
        </p:txBody>
      </p:sp>
      <p:sp>
        <p:nvSpPr>
          <p:cNvPr id="16388" name="AutoShape 4"/>
          <p:cNvSpPr>
            <a:spLocks noChangeArrowheads="1"/>
          </p:cNvSpPr>
          <p:nvPr/>
        </p:nvSpPr>
        <p:spPr bwMode="auto">
          <a:xfrm>
            <a:off x="3419475" y="5229225"/>
            <a:ext cx="1714500" cy="685800"/>
          </a:xfrm>
          <a:prstGeom prst="roundRect">
            <a:avLst>
              <a:gd name="adj" fmla="val 16667"/>
            </a:avLst>
          </a:prstGeom>
          <a:solidFill>
            <a:srgbClr val="FFFFFF"/>
          </a:solidFill>
          <a:ln w="9525">
            <a:solidFill>
              <a:srgbClr val="000000"/>
            </a:solidFill>
            <a:round/>
            <a:headEnd/>
            <a:tailEnd/>
          </a:ln>
        </p:spPr>
        <p:txBody>
          <a:bodyPr/>
          <a:lstStyle/>
          <a:p>
            <a:endParaRPr lang="en-GB">
              <a:latin typeface="Calibri" pitchFamily="34" charset="0"/>
            </a:endParaRPr>
          </a:p>
        </p:txBody>
      </p:sp>
      <p:sp>
        <p:nvSpPr>
          <p:cNvPr id="16389" name="Text Box 5"/>
          <p:cNvSpPr txBox="1">
            <a:spLocks noChangeArrowheads="1"/>
          </p:cNvSpPr>
          <p:nvPr/>
        </p:nvSpPr>
        <p:spPr bwMode="auto">
          <a:xfrm>
            <a:off x="3563938" y="5373688"/>
            <a:ext cx="1485900" cy="457200"/>
          </a:xfrm>
          <a:prstGeom prst="rect">
            <a:avLst/>
          </a:prstGeom>
          <a:noFill/>
          <a:ln w="9525">
            <a:noFill/>
            <a:miter lim="800000"/>
            <a:headEnd/>
            <a:tailEnd/>
          </a:ln>
        </p:spPr>
        <p:txBody>
          <a:bodyPr/>
          <a:lstStyle/>
          <a:p>
            <a:pPr algn="ctr"/>
            <a:r>
              <a:rPr lang="en-GB" sz="2400">
                <a:cs typeface="Times New Roman" pitchFamily="18" charset="0"/>
              </a:rPr>
              <a:t>Ovaries</a:t>
            </a:r>
            <a:endParaRPr lang="en-GB">
              <a:cs typeface="Arial" charset="0"/>
            </a:endParaRPr>
          </a:p>
        </p:txBody>
      </p:sp>
      <p:sp>
        <p:nvSpPr>
          <p:cNvPr id="16390" name="Line 6"/>
          <p:cNvSpPr>
            <a:spLocks noChangeShapeType="1"/>
          </p:cNvSpPr>
          <p:nvPr/>
        </p:nvSpPr>
        <p:spPr bwMode="auto">
          <a:xfrm>
            <a:off x="5651500" y="549275"/>
            <a:ext cx="2881313" cy="0"/>
          </a:xfrm>
          <a:prstGeom prst="line">
            <a:avLst/>
          </a:prstGeom>
          <a:noFill/>
          <a:ln w="34925">
            <a:solidFill>
              <a:srgbClr val="000000"/>
            </a:solidFill>
            <a:round/>
            <a:headEnd/>
            <a:tailEnd type="triangle" w="med" len="med"/>
          </a:ln>
        </p:spPr>
        <p:txBody>
          <a:bodyPr/>
          <a:lstStyle/>
          <a:p>
            <a:endParaRPr lang="en-US"/>
          </a:p>
        </p:txBody>
      </p:sp>
      <p:sp>
        <p:nvSpPr>
          <p:cNvPr id="16391" name="Line 7"/>
          <p:cNvSpPr>
            <a:spLocks noChangeShapeType="1"/>
          </p:cNvSpPr>
          <p:nvPr/>
        </p:nvSpPr>
        <p:spPr bwMode="auto">
          <a:xfrm flipH="1">
            <a:off x="5076825" y="5589588"/>
            <a:ext cx="3543300" cy="0"/>
          </a:xfrm>
          <a:prstGeom prst="line">
            <a:avLst/>
          </a:prstGeom>
          <a:noFill/>
          <a:ln w="34925">
            <a:solidFill>
              <a:srgbClr val="000000"/>
            </a:solidFill>
            <a:round/>
            <a:headEnd/>
            <a:tailEnd type="triangle" w="med" len="med"/>
          </a:ln>
        </p:spPr>
        <p:txBody>
          <a:bodyPr/>
          <a:lstStyle/>
          <a:p>
            <a:endParaRPr lang="en-US"/>
          </a:p>
        </p:txBody>
      </p:sp>
      <p:sp>
        <p:nvSpPr>
          <p:cNvPr id="16392" name="Line 8"/>
          <p:cNvSpPr>
            <a:spLocks noChangeShapeType="1"/>
          </p:cNvSpPr>
          <p:nvPr/>
        </p:nvSpPr>
        <p:spPr bwMode="auto">
          <a:xfrm>
            <a:off x="8532813" y="549275"/>
            <a:ext cx="0" cy="5040313"/>
          </a:xfrm>
          <a:prstGeom prst="line">
            <a:avLst/>
          </a:prstGeom>
          <a:noFill/>
          <a:ln w="34925">
            <a:solidFill>
              <a:srgbClr val="000000"/>
            </a:solidFill>
            <a:round/>
            <a:headEnd/>
            <a:tailEnd type="triangle" w="med" len="med"/>
          </a:ln>
        </p:spPr>
        <p:txBody>
          <a:bodyPr/>
          <a:lstStyle/>
          <a:p>
            <a:endParaRPr lang="en-US"/>
          </a:p>
        </p:txBody>
      </p:sp>
      <p:sp>
        <p:nvSpPr>
          <p:cNvPr id="16393" name="Line 9"/>
          <p:cNvSpPr>
            <a:spLocks noChangeShapeType="1"/>
          </p:cNvSpPr>
          <p:nvPr/>
        </p:nvSpPr>
        <p:spPr bwMode="auto">
          <a:xfrm flipH="1">
            <a:off x="611188" y="549275"/>
            <a:ext cx="3294062" cy="0"/>
          </a:xfrm>
          <a:prstGeom prst="line">
            <a:avLst/>
          </a:prstGeom>
          <a:noFill/>
          <a:ln w="34925">
            <a:solidFill>
              <a:srgbClr val="000000"/>
            </a:solidFill>
            <a:round/>
            <a:headEnd/>
            <a:tailEnd type="triangle" w="med" len="med"/>
          </a:ln>
        </p:spPr>
        <p:txBody>
          <a:bodyPr/>
          <a:lstStyle/>
          <a:p>
            <a:endParaRPr lang="en-US"/>
          </a:p>
        </p:txBody>
      </p:sp>
      <p:sp>
        <p:nvSpPr>
          <p:cNvPr id="16394" name="Line 10"/>
          <p:cNvSpPr>
            <a:spLocks noChangeShapeType="1"/>
          </p:cNvSpPr>
          <p:nvPr/>
        </p:nvSpPr>
        <p:spPr bwMode="auto">
          <a:xfrm>
            <a:off x="611188" y="549275"/>
            <a:ext cx="0" cy="4965700"/>
          </a:xfrm>
          <a:prstGeom prst="line">
            <a:avLst/>
          </a:prstGeom>
          <a:noFill/>
          <a:ln w="34925">
            <a:solidFill>
              <a:srgbClr val="000000"/>
            </a:solidFill>
            <a:round/>
            <a:headEnd/>
            <a:tailEnd type="triangle" w="med" len="med"/>
          </a:ln>
        </p:spPr>
        <p:txBody>
          <a:bodyPr/>
          <a:lstStyle/>
          <a:p>
            <a:endParaRPr lang="en-US"/>
          </a:p>
        </p:txBody>
      </p:sp>
      <p:sp>
        <p:nvSpPr>
          <p:cNvPr id="16395" name="Line 11"/>
          <p:cNvSpPr>
            <a:spLocks noChangeShapeType="1"/>
          </p:cNvSpPr>
          <p:nvPr/>
        </p:nvSpPr>
        <p:spPr bwMode="auto">
          <a:xfrm>
            <a:off x="611188" y="5516563"/>
            <a:ext cx="2879725" cy="0"/>
          </a:xfrm>
          <a:prstGeom prst="line">
            <a:avLst/>
          </a:prstGeom>
          <a:noFill/>
          <a:ln w="34925">
            <a:solidFill>
              <a:srgbClr val="000000"/>
            </a:solidFill>
            <a:round/>
            <a:headEnd/>
            <a:tailEnd type="triangle" w="med" len="med"/>
          </a:ln>
        </p:spPr>
        <p:txBody>
          <a:bodyPr/>
          <a:lstStyle/>
          <a:p>
            <a:endParaRPr lang="en-US"/>
          </a:p>
        </p:txBody>
      </p:sp>
      <p:sp>
        <p:nvSpPr>
          <p:cNvPr id="16396" name="Freeform 12"/>
          <p:cNvSpPr>
            <a:spLocks/>
          </p:cNvSpPr>
          <p:nvPr/>
        </p:nvSpPr>
        <p:spPr bwMode="auto">
          <a:xfrm>
            <a:off x="3203575" y="765175"/>
            <a:ext cx="720725" cy="4508500"/>
          </a:xfrm>
          <a:custGeom>
            <a:avLst/>
            <a:gdLst>
              <a:gd name="T0" fmla="*/ 2147483647 w 2310"/>
              <a:gd name="T1" fmla="*/ 2147483647 h 5400"/>
              <a:gd name="T2" fmla="*/ 2147483647 w 2310"/>
              <a:gd name="T3" fmla="*/ 2147483647 h 5400"/>
              <a:gd name="T4" fmla="*/ 2147483647 w 2310"/>
              <a:gd name="T5" fmla="*/ 2147483647 h 5400"/>
              <a:gd name="T6" fmla="*/ 2147483647 w 2310"/>
              <a:gd name="T7" fmla="*/ 0 h 5400"/>
              <a:gd name="T8" fmla="*/ 0 60000 65536"/>
              <a:gd name="T9" fmla="*/ 0 60000 65536"/>
              <a:gd name="T10" fmla="*/ 0 60000 65536"/>
              <a:gd name="T11" fmla="*/ 0 60000 65536"/>
              <a:gd name="T12" fmla="*/ 0 w 2310"/>
              <a:gd name="T13" fmla="*/ 0 h 5400"/>
              <a:gd name="T14" fmla="*/ 2310 w 2310"/>
              <a:gd name="T15" fmla="*/ 5400 h 5400"/>
            </a:gdLst>
            <a:ahLst/>
            <a:cxnLst>
              <a:cxn ang="T8">
                <a:pos x="T0" y="T1"/>
              </a:cxn>
              <a:cxn ang="T9">
                <a:pos x="T2" y="T3"/>
              </a:cxn>
              <a:cxn ang="T10">
                <a:pos x="T4" y="T5"/>
              </a:cxn>
              <a:cxn ang="T11">
                <a:pos x="T6" y="T7"/>
              </a:cxn>
            </a:cxnLst>
            <a:rect l="T12" t="T13" r="T14" b="T15"/>
            <a:pathLst>
              <a:path w="2310" h="5400">
                <a:moveTo>
                  <a:pt x="2130" y="5400"/>
                </a:moveTo>
                <a:cubicBezTo>
                  <a:pt x="1215" y="4425"/>
                  <a:pt x="300" y="3450"/>
                  <a:pt x="150" y="2700"/>
                </a:cubicBezTo>
                <a:cubicBezTo>
                  <a:pt x="0" y="1950"/>
                  <a:pt x="870" y="1350"/>
                  <a:pt x="1230" y="900"/>
                </a:cubicBezTo>
                <a:cubicBezTo>
                  <a:pt x="1590" y="450"/>
                  <a:pt x="2130" y="150"/>
                  <a:pt x="2310" y="0"/>
                </a:cubicBezTo>
              </a:path>
            </a:pathLst>
          </a:custGeom>
          <a:noFill/>
          <a:ln w="34925">
            <a:solidFill>
              <a:srgbClr val="000000"/>
            </a:solidFill>
            <a:round/>
            <a:headEnd/>
            <a:tailEnd type="triangle" w="med" len="med"/>
          </a:ln>
        </p:spPr>
        <p:txBody>
          <a:bodyPr/>
          <a:lstStyle/>
          <a:p>
            <a:endParaRPr lang="en-US"/>
          </a:p>
        </p:txBody>
      </p:sp>
      <p:sp>
        <p:nvSpPr>
          <p:cNvPr id="2" name="Rectangle 13"/>
          <p:cNvSpPr>
            <a:spLocks noChangeArrowheads="1"/>
          </p:cNvSpPr>
          <p:nvPr/>
        </p:nvSpPr>
        <p:spPr bwMode="auto">
          <a:xfrm flipV="1">
            <a:off x="0" y="190500"/>
            <a:ext cx="7956550" cy="2085975"/>
          </a:xfrm>
          <a:prstGeom prst="rect">
            <a:avLst/>
          </a:prstGeom>
          <a:noFill/>
          <a:ln w="9525">
            <a:noFill/>
            <a:miter lim="800000"/>
            <a:headEnd/>
            <a:tailEnd/>
          </a:ln>
        </p:spPr>
        <p:txBody>
          <a:bodyPr anchor="ctr">
            <a:spAutoFit/>
          </a:bodyPr>
          <a:lstStyle/>
          <a:p>
            <a:endParaRPr lang="en-GB">
              <a:latin typeface="Calibri" pitchFamily="34" charset="0"/>
            </a:endParaRPr>
          </a:p>
        </p:txBody>
      </p:sp>
      <p:sp>
        <p:nvSpPr>
          <p:cNvPr id="16397" name="Rectangle 14"/>
          <p:cNvSpPr>
            <a:spLocks noChangeArrowheads="1"/>
          </p:cNvSpPr>
          <p:nvPr/>
        </p:nvSpPr>
        <p:spPr bwMode="auto">
          <a:xfrm>
            <a:off x="-252413" y="6350"/>
            <a:ext cx="184150" cy="366713"/>
          </a:xfrm>
          <a:prstGeom prst="rect">
            <a:avLst/>
          </a:prstGeom>
          <a:noFill/>
          <a:ln w="9525">
            <a:noFill/>
            <a:miter lim="800000"/>
            <a:headEnd/>
            <a:tailEnd/>
          </a:ln>
        </p:spPr>
        <p:txBody>
          <a:bodyPr wrap="none" anchor="ctr">
            <a:spAutoFit/>
          </a:bodyPr>
          <a:lstStyle/>
          <a:p>
            <a:endParaRPr lang="en-GB">
              <a:cs typeface="Arial" charset="0"/>
            </a:endParaRPr>
          </a:p>
        </p:txBody>
      </p:sp>
      <p:sp>
        <p:nvSpPr>
          <p:cNvPr id="16399" name="Text Box 15"/>
          <p:cNvSpPr txBox="1">
            <a:spLocks noChangeArrowheads="1"/>
          </p:cNvSpPr>
          <p:nvPr/>
        </p:nvSpPr>
        <p:spPr bwMode="auto">
          <a:xfrm>
            <a:off x="5580063" y="3429000"/>
            <a:ext cx="2879725" cy="2101850"/>
          </a:xfrm>
          <a:prstGeom prst="rect">
            <a:avLst/>
          </a:prstGeom>
          <a:noFill/>
          <a:ln w="9525">
            <a:noFill/>
            <a:miter lim="800000"/>
            <a:headEnd/>
            <a:tailEnd/>
          </a:ln>
        </p:spPr>
        <p:txBody>
          <a:bodyPr>
            <a:spAutoFit/>
          </a:bodyPr>
          <a:lstStyle/>
          <a:p>
            <a:pPr>
              <a:spcBef>
                <a:spcPct val="50000"/>
              </a:spcBef>
            </a:pPr>
            <a:r>
              <a:rPr lang="en-GB" sz="2200" b="1">
                <a:cs typeface="Arial" charset="0"/>
              </a:rPr>
              <a:t>1)  A Hormone called FSH is released from  the PITUITARY GLAND, which tells an egg to ripen</a:t>
            </a:r>
            <a:endParaRPr lang="en-US" sz="2200" b="1">
              <a:cs typeface="Arial" charset="0"/>
            </a:endParaRPr>
          </a:p>
        </p:txBody>
      </p:sp>
      <p:sp>
        <p:nvSpPr>
          <p:cNvPr id="16400" name="Text Box 16"/>
          <p:cNvSpPr txBox="1">
            <a:spLocks noChangeArrowheads="1"/>
          </p:cNvSpPr>
          <p:nvPr/>
        </p:nvSpPr>
        <p:spPr bwMode="auto">
          <a:xfrm>
            <a:off x="3779838" y="1125538"/>
            <a:ext cx="4248150" cy="1766887"/>
          </a:xfrm>
          <a:prstGeom prst="rect">
            <a:avLst/>
          </a:prstGeom>
          <a:noFill/>
          <a:ln w="9525">
            <a:noFill/>
            <a:miter lim="800000"/>
            <a:headEnd/>
            <a:tailEnd/>
          </a:ln>
        </p:spPr>
        <p:txBody>
          <a:bodyPr>
            <a:spAutoFit/>
          </a:bodyPr>
          <a:lstStyle/>
          <a:p>
            <a:pPr>
              <a:spcBef>
                <a:spcPct val="50000"/>
              </a:spcBef>
            </a:pPr>
            <a:r>
              <a:rPr lang="en-GB" sz="2200" b="1">
                <a:cs typeface="Arial" charset="0"/>
              </a:rPr>
              <a:t>2) The ovary releases a hormone called Oestrogen – this stops more FSH being made. It also thickens the uterus lining.</a:t>
            </a:r>
            <a:endParaRPr lang="en-US" sz="2200" b="1">
              <a:cs typeface="Arial" charset="0"/>
            </a:endParaRPr>
          </a:p>
        </p:txBody>
      </p:sp>
      <p:sp>
        <p:nvSpPr>
          <p:cNvPr id="16401" name="Text Box 17"/>
          <p:cNvSpPr txBox="1">
            <a:spLocks noChangeArrowheads="1"/>
          </p:cNvSpPr>
          <p:nvPr/>
        </p:nvSpPr>
        <p:spPr bwMode="auto">
          <a:xfrm>
            <a:off x="611188" y="692150"/>
            <a:ext cx="2374900" cy="3106738"/>
          </a:xfrm>
          <a:prstGeom prst="rect">
            <a:avLst/>
          </a:prstGeom>
          <a:noFill/>
          <a:ln w="9525">
            <a:noFill/>
            <a:miter lim="800000"/>
            <a:headEnd/>
            <a:tailEnd/>
          </a:ln>
        </p:spPr>
        <p:txBody>
          <a:bodyPr>
            <a:spAutoFit/>
          </a:bodyPr>
          <a:lstStyle/>
          <a:p>
            <a:pPr>
              <a:spcBef>
                <a:spcPct val="50000"/>
              </a:spcBef>
            </a:pPr>
            <a:r>
              <a:rPr lang="en-GB" sz="2200" b="1">
                <a:cs typeface="Arial" charset="0"/>
              </a:rPr>
              <a:t>3) Next, the Brain releases another hormone called LH, which makes the ripe egg burst from the ovary ready to be fertilised.</a:t>
            </a:r>
            <a:r>
              <a:rPr lang="en-GB" sz="2200">
                <a:cs typeface="Arial" charset="0"/>
              </a:rPr>
              <a:t>  </a:t>
            </a:r>
            <a:endParaRPr lang="en-US" sz="2200">
              <a:cs typeface="Arial" charset="0"/>
            </a:endParaRPr>
          </a:p>
        </p:txBody>
      </p:sp>
      <p:sp>
        <p:nvSpPr>
          <p:cNvPr id="16402" name="Text Box 18"/>
          <p:cNvSpPr txBox="1">
            <a:spLocks noChangeArrowheads="1"/>
          </p:cNvSpPr>
          <p:nvPr/>
        </p:nvSpPr>
        <p:spPr bwMode="auto">
          <a:xfrm>
            <a:off x="468313" y="5949950"/>
            <a:ext cx="8424862" cy="762000"/>
          </a:xfrm>
          <a:prstGeom prst="rect">
            <a:avLst/>
          </a:prstGeom>
          <a:noFill/>
          <a:ln w="9525">
            <a:noFill/>
            <a:miter lim="800000"/>
            <a:headEnd/>
            <a:tailEnd/>
          </a:ln>
        </p:spPr>
        <p:txBody>
          <a:bodyPr>
            <a:spAutoFit/>
          </a:bodyPr>
          <a:lstStyle/>
          <a:p>
            <a:pPr>
              <a:spcBef>
                <a:spcPct val="50000"/>
              </a:spcBef>
            </a:pPr>
            <a:r>
              <a:rPr lang="en-GB" sz="2200" b="1">
                <a:cs typeface="Arial" charset="0"/>
              </a:rPr>
              <a:t>4)  Finally, the ovaries release another hormone called progesterone – this keeps the uterus lining thick.</a:t>
            </a:r>
            <a:endParaRPr lang="en-US" sz="22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0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3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3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3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p:bldP spid="16390" grpId="0" animBg="1"/>
      <p:bldP spid="16391" grpId="0" animBg="1"/>
      <p:bldP spid="16392" grpId="0" animBg="1"/>
      <p:bldP spid="16393" grpId="0" animBg="1"/>
      <p:bldP spid="16394" grpId="0" animBg="1"/>
      <p:bldP spid="16395" grpId="0" animBg="1"/>
      <p:bldP spid="16396" grpId="0" animBg="1"/>
      <p:bldP spid="16399" grpId="0"/>
      <p:bldP spid="16400" grpId="0"/>
      <p:bldP spid="16401" grpId="0"/>
      <p:bldP spid="164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descr="http://topnews.in/health/files/contraceptive-pill.jpg"/>
          <p:cNvPicPr>
            <a:picLocks noChangeAspect="1" noChangeArrowheads="1"/>
          </p:cNvPicPr>
          <p:nvPr/>
        </p:nvPicPr>
        <p:blipFill>
          <a:blip r:embed="rId2"/>
          <a:srcRect r="9421"/>
          <a:stretch>
            <a:fillRect/>
          </a:stretch>
        </p:blipFill>
        <p:spPr bwMode="auto">
          <a:xfrm>
            <a:off x="4654550" y="3929063"/>
            <a:ext cx="4522788" cy="2928937"/>
          </a:xfrm>
          <a:prstGeom prst="rect">
            <a:avLst/>
          </a:prstGeom>
          <a:noFill/>
          <a:ln w="9525">
            <a:noFill/>
            <a:miter lim="800000"/>
            <a:headEnd/>
            <a:tailEnd/>
          </a:ln>
        </p:spPr>
      </p:pic>
      <p:pic>
        <p:nvPicPr>
          <p:cNvPr id="17410" name="Picture 4" descr="20050905224514"/>
          <p:cNvPicPr>
            <a:picLocks noChangeAspect="1" noChangeArrowheads="1"/>
          </p:cNvPicPr>
          <p:nvPr/>
        </p:nvPicPr>
        <p:blipFill>
          <a:blip r:embed="rId3"/>
          <a:srcRect/>
          <a:stretch>
            <a:fillRect/>
          </a:stretch>
        </p:blipFill>
        <p:spPr bwMode="auto">
          <a:xfrm>
            <a:off x="0" y="620713"/>
            <a:ext cx="4500563" cy="2376487"/>
          </a:xfrm>
          <a:prstGeom prst="rect">
            <a:avLst/>
          </a:prstGeom>
          <a:noFill/>
          <a:ln w="9525">
            <a:noFill/>
            <a:miter lim="800000"/>
            <a:headEnd/>
            <a:tailEnd/>
          </a:ln>
        </p:spPr>
      </p:pic>
      <p:sp>
        <p:nvSpPr>
          <p:cNvPr id="17411" name="WordArt 2"/>
          <p:cNvSpPr>
            <a:spLocks noChangeArrowheads="1" noChangeShapeType="1" noTextEdit="1"/>
          </p:cNvSpPr>
          <p:nvPr/>
        </p:nvSpPr>
        <p:spPr bwMode="auto">
          <a:xfrm>
            <a:off x="0" y="0"/>
            <a:ext cx="9144000" cy="8572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33"/>
                </a:solidFill>
                <a:latin typeface="Arial Black"/>
              </a:rPr>
              <a:t>Prevention of pregnancy</a:t>
            </a:r>
          </a:p>
        </p:txBody>
      </p:sp>
      <p:sp>
        <p:nvSpPr>
          <p:cNvPr id="5" name="TextBox 4"/>
          <p:cNvSpPr txBox="1">
            <a:spLocks noChangeArrowheads="1"/>
          </p:cNvSpPr>
          <p:nvPr/>
        </p:nvSpPr>
        <p:spPr bwMode="auto">
          <a:xfrm>
            <a:off x="4500563" y="785813"/>
            <a:ext cx="4643437" cy="3540125"/>
          </a:xfrm>
          <a:prstGeom prst="rect">
            <a:avLst/>
          </a:prstGeom>
          <a:noFill/>
          <a:ln w="9525">
            <a:noFill/>
            <a:miter lim="800000"/>
            <a:headEnd/>
            <a:tailEnd/>
          </a:ln>
        </p:spPr>
        <p:txBody>
          <a:bodyPr>
            <a:spAutoFit/>
          </a:bodyPr>
          <a:lstStyle/>
          <a:p>
            <a:pPr>
              <a:buFont typeface="Arial" charset="0"/>
              <a:buChar char="•"/>
            </a:pPr>
            <a:r>
              <a:rPr lang="en-GB" sz="2800" b="1">
                <a:latin typeface="Calibri" pitchFamily="34" charset="0"/>
              </a:rPr>
              <a:t> Oral contraceptives contain hormones – Oestrogen and  Progesterone.</a:t>
            </a:r>
          </a:p>
          <a:p>
            <a:pPr>
              <a:buFont typeface="Arial" charset="0"/>
              <a:buChar char="•"/>
            </a:pPr>
            <a:endParaRPr lang="en-GB" sz="2800" b="1">
              <a:latin typeface="Calibri" pitchFamily="34" charset="0"/>
            </a:endParaRPr>
          </a:p>
          <a:p>
            <a:pPr>
              <a:buFont typeface="Arial" charset="0"/>
              <a:buChar char="•"/>
            </a:pPr>
            <a:r>
              <a:rPr lang="en-GB" sz="2800" b="1">
                <a:latin typeface="Calibri" pitchFamily="34" charset="0"/>
              </a:rPr>
              <a:t>  They work because the Oestrogen stops the pituitary gland releasing FSH – no eggs ripen.</a:t>
            </a:r>
            <a:endParaRPr lang="en-US" sz="2800" b="1">
              <a:latin typeface="Calibri" pitchFamily="34" charset="0"/>
            </a:endParaRPr>
          </a:p>
        </p:txBody>
      </p:sp>
      <p:sp>
        <p:nvSpPr>
          <p:cNvPr id="6" name="TextBox 5"/>
          <p:cNvSpPr txBox="1">
            <a:spLocks noChangeArrowheads="1"/>
          </p:cNvSpPr>
          <p:nvPr/>
        </p:nvSpPr>
        <p:spPr bwMode="auto">
          <a:xfrm>
            <a:off x="0" y="2887663"/>
            <a:ext cx="4572000" cy="3970337"/>
          </a:xfrm>
          <a:prstGeom prst="rect">
            <a:avLst/>
          </a:prstGeom>
          <a:noFill/>
          <a:ln w="9525">
            <a:noFill/>
            <a:miter lim="800000"/>
            <a:headEnd/>
            <a:tailEnd/>
          </a:ln>
        </p:spPr>
        <p:txBody>
          <a:bodyPr>
            <a:spAutoFit/>
          </a:bodyPr>
          <a:lstStyle/>
          <a:p>
            <a:pPr>
              <a:buFont typeface="Arial" charset="0"/>
              <a:buChar char="•"/>
            </a:pPr>
            <a:r>
              <a:rPr lang="en-GB" sz="2800" b="1" dirty="0">
                <a:latin typeface="Calibri" pitchFamily="34" charset="0"/>
              </a:rPr>
              <a:t> The first oral contraceptives contained </a:t>
            </a:r>
            <a:r>
              <a:rPr lang="en-GB" sz="2800" b="1" u="sng" dirty="0">
                <a:latin typeface="Calibri" pitchFamily="34" charset="0"/>
              </a:rPr>
              <a:t>very large </a:t>
            </a:r>
            <a:r>
              <a:rPr lang="en-GB" sz="2800" b="1" dirty="0">
                <a:latin typeface="Calibri" pitchFamily="34" charset="0"/>
              </a:rPr>
              <a:t>doses of Oestrogen – this meant that there were lots of side effects.</a:t>
            </a:r>
          </a:p>
          <a:p>
            <a:pPr>
              <a:buFont typeface="Arial" charset="0"/>
              <a:buChar char="•"/>
            </a:pPr>
            <a:endParaRPr lang="en-GB" sz="2800" b="1" dirty="0">
              <a:latin typeface="Calibri" pitchFamily="34" charset="0"/>
            </a:endParaRPr>
          </a:p>
          <a:p>
            <a:pPr>
              <a:buFont typeface="Arial" charset="0"/>
              <a:buChar char="•"/>
            </a:pPr>
            <a:r>
              <a:rPr lang="en-GB" sz="2800" b="1" dirty="0">
                <a:latin typeface="Calibri" pitchFamily="34" charset="0"/>
              </a:rPr>
              <a:t>  Modern contraceptives contain a much lower dose of Oestrogen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http://3.bp.blogspot.com/-pIL43NNLm6E/TWEcRHNUFdI/AAAAAAAAABg/KEUASxTuwiE/s1600/Cerazette.JPG"/>
          <p:cNvPicPr>
            <a:picLocks noChangeAspect="1" noChangeArrowheads="1"/>
          </p:cNvPicPr>
          <p:nvPr/>
        </p:nvPicPr>
        <p:blipFill>
          <a:blip r:embed="rId2"/>
          <a:srcRect t="16434"/>
          <a:stretch>
            <a:fillRect/>
          </a:stretch>
        </p:blipFill>
        <p:spPr bwMode="auto">
          <a:xfrm>
            <a:off x="1167404" y="-99392"/>
            <a:ext cx="7143750" cy="4576763"/>
          </a:xfrm>
          <a:prstGeom prst="rect">
            <a:avLst/>
          </a:prstGeom>
          <a:noFill/>
          <a:ln w="9525">
            <a:noFill/>
            <a:miter lim="800000"/>
            <a:headEnd/>
            <a:tailEnd/>
          </a:ln>
        </p:spPr>
      </p:pic>
      <p:sp>
        <p:nvSpPr>
          <p:cNvPr id="3" name="TextBox 2"/>
          <p:cNvSpPr txBox="1">
            <a:spLocks noChangeArrowheads="1"/>
          </p:cNvSpPr>
          <p:nvPr/>
        </p:nvSpPr>
        <p:spPr bwMode="auto">
          <a:xfrm>
            <a:off x="595904" y="3645024"/>
            <a:ext cx="7715250" cy="2246313"/>
          </a:xfrm>
          <a:prstGeom prst="rect">
            <a:avLst/>
          </a:prstGeom>
          <a:noFill/>
          <a:ln w="9525">
            <a:noFill/>
            <a:miter lim="800000"/>
            <a:headEnd/>
            <a:tailEnd/>
          </a:ln>
        </p:spPr>
        <p:txBody>
          <a:bodyPr>
            <a:spAutoFit/>
          </a:bodyPr>
          <a:lstStyle/>
          <a:p>
            <a:pPr>
              <a:buFont typeface="Arial" charset="0"/>
              <a:buChar char="•"/>
            </a:pPr>
            <a:r>
              <a:rPr lang="en-GB" sz="2800" b="1" dirty="0">
                <a:latin typeface="Calibri" pitchFamily="34" charset="0"/>
              </a:rPr>
              <a:t> Some oral contraceptives </a:t>
            </a:r>
            <a:r>
              <a:rPr lang="en-GB" sz="2800" b="1" u="sng" dirty="0">
                <a:latin typeface="Calibri" pitchFamily="34" charset="0"/>
              </a:rPr>
              <a:t>only </a:t>
            </a:r>
            <a:r>
              <a:rPr lang="en-GB" sz="2800" b="1" dirty="0">
                <a:latin typeface="Calibri" pitchFamily="34" charset="0"/>
              </a:rPr>
              <a:t>contain Progesterone, so these have even fewer side effects.</a:t>
            </a:r>
          </a:p>
          <a:p>
            <a:pPr>
              <a:buFont typeface="Arial" charset="0"/>
              <a:buChar char="•"/>
            </a:pPr>
            <a:endParaRPr lang="en-GB" sz="2800" b="1" dirty="0">
              <a:latin typeface="Calibri" pitchFamily="34" charset="0"/>
            </a:endParaRPr>
          </a:p>
          <a:p>
            <a:endParaRPr lang="en-US" sz="2800" b="1" dirty="0">
              <a:latin typeface="Calibri" pitchFamily="34" charset="0"/>
            </a:endParaRPr>
          </a:p>
        </p:txBody>
      </p:sp>
      <p:sp>
        <p:nvSpPr>
          <p:cNvPr id="2" name="TextBox 1"/>
          <p:cNvSpPr txBox="1"/>
          <p:nvPr/>
        </p:nvSpPr>
        <p:spPr>
          <a:xfrm>
            <a:off x="0" y="5084069"/>
            <a:ext cx="9144000" cy="1815882"/>
          </a:xfrm>
          <a:prstGeom prst="rect">
            <a:avLst/>
          </a:prstGeom>
          <a:solidFill>
            <a:srgbClr val="FFCCFF"/>
          </a:solidFill>
        </p:spPr>
        <p:txBody>
          <a:bodyPr wrap="square" rtlCol="0">
            <a:spAutoFit/>
          </a:bodyPr>
          <a:lstStyle/>
          <a:p>
            <a:r>
              <a:rPr lang="en-GB" sz="2800" dirty="0" smtClean="0"/>
              <a:t>It works by thickening the mucus that is produced by the cervix (entrance to the womb) to stop sperm cells swimming up into the womb and along the fallopian tubes.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040109_IVF_vmed_1p"/>
          <p:cNvPicPr>
            <a:picLocks noChangeAspect="1" noChangeArrowheads="1"/>
          </p:cNvPicPr>
          <p:nvPr/>
        </p:nvPicPr>
        <p:blipFill>
          <a:blip r:embed="rId2"/>
          <a:srcRect/>
          <a:stretch>
            <a:fillRect/>
          </a:stretch>
        </p:blipFill>
        <p:spPr bwMode="auto">
          <a:xfrm>
            <a:off x="457200" y="1981200"/>
            <a:ext cx="3394075" cy="4316413"/>
          </a:xfrm>
          <a:prstGeom prst="rect">
            <a:avLst/>
          </a:prstGeom>
          <a:noFill/>
          <a:ln w="9525">
            <a:noFill/>
            <a:miter lim="800000"/>
            <a:headEnd/>
            <a:tailEnd/>
          </a:ln>
        </p:spPr>
      </p:pic>
      <p:pic>
        <p:nvPicPr>
          <p:cNvPr id="20482" name="Picture 7" descr="louise"/>
          <p:cNvPicPr>
            <a:picLocks noChangeAspect="1" noChangeArrowheads="1"/>
          </p:cNvPicPr>
          <p:nvPr/>
        </p:nvPicPr>
        <p:blipFill>
          <a:blip r:embed="rId3"/>
          <a:srcRect/>
          <a:stretch>
            <a:fillRect/>
          </a:stretch>
        </p:blipFill>
        <p:spPr bwMode="auto">
          <a:xfrm>
            <a:off x="3429000" y="1524000"/>
            <a:ext cx="5257800" cy="3943350"/>
          </a:xfrm>
          <a:prstGeom prst="rect">
            <a:avLst/>
          </a:prstGeom>
          <a:noFill/>
          <a:ln w="9525">
            <a:noFill/>
            <a:miter lim="800000"/>
            <a:headEnd/>
            <a:tailEnd/>
          </a:ln>
        </p:spPr>
      </p:pic>
      <p:sp>
        <p:nvSpPr>
          <p:cNvPr id="20485" name="Text Box 5"/>
          <p:cNvSpPr txBox="1">
            <a:spLocks noChangeArrowheads="1"/>
          </p:cNvSpPr>
          <p:nvPr/>
        </p:nvSpPr>
        <p:spPr bwMode="auto">
          <a:xfrm>
            <a:off x="3924300" y="5805488"/>
            <a:ext cx="5184775" cy="563562"/>
          </a:xfrm>
          <a:prstGeom prst="rect">
            <a:avLst/>
          </a:prstGeom>
          <a:solidFill>
            <a:srgbClr val="FFFF99"/>
          </a:solidFill>
          <a:ln w="44450">
            <a:solidFill>
              <a:schemeClr val="tx1"/>
            </a:solidFill>
            <a:miter lim="800000"/>
            <a:headEnd/>
            <a:tailEnd/>
          </a:ln>
        </p:spPr>
        <p:txBody>
          <a:bodyPr wrap="none">
            <a:spAutoFit/>
          </a:bodyPr>
          <a:lstStyle/>
          <a:p>
            <a:r>
              <a:rPr lang="en-GB" sz="2800"/>
              <a:t>Louise Brown the 1</a:t>
            </a:r>
            <a:r>
              <a:rPr lang="en-GB" sz="2800" baseline="30000"/>
              <a:t>st</a:t>
            </a:r>
            <a:r>
              <a:rPr lang="en-GB" sz="2800"/>
              <a:t> IVF baby!!</a:t>
            </a:r>
          </a:p>
        </p:txBody>
      </p:sp>
      <p:sp>
        <p:nvSpPr>
          <p:cNvPr id="6" name="WordArt 2"/>
          <p:cNvSpPr>
            <a:spLocks noChangeArrowheads="1" noChangeShapeType="1" noTextEdit="1"/>
          </p:cNvSpPr>
          <p:nvPr/>
        </p:nvSpPr>
        <p:spPr bwMode="auto">
          <a:xfrm>
            <a:off x="0" y="428625"/>
            <a:ext cx="9144000" cy="85725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B050"/>
                </a:solidFill>
                <a:latin typeface="Arial Black"/>
              </a:rPr>
              <a:t>Who is this person and why is she special?</a:t>
            </a:r>
            <a:endParaRPr lang="en-US" sz="3600" kern="10" dirty="0">
              <a:ln w="9525">
                <a:solidFill>
                  <a:srgbClr val="000000"/>
                </a:solidFill>
                <a:round/>
                <a:headEnd/>
                <a:tailEnd/>
              </a:ln>
              <a:solidFill>
                <a:srgbClr val="FF9933"/>
              </a:solidFill>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3.bp.blogspot.com/_pUz288H80qQ/SImtSyH8t9I/AAAAAAAABW4/zLmXwF2OHME/s320/louise_brown.jpg"/>
          <p:cNvPicPr>
            <a:picLocks noChangeAspect="1" noChangeArrowheads="1"/>
          </p:cNvPicPr>
          <p:nvPr/>
        </p:nvPicPr>
        <p:blipFill>
          <a:blip r:embed="rId2"/>
          <a:srcRect/>
          <a:stretch>
            <a:fillRect/>
          </a:stretch>
        </p:blipFill>
        <p:spPr bwMode="auto">
          <a:xfrm>
            <a:off x="285750" y="357188"/>
            <a:ext cx="3927475" cy="5214937"/>
          </a:xfrm>
          <a:prstGeom prst="rect">
            <a:avLst/>
          </a:prstGeom>
          <a:noFill/>
          <a:ln w="9525">
            <a:noFill/>
            <a:miter lim="800000"/>
            <a:headEnd/>
            <a:tailEnd/>
          </a:ln>
        </p:spPr>
      </p:pic>
      <p:pic>
        <p:nvPicPr>
          <p:cNvPr id="21506" name="Picture 6" descr="http://www.hps.cam.ac.uk/visibleembryos/s8/8_Intro_Time.jpg"/>
          <p:cNvPicPr>
            <a:picLocks noChangeAspect="1" noChangeArrowheads="1"/>
          </p:cNvPicPr>
          <p:nvPr/>
        </p:nvPicPr>
        <p:blipFill>
          <a:blip r:embed="rId3"/>
          <a:srcRect/>
          <a:stretch>
            <a:fillRect/>
          </a:stretch>
        </p:blipFill>
        <p:spPr bwMode="auto">
          <a:xfrm>
            <a:off x="5572125" y="214313"/>
            <a:ext cx="3165475" cy="4235450"/>
          </a:xfrm>
          <a:prstGeom prst="rect">
            <a:avLst/>
          </a:prstGeom>
          <a:noFill/>
          <a:ln w="9525">
            <a:noFill/>
            <a:miter lim="800000"/>
            <a:headEnd/>
            <a:tailEnd/>
          </a:ln>
        </p:spPr>
      </p:pic>
      <p:pic>
        <p:nvPicPr>
          <p:cNvPr id="21507" name="Picture 2" descr="http://i.dailymail.co.uk/i/pix/2010/10/05/article-1317556-0B7A70AE000005DC-601_233x203.jpg"/>
          <p:cNvPicPr>
            <a:picLocks noChangeAspect="1" noChangeArrowheads="1"/>
          </p:cNvPicPr>
          <p:nvPr/>
        </p:nvPicPr>
        <p:blipFill>
          <a:blip r:embed="rId4"/>
          <a:srcRect/>
          <a:stretch>
            <a:fillRect/>
          </a:stretch>
        </p:blipFill>
        <p:spPr bwMode="auto">
          <a:xfrm>
            <a:off x="4357688" y="3929063"/>
            <a:ext cx="3362325"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1927</TotalTime>
  <Words>1229</Words>
  <Application>Microsoft Office PowerPoint</Application>
  <PresentationFormat>On-screen Show (4:3)</PresentationFormat>
  <Paragraphs>110</Paragraphs>
  <Slides>32</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Arial</vt:lpstr>
      <vt:lpstr>Arial Black</vt:lpstr>
      <vt:lpstr>Calibri</vt:lpstr>
      <vt:lpstr>Cambria Math</vt:lpstr>
      <vt:lpstr>Comic Sans MS</vt:lpstr>
      <vt:lpstr>Constantia</vt:lpstr>
      <vt:lpstr>Eras Demi ITC</vt:lpstr>
      <vt:lpstr>Impact</vt:lpstr>
      <vt:lpstr>Kristen ITC</vt:lpstr>
      <vt:lpstr>Pristina</vt:lpstr>
      <vt:lpstr>Rockwell</vt:lpstr>
      <vt:lpstr>Tahoma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Controlling fertility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Jayne Merrall</cp:lastModifiedBy>
  <cp:revision>38</cp:revision>
  <cp:lastPrinted>2015-09-15T14:21:36Z</cp:lastPrinted>
  <dcterms:created xsi:type="dcterms:W3CDTF">2010-09-14T17:18:32Z</dcterms:created>
  <dcterms:modified xsi:type="dcterms:W3CDTF">2020-09-17T14:59:20Z</dcterms:modified>
</cp:coreProperties>
</file>