
<file path=[Content_Types].xml><?xml version="1.0" encoding="utf-8"?>
<Types xmlns="http://schemas.openxmlformats.org/package/2006/content-types">
  <Default Extension="bin" ContentType="application/vnd.ms-office.activeX"/>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625" r:id="rId4"/>
  </p:sldMasterIdLst>
  <p:notesMasterIdLst>
    <p:notesMasterId r:id="rId20"/>
  </p:notesMasterIdLst>
  <p:sldIdLst>
    <p:sldId id="282" r:id="rId5"/>
    <p:sldId id="259" r:id="rId6"/>
    <p:sldId id="271" r:id="rId7"/>
    <p:sldId id="269" r:id="rId8"/>
    <p:sldId id="272" r:id="rId9"/>
    <p:sldId id="274" r:id="rId10"/>
    <p:sldId id="276" r:id="rId11"/>
    <p:sldId id="277" r:id="rId12"/>
    <p:sldId id="278" r:id="rId13"/>
    <p:sldId id="279" r:id="rId14"/>
    <p:sldId id="280" r:id="rId15"/>
    <p:sldId id="281" r:id="rId16"/>
    <p:sldId id="262" r:id="rId17"/>
    <p:sldId id="273" r:id="rId18"/>
    <p:sldId id="265" r:id="rId1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Gill Sans MT"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Gill Sans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Gill Sans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Gill Sans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Gill Sans MT" charset="0"/>
        <a:ea typeface="ＭＳ Ｐゴシック" charset="0"/>
        <a:cs typeface="ＭＳ Ｐゴシック" charset="0"/>
      </a:defRPr>
    </a:lvl5pPr>
    <a:lvl6pPr marL="2286000" algn="l" defTabSz="457200" rtl="0" eaLnBrk="1" latinLnBrk="0" hangingPunct="1">
      <a:defRPr kern="1200">
        <a:solidFill>
          <a:schemeClr val="tx1"/>
        </a:solidFill>
        <a:latin typeface="Gill Sans MT" charset="0"/>
        <a:ea typeface="ＭＳ Ｐゴシック" charset="0"/>
        <a:cs typeface="ＭＳ Ｐゴシック" charset="0"/>
      </a:defRPr>
    </a:lvl6pPr>
    <a:lvl7pPr marL="2743200" algn="l" defTabSz="457200" rtl="0" eaLnBrk="1" latinLnBrk="0" hangingPunct="1">
      <a:defRPr kern="1200">
        <a:solidFill>
          <a:schemeClr val="tx1"/>
        </a:solidFill>
        <a:latin typeface="Gill Sans MT" charset="0"/>
        <a:ea typeface="ＭＳ Ｐゴシック" charset="0"/>
        <a:cs typeface="ＭＳ Ｐゴシック" charset="0"/>
      </a:defRPr>
    </a:lvl7pPr>
    <a:lvl8pPr marL="3200400" algn="l" defTabSz="457200" rtl="0" eaLnBrk="1" latinLnBrk="0" hangingPunct="1">
      <a:defRPr kern="1200">
        <a:solidFill>
          <a:schemeClr val="tx1"/>
        </a:solidFill>
        <a:latin typeface="Gill Sans MT" charset="0"/>
        <a:ea typeface="ＭＳ Ｐゴシック" charset="0"/>
        <a:cs typeface="ＭＳ Ｐゴシック" charset="0"/>
      </a:defRPr>
    </a:lvl8pPr>
    <a:lvl9pPr marL="3657600" algn="l" defTabSz="457200" rtl="0" eaLnBrk="1" latinLnBrk="0" hangingPunct="1">
      <a:defRPr kern="1200">
        <a:solidFill>
          <a:schemeClr val="tx1"/>
        </a:solidFill>
        <a:latin typeface="Gill Sans M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EF"/>
    <a:srgbClr val="FFFFFF"/>
    <a:srgbClr val="FFF3F1"/>
    <a:srgbClr val="F5A203"/>
    <a:srgbClr val="CD13B7"/>
    <a:srgbClr val="42E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75" autoAdjust="0"/>
    <p:restoredTop sz="94674"/>
  </p:normalViewPr>
  <p:slideViewPr>
    <p:cSldViewPr snapToGrid="0" snapToObjects="1">
      <p:cViewPr varScale="1">
        <p:scale>
          <a:sx n="86" d="100"/>
          <a:sy n="86" d="100"/>
        </p:scale>
        <p:origin x="83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B50BAA3C-0457-A942-9B08-6622652715B1}" type="datetimeFigureOut">
              <a:rPr lang="en-US"/>
              <a:pPr>
                <a:defRPr/>
              </a:pPr>
              <a:t>10/8/2020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22C4BA0B-9A87-CE48-A20E-3CDEF47DF248}" type="slidenum">
              <a:rPr lang="en-US"/>
              <a:pPr>
                <a:defRPr/>
              </a:pPr>
              <a:t>‹#›</a:t>
            </a:fld>
            <a:endParaRPr lang="en-US"/>
          </a:p>
        </p:txBody>
      </p:sp>
    </p:spTree>
    <p:extLst>
      <p:ext uri="{BB962C8B-B14F-4D97-AF65-F5344CB8AC3E}">
        <p14:creationId xmlns:p14="http://schemas.microsoft.com/office/powerpoint/2010/main" val="2128844348"/>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1.</a:t>
            </a:r>
            <a:r>
              <a:rPr lang="en-GB" baseline="0" dirty="0" smtClean="0"/>
              <a:t> biodiversity/water/co2/foods/soil erosion/medicines/oxygen/indigenous tribes/education/ most endangered species </a:t>
            </a:r>
            <a:endParaRPr lang="en-GB" dirty="0" smtClean="0"/>
          </a:p>
          <a:p>
            <a:pPr marL="228600" indent="-228600">
              <a:buAutoNum type="arabicPeriod"/>
            </a:pPr>
            <a:r>
              <a:rPr lang="en-GB" dirty="0" smtClean="0"/>
              <a:t>Diseases/ refugees/benefits from milder winters/</a:t>
            </a:r>
            <a:r>
              <a:rPr lang="en-GB" baseline="0" dirty="0" smtClean="0"/>
              <a:t> pressure on resources/ deaths from extreme weather</a:t>
            </a:r>
            <a:endParaRPr lang="en-GB" dirty="0" smtClean="0"/>
          </a:p>
          <a:p>
            <a:pPr marL="228600" indent="-228600">
              <a:buAutoNum type="arabicPeriod"/>
            </a:pPr>
            <a:r>
              <a:rPr lang="en-GB" dirty="0" smtClean="0"/>
              <a:t>Loses</a:t>
            </a:r>
            <a:r>
              <a:rPr lang="en-GB" baseline="0" dirty="0" smtClean="0"/>
              <a:t> energy power </a:t>
            </a:r>
            <a:r>
              <a:rPr lang="en-GB" baseline="0" dirty="0" err="1" smtClean="0"/>
              <a:t>sourse</a:t>
            </a:r>
            <a:r>
              <a:rPr lang="en-GB" baseline="0" dirty="0" smtClean="0"/>
              <a:t> is the sea</a:t>
            </a:r>
            <a:endParaRPr lang="en-GB" dirty="0" smtClean="0"/>
          </a:p>
          <a:p>
            <a:pPr marL="228600" indent="-228600">
              <a:buAutoNum type="arabicPeriod"/>
            </a:pPr>
            <a:r>
              <a:rPr lang="en-GB" dirty="0" smtClean="0"/>
              <a:t>Nepal: 9,000 dead/ </a:t>
            </a:r>
            <a:endParaRPr lang="en-GB" dirty="0"/>
          </a:p>
        </p:txBody>
      </p:sp>
      <p:sp>
        <p:nvSpPr>
          <p:cNvPr id="4" name="Slide Number Placeholder 3"/>
          <p:cNvSpPr>
            <a:spLocks noGrp="1"/>
          </p:cNvSpPr>
          <p:nvPr>
            <p:ph type="sldNum" sz="quarter" idx="10"/>
          </p:nvPr>
        </p:nvSpPr>
        <p:spPr/>
        <p:txBody>
          <a:bodyPr/>
          <a:lstStyle/>
          <a:p>
            <a:fld id="{58E2B07D-348D-49BE-A48F-5484034F67FF}" type="slidenum">
              <a:rPr lang="en-GB" smtClean="0"/>
              <a:t>1</a:t>
            </a:fld>
            <a:endParaRPr lang="en-GB"/>
          </a:p>
        </p:txBody>
      </p:sp>
    </p:spTree>
    <p:extLst>
      <p:ext uri="{BB962C8B-B14F-4D97-AF65-F5344CB8AC3E}">
        <p14:creationId xmlns:p14="http://schemas.microsoft.com/office/powerpoint/2010/main" val="2506913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2C4BA0B-9A87-CE48-A20E-3CDEF47DF248}" type="slidenum">
              <a:rPr lang="en-US" smtClean="0"/>
              <a:pPr>
                <a:defRPr/>
              </a:pPr>
              <a:t>3</a:t>
            </a:fld>
            <a:endParaRPr lang="en-US"/>
          </a:p>
        </p:txBody>
      </p:sp>
    </p:spTree>
    <p:extLst>
      <p:ext uri="{BB962C8B-B14F-4D97-AF65-F5344CB8AC3E}">
        <p14:creationId xmlns:p14="http://schemas.microsoft.com/office/powerpoint/2010/main" val="417144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AEA7080-311B-5043-B214-EE0178924DC8}" type="datetimeFigureOut">
              <a:rPr lang="en-US"/>
              <a:pPr>
                <a:defRPr/>
              </a:pPr>
              <a:t>10/8/2020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4DF3CB-BA46-EA4B-8429-271F8CE6B82C}" type="slidenum">
              <a:rPr lang="en-US"/>
              <a:pPr>
                <a:defRPr/>
              </a:pPr>
              <a:t>‹#›</a:t>
            </a:fld>
            <a:endParaRPr lang="en-US"/>
          </a:p>
        </p:txBody>
      </p:sp>
    </p:spTree>
    <p:extLst>
      <p:ext uri="{BB962C8B-B14F-4D97-AF65-F5344CB8AC3E}">
        <p14:creationId xmlns:p14="http://schemas.microsoft.com/office/powerpoint/2010/main" val="1675913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FF214F-8E4E-104A-9E69-57CF770C99DF}" type="datetimeFigureOut">
              <a:rPr lang="en-US"/>
              <a:pPr>
                <a:defRPr/>
              </a:pPr>
              <a:t>10/8/2020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BD01E4-654A-4D48-9BA7-2BA0DD2B3AA2}" type="slidenum">
              <a:rPr lang="en-US"/>
              <a:pPr>
                <a:defRPr/>
              </a:pPr>
              <a:t>‹#›</a:t>
            </a:fld>
            <a:endParaRPr lang="en-US"/>
          </a:p>
        </p:txBody>
      </p:sp>
    </p:spTree>
    <p:extLst>
      <p:ext uri="{BB962C8B-B14F-4D97-AF65-F5344CB8AC3E}">
        <p14:creationId xmlns:p14="http://schemas.microsoft.com/office/powerpoint/2010/main" val="131529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799BD24-9EEF-E644-AF65-209C235C6F37}" type="datetimeFigureOut">
              <a:rPr lang="en-US"/>
              <a:pPr>
                <a:defRPr/>
              </a:pPr>
              <a:t>10/8/2020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E1E364-D1AE-BD4B-B047-CF06D9E92FB2}" type="slidenum">
              <a:rPr lang="en-US"/>
              <a:pPr>
                <a:defRPr/>
              </a:pPr>
              <a:t>‹#›</a:t>
            </a:fld>
            <a:endParaRPr lang="en-US"/>
          </a:p>
        </p:txBody>
      </p:sp>
    </p:spTree>
    <p:extLst>
      <p:ext uri="{BB962C8B-B14F-4D97-AF65-F5344CB8AC3E}">
        <p14:creationId xmlns:p14="http://schemas.microsoft.com/office/powerpoint/2010/main" val="4182387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AB4E47E-6962-B34F-BF16-E4C9FF9267B6}" type="datetimeFigureOut">
              <a:rPr lang="en-US"/>
              <a:pPr>
                <a:defRPr/>
              </a:pPr>
              <a:t>10/8/2020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E8C695-68CD-C141-BA81-3A5059D33F41}" type="slidenum">
              <a:rPr lang="en-US"/>
              <a:pPr>
                <a:defRPr/>
              </a:pPr>
              <a:t>‹#›</a:t>
            </a:fld>
            <a:endParaRPr lang="en-US"/>
          </a:p>
        </p:txBody>
      </p:sp>
    </p:spTree>
    <p:extLst>
      <p:ext uri="{BB962C8B-B14F-4D97-AF65-F5344CB8AC3E}">
        <p14:creationId xmlns:p14="http://schemas.microsoft.com/office/powerpoint/2010/main" val="784039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2FC71F-38D7-6642-A379-31086D06CAA0}" type="datetimeFigureOut">
              <a:rPr lang="en-US"/>
              <a:pPr>
                <a:defRPr/>
              </a:pPr>
              <a:t>10/8/2020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3AF19A-6DC0-1242-BFD8-715EFCACCCAA}" type="slidenum">
              <a:rPr lang="en-US"/>
              <a:pPr>
                <a:defRPr/>
              </a:pPr>
              <a:t>‹#›</a:t>
            </a:fld>
            <a:endParaRPr lang="en-US"/>
          </a:p>
        </p:txBody>
      </p:sp>
    </p:spTree>
    <p:extLst>
      <p:ext uri="{BB962C8B-B14F-4D97-AF65-F5344CB8AC3E}">
        <p14:creationId xmlns:p14="http://schemas.microsoft.com/office/powerpoint/2010/main" val="1148687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57A1FB-8FE1-804A-B8AA-B325E8AC8662}" type="datetimeFigureOut">
              <a:rPr lang="en-US"/>
              <a:pPr>
                <a:defRPr/>
              </a:pPr>
              <a:t>10/8/2020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8C744C-9735-DB40-9320-4128EEE14A38}" type="slidenum">
              <a:rPr lang="en-US"/>
              <a:pPr>
                <a:defRPr/>
              </a:pPr>
              <a:t>‹#›</a:t>
            </a:fld>
            <a:endParaRPr lang="en-US"/>
          </a:p>
        </p:txBody>
      </p:sp>
    </p:spTree>
    <p:extLst>
      <p:ext uri="{BB962C8B-B14F-4D97-AF65-F5344CB8AC3E}">
        <p14:creationId xmlns:p14="http://schemas.microsoft.com/office/powerpoint/2010/main" val="1401547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9363817-8FA4-C141-98F0-32DE7167C257}" type="datetimeFigureOut">
              <a:rPr lang="en-US"/>
              <a:pPr>
                <a:defRPr/>
              </a:pPr>
              <a:t>10/8/2020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8106702-C47E-A446-B7D5-A71B39A3006B}" type="slidenum">
              <a:rPr lang="en-US"/>
              <a:pPr>
                <a:defRPr/>
              </a:pPr>
              <a:t>‹#›</a:t>
            </a:fld>
            <a:endParaRPr lang="en-US"/>
          </a:p>
        </p:txBody>
      </p:sp>
    </p:spTree>
    <p:extLst>
      <p:ext uri="{BB962C8B-B14F-4D97-AF65-F5344CB8AC3E}">
        <p14:creationId xmlns:p14="http://schemas.microsoft.com/office/powerpoint/2010/main" val="337689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FBA62F-4077-9949-A2BC-FE8FE8077438}" type="datetimeFigureOut">
              <a:rPr lang="en-US"/>
              <a:pPr>
                <a:defRPr/>
              </a:pPr>
              <a:t>10/8/2020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C2D841C-4806-C44C-BC74-9557FCA43304}" type="slidenum">
              <a:rPr lang="en-US"/>
              <a:pPr>
                <a:defRPr/>
              </a:pPr>
              <a:t>‹#›</a:t>
            </a:fld>
            <a:endParaRPr lang="en-US"/>
          </a:p>
        </p:txBody>
      </p:sp>
    </p:spTree>
    <p:extLst>
      <p:ext uri="{BB962C8B-B14F-4D97-AF65-F5344CB8AC3E}">
        <p14:creationId xmlns:p14="http://schemas.microsoft.com/office/powerpoint/2010/main" val="2937302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4F97319-C8AF-F340-A54B-BDF18795AAAA}" type="datetimeFigureOut">
              <a:rPr lang="en-US"/>
              <a:pPr>
                <a:defRPr/>
              </a:pPr>
              <a:t>10/8/2020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E275F0D-49E1-BE4F-B08A-8E64CC3EF0C7}" type="slidenum">
              <a:rPr lang="en-US"/>
              <a:pPr>
                <a:defRPr/>
              </a:pPr>
              <a:t>‹#›</a:t>
            </a:fld>
            <a:endParaRPr lang="en-US"/>
          </a:p>
        </p:txBody>
      </p:sp>
    </p:spTree>
    <p:extLst>
      <p:ext uri="{BB962C8B-B14F-4D97-AF65-F5344CB8AC3E}">
        <p14:creationId xmlns:p14="http://schemas.microsoft.com/office/powerpoint/2010/main" val="1369043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AFB3FCDA-3BE3-7A4B-9D9A-069520BEDBFE}" type="datetimeFigureOut">
              <a:rPr lang="en-US"/>
              <a:pPr>
                <a:defRPr/>
              </a:pPr>
              <a:t>10/8/2020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EB96BA3-288F-4942-A3DB-A115A798000D}" type="slidenum">
              <a:rPr lang="en-US"/>
              <a:pPr>
                <a:defRPr/>
              </a:pPr>
              <a:t>‹#›</a:t>
            </a:fld>
            <a:endParaRPr lang="en-US" dirty="0">
              <a:solidFill>
                <a:schemeClr val="accent3">
                  <a:shade val="75000"/>
                </a:schemeClr>
              </a:solidFill>
            </a:endParaRPr>
          </a:p>
        </p:txBody>
      </p:sp>
    </p:spTree>
    <p:extLst>
      <p:ext uri="{BB962C8B-B14F-4D97-AF65-F5344CB8AC3E}">
        <p14:creationId xmlns:p14="http://schemas.microsoft.com/office/powerpoint/2010/main" val="3705931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9E2D47B-CAE6-AD4A-B886-EE3502447B1D}" type="datetimeFigureOut">
              <a:rPr lang="en-US"/>
              <a:pPr>
                <a:defRPr/>
              </a:pPr>
              <a:t>10/8/2020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BFE63A-962D-F742-B24B-58A46919E55A}" type="slidenum">
              <a:rPr lang="en-US"/>
              <a:pPr>
                <a:defRPr/>
              </a:pPr>
              <a:t>‹#›</a:t>
            </a:fld>
            <a:endParaRPr lang="en-US"/>
          </a:p>
        </p:txBody>
      </p:sp>
    </p:spTree>
    <p:extLst>
      <p:ext uri="{BB962C8B-B14F-4D97-AF65-F5344CB8AC3E}">
        <p14:creationId xmlns:p14="http://schemas.microsoft.com/office/powerpoint/2010/main" val="347807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E2C462B4-6B62-914E-A6EE-2312FBB99F5E}" type="datetimeFigureOut">
              <a:rPr lang="en-US"/>
              <a:pPr>
                <a:defRPr/>
              </a:pPr>
              <a:t>10/8/2020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906D953D-74C9-0044-8926-DBABC7DCE2CD}"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93638" r:id="rId1"/>
    <p:sldLayoutId id="2147493639" r:id="rId2"/>
    <p:sldLayoutId id="2147493640" r:id="rId3"/>
    <p:sldLayoutId id="2147493641" r:id="rId4"/>
    <p:sldLayoutId id="2147493642" r:id="rId5"/>
    <p:sldLayoutId id="2147493643" r:id="rId6"/>
    <p:sldLayoutId id="2147493644" r:id="rId7"/>
    <p:sldLayoutId id="2147493648" r:id="rId8"/>
    <p:sldLayoutId id="2147493645" r:id="rId9"/>
    <p:sldLayoutId id="2147493646" r:id="rId10"/>
    <p:sldLayoutId id="2147493647"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Gill Sans MT"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Gill Sans MT"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Gill Sans MT"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Gill Sans MT"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Gill Sans MT"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Gill Sans MT"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Gill Sans MT"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Gill Sans MT"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9672" t="8907" r="19942" b="16950"/>
          <a:stretch/>
        </p:blipFill>
        <p:spPr>
          <a:xfrm>
            <a:off x="3616981" y="790342"/>
            <a:ext cx="4461374" cy="4705199"/>
          </a:xfrm>
          <a:prstGeom prst="rect">
            <a:avLst/>
          </a:prstGeom>
        </p:spPr>
      </p:pic>
      <p:sp>
        <p:nvSpPr>
          <p:cNvPr id="3" name="Subtitle 2"/>
          <p:cNvSpPr>
            <a:spLocks noGrp="1"/>
          </p:cNvSpPr>
          <p:nvPr>
            <p:ph type="subTitle" idx="1"/>
          </p:nvPr>
        </p:nvSpPr>
        <p:spPr>
          <a:xfrm rot="21388493">
            <a:off x="-138170" y="1552174"/>
            <a:ext cx="3685347" cy="2383966"/>
          </a:xfrm>
        </p:spPr>
        <p:txBody>
          <a:bodyPr>
            <a:noAutofit/>
          </a:bodyPr>
          <a:lstStyle/>
          <a:p>
            <a:r>
              <a:rPr lang="en-GB" sz="3300" b="1" dirty="0">
                <a:solidFill>
                  <a:srgbClr val="00B050"/>
                </a:solidFill>
                <a:latin typeface="Arial Rounded MT Bold" panose="020F0704030504030204" pitchFamily="34" charset="0"/>
              </a:rPr>
              <a:t>Do now task </a:t>
            </a:r>
          </a:p>
          <a:p>
            <a:endParaRPr lang="en-GB" sz="2100" dirty="0">
              <a:solidFill>
                <a:srgbClr val="00B050"/>
              </a:solidFill>
              <a:latin typeface="Arial Rounded MT Bold" panose="020F0704030504030204" pitchFamily="34" charset="0"/>
            </a:endParaRPr>
          </a:p>
          <a:p>
            <a:r>
              <a:rPr lang="en-GB" sz="2100" dirty="0">
                <a:solidFill>
                  <a:srgbClr val="00B050"/>
                </a:solidFill>
                <a:latin typeface="Arial Rounded MT Bold" panose="020F0704030504030204" pitchFamily="34" charset="0"/>
              </a:rPr>
              <a:t>How much can you remember? </a:t>
            </a:r>
          </a:p>
          <a:p>
            <a:endParaRPr lang="en-GB" sz="2100" dirty="0">
              <a:solidFill>
                <a:srgbClr val="00B050"/>
              </a:solidFill>
              <a:latin typeface="Arial Rounded MT Bold" panose="020F0704030504030204" pitchFamily="34" charset="0"/>
            </a:endParaRPr>
          </a:p>
          <a:p>
            <a:endParaRPr lang="en-GB" sz="2100" dirty="0">
              <a:solidFill>
                <a:srgbClr val="00B050"/>
              </a:solidFill>
              <a:latin typeface="Arial Rounded MT Bold" panose="020F0704030504030204" pitchFamily="34" charset="0"/>
            </a:endParaRPr>
          </a:p>
        </p:txBody>
      </p:sp>
      <p:pic>
        <p:nvPicPr>
          <p:cNvPr id="5" name="Picture 4"/>
          <p:cNvPicPr>
            <a:picLocks noChangeAspect="1"/>
          </p:cNvPicPr>
          <p:nvPr/>
        </p:nvPicPr>
        <p:blipFill rotWithShape="1">
          <a:blip r:embed="rId6"/>
          <a:srcRect l="38218" t="64504" r="11382" b="28406"/>
          <a:stretch/>
        </p:blipFill>
        <p:spPr>
          <a:xfrm>
            <a:off x="2902105" y="5394442"/>
            <a:ext cx="6212414" cy="491319"/>
          </a:xfrm>
          <a:prstGeom prst="rect">
            <a:avLst/>
          </a:prstGeom>
        </p:spPr>
      </p:pic>
      <p:sp>
        <p:nvSpPr>
          <p:cNvPr id="6" name="TextBox 5"/>
          <p:cNvSpPr txBox="1"/>
          <p:nvPr/>
        </p:nvSpPr>
        <p:spPr>
          <a:xfrm>
            <a:off x="3984296" y="1520976"/>
            <a:ext cx="3795986" cy="4524315"/>
          </a:xfrm>
          <a:prstGeom prst="rect">
            <a:avLst/>
          </a:prstGeom>
          <a:noFill/>
        </p:spPr>
        <p:txBody>
          <a:bodyPr wrap="square" rtlCol="0">
            <a:spAutoFit/>
          </a:bodyPr>
          <a:lstStyle/>
          <a:p>
            <a:pPr marL="342900" indent="-342900" algn="ctr">
              <a:buAutoNum type="arabicPeriod"/>
            </a:pPr>
            <a:r>
              <a:rPr lang="en-GB" dirty="0">
                <a:latin typeface="Arial Rounded MT Bold" panose="020F0704030504030204" pitchFamily="34" charset="0"/>
              </a:rPr>
              <a:t>Give 4 values of the tropical rainforest </a:t>
            </a:r>
          </a:p>
          <a:p>
            <a:pPr marL="342900" indent="-342900" algn="ctr">
              <a:buAutoNum type="arabicPeriod"/>
            </a:pPr>
            <a:endParaRPr lang="en-GB" dirty="0">
              <a:latin typeface="Arial Rounded MT Bold" panose="020F0704030504030204" pitchFamily="34" charset="0"/>
            </a:endParaRPr>
          </a:p>
          <a:p>
            <a:pPr marL="342900" indent="-342900" algn="ctr">
              <a:buAutoNum type="arabicPeriod"/>
            </a:pPr>
            <a:r>
              <a:rPr lang="en-GB" dirty="0">
                <a:latin typeface="Arial Rounded MT Bold" panose="020F0704030504030204" pitchFamily="34" charset="0"/>
              </a:rPr>
              <a:t>Give 2 social impacts of climate change </a:t>
            </a:r>
          </a:p>
          <a:p>
            <a:pPr marL="342900" indent="-342900" algn="ctr">
              <a:buAutoNum type="arabicPeriod"/>
            </a:pPr>
            <a:endParaRPr lang="en-GB" dirty="0">
              <a:latin typeface="Arial Rounded MT Bold" panose="020F0704030504030204" pitchFamily="34" charset="0"/>
            </a:endParaRPr>
          </a:p>
          <a:p>
            <a:pPr marL="342900" indent="-342900" algn="ctr">
              <a:buAutoNum type="arabicPeriod"/>
            </a:pPr>
            <a:r>
              <a:rPr lang="en-GB" dirty="0">
                <a:latin typeface="Arial Rounded MT Bold" panose="020F0704030504030204" pitchFamily="34" charset="0"/>
              </a:rPr>
              <a:t>What happens when tropical storms hit land and why?</a:t>
            </a:r>
          </a:p>
          <a:p>
            <a:pPr marL="342900" indent="-342900" algn="ctr">
              <a:buAutoNum type="arabicPeriod"/>
            </a:pPr>
            <a:endParaRPr lang="en-GB" dirty="0">
              <a:latin typeface="Arial Rounded MT Bold" panose="020F0704030504030204" pitchFamily="34" charset="0"/>
            </a:endParaRPr>
          </a:p>
          <a:p>
            <a:pPr marL="342900" indent="-342900" algn="ctr">
              <a:buAutoNum type="arabicPeriod"/>
            </a:pPr>
            <a:r>
              <a:rPr lang="en-GB" dirty="0">
                <a:latin typeface="Arial Rounded MT Bold" panose="020F0704030504030204" pitchFamily="34" charset="0"/>
              </a:rPr>
              <a:t>Name our LIC case study of a tectonic hazard/ give 2 primary effects of the earthquake.</a:t>
            </a:r>
            <a:endParaRPr lang="en-GB" dirty="0">
              <a:latin typeface="Arial Rounded MT Bold" panose="020F0704030504030204" pitchFamily="34" charset="0"/>
            </a:endParaRPr>
          </a:p>
          <a:p>
            <a:pPr marL="342900" indent="-342900" algn="ctr">
              <a:buAutoNum type="arabicPeriod"/>
            </a:pPr>
            <a:endParaRPr lang="en-GB" dirty="0">
              <a:latin typeface="Arial Rounded MT Bold" panose="020F0704030504030204" pitchFamily="34" charset="0"/>
            </a:endParaRPr>
          </a:p>
          <a:p>
            <a:pPr marL="257175" indent="-257175">
              <a:buAutoNum type="arabicPeriod"/>
            </a:pPr>
            <a:endParaRPr lang="en-GB" dirty="0"/>
          </a:p>
          <a:p>
            <a:endParaRPr lang="en-GB" dirty="0"/>
          </a:p>
        </p:txBody>
      </p:sp>
      <p:sp>
        <p:nvSpPr>
          <p:cNvPr id="2" name="TextBox 1"/>
          <p:cNvSpPr txBox="1"/>
          <p:nvPr/>
        </p:nvSpPr>
        <p:spPr>
          <a:xfrm>
            <a:off x="366358" y="3780485"/>
            <a:ext cx="2676293" cy="646331"/>
          </a:xfrm>
          <a:prstGeom prst="rect">
            <a:avLst/>
          </a:prstGeom>
          <a:noFill/>
        </p:spPr>
        <p:txBody>
          <a:bodyPr wrap="square" rtlCol="0">
            <a:spAutoFit/>
          </a:bodyPr>
          <a:lstStyle/>
          <a:p>
            <a:pPr algn="ctr"/>
            <a:r>
              <a:rPr lang="en-GB" dirty="0" smtClean="0">
                <a:solidFill>
                  <a:srgbClr val="FF0000"/>
                </a:solidFill>
                <a:latin typeface="Arial Rounded MT Bold" panose="020F0704030504030204" pitchFamily="34" charset="0"/>
              </a:rPr>
              <a:t>Pencil cases out</a:t>
            </a:r>
          </a:p>
          <a:p>
            <a:pPr algn="ctr"/>
            <a:r>
              <a:rPr lang="en-GB" dirty="0" smtClean="0">
                <a:solidFill>
                  <a:srgbClr val="FF0000"/>
                </a:solidFill>
                <a:latin typeface="Arial Rounded MT Bold" panose="020F0704030504030204" pitchFamily="34" charset="0"/>
              </a:rPr>
              <a:t>Coats </a:t>
            </a:r>
            <a:r>
              <a:rPr lang="en-GB" dirty="0" smtClean="0">
                <a:solidFill>
                  <a:srgbClr val="FF0000"/>
                </a:solidFill>
                <a:latin typeface="Arial Rounded MT Bold" panose="020F0704030504030204" pitchFamily="34" charset="0"/>
              </a:rPr>
              <a:t>and bags off </a:t>
            </a:r>
            <a:endParaRPr lang="en-GB" dirty="0">
              <a:solidFill>
                <a:srgbClr val="FF0000"/>
              </a:solidFill>
              <a:latin typeface="Arial Rounded MT Bold" panose="020F0704030504030204" pitchFamily="34" charset="0"/>
            </a:endParaRPr>
          </a:p>
        </p:txBody>
      </p:sp>
    </p:spTree>
    <p:controls>
      <mc:AlternateContent xmlns:mc="http://schemas.openxmlformats.org/markup-compatibility/2006">
        <mc:Choice xmlns:v="urn:schemas-microsoft-com:vml" Requires="v">
          <p:control spid="1027" name="ShockwaveFlash1" r:id="rId2" imgW="2482920" imgH="1025640"/>
        </mc:Choice>
        <mc:Fallback>
          <p:control name="ShockwaveFlash1" r:id="rId2" imgW="2482920" imgH="1025640">
            <p:pic>
              <p:nvPicPr>
                <p:cNvPr id="7" name="ShockwaveFlash1"/>
                <p:cNvPicPr preferRelativeResize="0">
                  <a:picLocks noChangeArrowheads="1" noChangeShapeType="1"/>
                </p:cNvPicPr>
                <p:nvPr/>
              </p:nvPicPr>
              <p:blipFill>
                <a:blip r:embed="rId7"/>
                <a:srcRect/>
                <a:stretch>
                  <a:fillRect/>
                </a:stretch>
              </p:blipFill>
              <p:spPr bwMode="auto">
                <a:xfrm>
                  <a:off x="257049" y="5018972"/>
                  <a:ext cx="2483644" cy="1026319"/>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39321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3EF"/>
          </a:solidFill>
          <a:ln>
            <a:solidFill>
              <a:schemeClr val="tx1"/>
            </a:solidFill>
          </a:ln>
        </p:spPr>
        <p:txBody>
          <a:bodyPr/>
          <a:lstStyle/>
          <a:p>
            <a:r>
              <a:rPr lang="en-US" dirty="0"/>
              <a:t>https://</a:t>
            </a:r>
            <a:r>
              <a:rPr lang="en-US" dirty="0" err="1"/>
              <a:t>www.youtube.com</a:t>
            </a:r>
            <a:r>
              <a:rPr lang="en-US" dirty="0"/>
              <a:t>/</a:t>
            </a:r>
            <a:r>
              <a:rPr lang="en-US" dirty="0" err="1"/>
              <a:t>watch?v</a:t>
            </a:r>
            <a:r>
              <a:rPr lang="en-US" dirty="0"/>
              <a:t>=Uti2niW2BRA</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913679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3EF"/>
          </a:solidFill>
          <a:ln>
            <a:solidFill>
              <a:schemeClr val="tx1"/>
            </a:solidFill>
          </a:ln>
        </p:spPr>
        <p:txBody>
          <a:bodyPr/>
          <a:lstStyle/>
          <a:p>
            <a:r>
              <a:rPr lang="en-US" sz="3200" dirty="0">
                <a:latin typeface="Comic Sans MS" panose="030F0702030302020204" pitchFamily="66" charset="0"/>
              </a:rPr>
              <a:t>Fracking</a:t>
            </a:r>
          </a:p>
        </p:txBody>
      </p:sp>
      <p:sp>
        <p:nvSpPr>
          <p:cNvPr id="3" name="Content Placeholder 2"/>
          <p:cNvSpPr>
            <a:spLocks noGrp="1"/>
          </p:cNvSpPr>
          <p:nvPr>
            <p:ph idx="1"/>
          </p:nvPr>
        </p:nvSpPr>
        <p:spPr>
          <a:solidFill>
            <a:srgbClr val="FFF3EF"/>
          </a:solidFill>
          <a:ln>
            <a:solidFill>
              <a:schemeClr val="tx1"/>
            </a:solidFill>
          </a:ln>
        </p:spPr>
        <p:txBody>
          <a:bodyPr/>
          <a:lstStyle/>
          <a:p>
            <a:r>
              <a:rPr lang="en-US" dirty="0">
                <a:latin typeface="Comic Sans MS" panose="030F0702030302020204" pitchFamily="66" charset="0"/>
              </a:rPr>
              <a:t>The UK has rich reserves of trapped gas</a:t>
            </a:r>
          </a:p>
          <a:p>
            <a:r>
              <a:rPr lang="en-US" dirty="0">
                <a:latin typeface="Comic Sans MS" panose="030F0702030302020204" pitchFamily="66" charset="0"/>
              </a:rPr>
              <a:t>This could help our energy security</a:t>
            </a:r>
          </a:p>
          <a:p>
            <a:r>
              <a:rPr lang="en-US" dirty="0">
                <a:latin typeface="Comic Sans MS" panose="030F0702030302020204" pitchFamily="66" charset="0"/>
              </a:rPr>
              <a:t>People don’t like it because of the environmental risks associated with it</a:t>
            </a:r>
          </a:p>
        </p:txBody>
      </p:sp>
    </p:spTree>
    <p:extLst>
      <p:ext uri="{BB962C8B-B14F-4D97-AF65-F5344CB8AC3E}">
        <p14:creationId xmlns:p14="http://schemas.microsoft.com/office/powerpoint/2010/main" val="60767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1371" cy="6858000"/>
          </a:xfrm>
        </p:spPr>
      </p:pic>
    </p:spTree>
    <p:extLst>
      <p:ext uri="{BB962C8B-B14F-4D97-AF65-F5344CB8AC3E}">
        <p14:creationId xmlns:p14="http://schemas.microsoft.com/office/powerpoint/2010/main" val="1630612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163"/>
            <a:ext cx="9144000" cy="769441"/>
          </a:xfrm>
          <a:prstGeom prst="rect">
            <a:avLst/>
          </a:prstGeom>
          <a:solidFill>
            <a:srgbClr val="FFF3F1"/>
          </a:solidFill>
          <a:ln>
            <a:solidFill>
              <a:srgbClr val="000000"/>
            </a:solidFill>
          </a:ln>
        </p:spPr>
        <p:txBody>
          <a:bodyPr wrap="square">
            <a:spAutoFit/>
          </a:bodyPr>
          <a:lstStyle/>
          <a:p>
            <a:pPr fontAlgn="auto">
              <a:spcBef>
                <a:spcPts val="0"/>
              </a:spcBef>
              <a:spcAft>
                <a:spcPts val="0"/>
              </a:spcAft>
              <a:defRPr/>
            </a:pPr>
            <a:r>
              <a:rPr lang="en-US" sz="4400" u="sng" dirty="0">
                <a:latin typeface="Comic Sans MS" panose="030F0702030302020204" pitchFamily="66" charset="0"/>
                <a:ea typeface="+mn-ea"/>
                <a:cs typeface="Comic Sans MS"/>
              </a:rPr>
              <a:t>Task</a:t>
            </a:r>
          </a:p>
        </p:txBody>
      </p:sp>
      <p:sp>
        <p:nvSpPr>
          <p:cNvPr id="4098" name="TextBox 1"/>
          <p:cNvSpPr txBox="1">
            <a:spLocks noChangeArrowheads="1"/>
          </p:cNvSpPr>
          <p:nvPr/>
        </p:nvSpPr>
        <p:spPr bwMode="auto">
          <a:xfrm>
            <a:off x="0" y="1093788"/>
            <a:ext cx="9144000" cy="304698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Gill Sans MT" charset="0"/>
                <a:ea typeface="ＭＳ Ｐゴシック" charset="0"/>
                <a:cs typeface="ＭＳ Ｐゴシック" charset="0"/>
              </a:defRPr>
            </a:lvl1pPr>
            <a:lvl2pPr marL="742950" indent="-285750">
              <a:defRPr>
                <a:solidFill>
                  <a:schemeClr val="tx1"/>
                </a:solidFill>
                <a:latin typeface="Gill Sans MT" charset="0"/>
                <a:ea typeface="ＭＳ Ｐゴシック" charset="0"/>
              </a:defRPr>
            </a:lvl2pPr>
            <a:lvl3pPr marL="1143000" indent="-228600">
              <a:defRPr>
                <a:solidFill>
                  <a:schemeClr val="tx1"/>
                </a:solidFill>
                <a:latin typeface="Gill Sans MT" charset="0"/>
                <a:ea typeface="ＭＳ Ｐゴシック" charset="0"/>
              </a:defRPr>
            </a:lvl3pPr>
            <a:lvl4pPr marL="1600200" indent="-228600">
              <a:defRPr>
                <a:solidFill>
                  <a:schemeClr val="tx1"/>
                </a:solidFill>
                <a:latin typeface="Gill Sans MT" charset="0"/>
                <a:ea typeface="ＭＳ Ｐゴシック" charset="0"/>
              </a:defRPr>
            </a:lvl4pPr>
            <a:lvl5pPr marL="2057400" indent="-228600">
              <a:defRPr>
                <a:solidFill>
                  <a:schemeClr val="tx1"/>
                </a:solidFill>
                <a:latin typeface="Gill Sans MT" charset="0"/>
                <a:ea typeface="ＭＳ Ｐゴシック" charset="0"/>
              </a:defRPr>
            </a:lvl5pPr>
            <a:lvl6pPr marL="2514600" indent="-228600" fontAlgn="base">
              <a:spcBef>
                <a:spcPct val="0"/>
              </a:spcBef>
              <a:spcAft>
                <a:spcPct val="0"/>
              </a:spcAft>
              <a:defRPr>
                <a:solidFill>
                  <a:schemeClr val="tx1"/>
                </a:solidFill>
                <a:latin typeface="Gill Sans MT" charset="0"/>
                <a:ea typeface="ＭＳ Ｐゴシック" charset="0"/>
              </a:defRPr>
            </a:lvl6pPr>
            <a:lvl7pPr marL="2971800" indent="-228600" fontAlgn="base">
              <a:spcBef>
                <a:spcPct val="0"/>
              </a:spcBef>
              <a:spcAft>
                <a:spcPct val="0"/>
              </a:spcAft>
              <a:defRPr>
                <a:solidFill>
                  <a:schemeClr val="tx1"/>
                </a:solidFill>
                <a:latin typeface="Gill Sans MT" charset="0"/>
                <a:ea typeface="ＭＳ Ｐゴシック" charset="0"/>
              </a:defRPr>
            </a:lvl7pPr>
            <a:lvl8pPr marL="3429000" indent="-228600" fontAlgn="base">
              <a:spcBef>
                <a:spcPct val="0"/>
              </a:spcBef>
              <a:spcAft>
                <a:spcPct val="0"/>
              </a:spcAft>
              <a:defRPr>
                <a:solidFill>
                  <a:schemeClr val="tx1"/>
                </a:solidFill>
                <a:latin typeface="Gill Sans MT" charset="0"/>
                <a:ea typeface="ＭＳ Ｐゴシック" charset="0"/>
              </a:defRPr>
            </a:lvl8pPr>
            <a:lvl9pPr marL="3886200" indent="-228600" fontAlgn="base">
              <a:spcBef>
                <a:spcPct val="0"/>
              </a:spcBef>
              <a:spcAft>
                <a:spcPct val="0"/>
              </a:spcAft>
              <a:defRPr>
                <a:solidFill>
                  <a:schemeClr val="tx1"/>
                </a:solidFill>
                <a:latin typeface="Gill Sans MT" charset="0"/>
                <a:ea typeface="ＭＳ Ｐゴシック" charset="0"/>
              </a:defRPr>
            </a:lvl9pPr>
          </a:lstStyle>
          <a:p>
            <a:r>
              <a:rPr lang="en-GB" sz="3200" dirty="0">
                <a:latin typeface="Comic Sans MS" panose="030F0702030302020204" pitchFamily="66" charset="0"/>
              </a:rPr>
              <a:t>Read your nuclear vs wind farm sheet and highlight the factors which are economic and the factors which are environmental</a:t>
            </a:r>
          </a:p>
          <a:p>
            <a:endParaRPr lang="en-GB" sz="3200" dirty="0">
              <a:latin typeface="Comic Sans MS" panose="030F0702030302020204" pitchFamily="66" charset="0"/>
            </a:endParaRPr>
          </a:p>
          <a:p>
            <a:r>
              <a:rPr lang="en-GB" sz="3200" dirty="0">
                <a:latin typeface="Comic Sans MS" panose="030F0702030302020204" pitchFamily="66" charset="0"/>
              </a:rPr>
              <a:t>Why is fracking unpopular in the UK and the wider world?</a:t>
            </a:r>
          </a:p>
        </p:txBody>
      </p:sp>
      <p:sp>
        <p:nvSpPr>
          <p:cNvPr id="7" name="TextBox 6"/>
          <p:cNvSpPr txBox="1">
            <a:spLocks noChangeArrowheads="1"/>
          </p:cNvSpPr>
          <p:nvPr/>
        </p:nvSpPr>
        <p:spPr bwMode="auto">
          <a:xfrm>
            <a:off x="0" y="5062538"/>
            <a:ext cx="9144000" cy="1754326"/>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Gill Sans MT" charset="0"/>
                <a:ea typeface="ＭＳ Ｐゴシック" charset="0"/>
                <a:cs typeface="ＭＳ Ｐゴシック" charset="0"/>
              </a:defRPr>
            </a:lvl1pPr>
            <a:lvl2pPr marL="742950" indent="-285750">
              <a:defRPr>
                <a:solidFill>
                  <a:schemeClr val="tx1"/>
                </a:solidFill>
                <a:latin typeface="Gill Sans MT" charset="0"/>
                <a:ea typeface="ＭＳ Ｐゴシック" charset="0"/>
              </a:defRPr>
            </a:lvl2pPr>
            <a:lvl3pPr marL="1143000" indent="-228600">
              <a:defRPr>
                <a:solidFill>
                  <a:schemeClr val="tx1"/>
                </a:solidFill>
                <a:latin typeface="Gill Sans MT" charset="0"/>
                <a:ea typeface="ＭＳ Ｐゴシック" charset="0"/>
              </a:defRPr>
            </a:lvl3pPr>
            <a:lvl4pPr marL="1600200" indent="-228600">
              <a:defRPr>
                <a:solidFill>
                  <a:schemeClr val="tx1"/>
                </a:solidFill>
                <a:latin typeface="Gill Sans MT" charset="0"/>
                <a:ea typeface="ＭＳ Ｐゴシック" charset="0"/>
              </a:defRPr>
            </a:lvl4pPr>
            <a:lvl5pPr marL="2057400" indent="-228600">
              <a:defRPr>
                <a:solidFill>
                  <a:schemeClr val="tx1"/>
                </a:solidFill>
                <a:latin typeface="Gill Sans MT" charset="0"/>
                <a:ea typeface="ＭＳ Ｐゴシック" charset="0"/>
              </a:defRPr>
            </a:lvl5pPr>
            <a:lvl6pPr marL="2514600" indent="-228600" fontAlgn="base">
              <a:spcBef>
                <a:spcPct val="0"/>
              </a:spcBef>
              <a:spcAft>
                <a:spcPct val="0"/>
              </a:spcAft>
              <a:defRPr>
                <a:solidFill>
                  <a:schemeClr val="tx1"/>
                </a:solidFill>
                <a:latin typeface="Gill Sans MT" charset="0"/>
                <a:ea typeface="ＭＳ Ｐゴシック" charset="0"/>
              </a:defRPr>
            </a:lvl6pPr>
            <a:lvl7pPr marL="2971800" indent="-228600" fontAlgn="base">
              <a:spcBef>
                <a:spcPct val="0"/>
              </a:spcBef>
              <a:spcAft>
                <a:spcPct val="0"/>
              </a:spcAft>
              <a:defRPr>
                <a:solidFill>
                  <a:schemeClr val="tx1"/>
                </a:solidFill>
                <a:latin typeface="Gill Sans MT" charset="0"/>
                <a:ea typeface="ＭＳ Ｐゴシック" charset="0"/>
              </a:defRPr>
            </a:lvl7pPr>
            <a:lvl8pPr marL="3429000" indent="-228600" fontAlgn="base">
              <a:spcBef>
                <a:spcPct val="0"/>
              </a:spcBef>
              <a:spcAft>
                <a:spcPct val="0"/>
              </a:spcAft>
              <a:defRPr>
                <a:solidFill>
                  <a:schemeClr val="tx1"/>
                </a:solidFill>
                <a:latin typeface="Gill Sans MT" charset="0"/>
                <a:ea typeface="ＭＳ Ｐゴシック" charset="0"/>
              </a:defRPr>
            </a:lvl8pPr>
            <a:lvl9pPr marL="3886200" indent="-228600" fontAlgn="base">
              <a:spcBef>
                <a:spcPct val="0"/>
              </a:spcBef>
              <a:spcAft>
                <a:spcPct val="0"/>
              </a:spcAft>
              <a:defRPr>
                <a:solidFill>
                  <a:schemeClr val="tx1"/>
                </a:solidFill>
                <a:latin typeface="Gill Sans MT" charset="0"/>
                <a:ea typeface="ＭＳ Ｐゴシック" charset="0"/>
              </a:defRPr>
            </a:lvl9pPr>
          </a:lstStyle>
          <a:p>
            <a:r>
              <a:rPr lang="en-GB" sz="3600" b="1" dirty="0"/>
              <a:t>Challenge – </a:t>
            </a:r>
            <a:r>
              <a:rPr lang="en-GB" sz="3600" dirty="0"/>
              <a:t>Explain why the UK’s energy mix will include renewables and non-renewables in the future (6 marks)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3EF"/>
          </a:solidFill>
          <a:ln>
            <a:solidFill>
              <a:schemeClr val="tx1"/>
            </a:solidFill>
          </a:ln>
        </p:spPr>
        <p:txBody>
          <a:bodyPr/>
          <a:lstStyle/>
          <a:p>
            <a:r>
              <a:rPr lang="en-US" dirty="0"/>
              <a:t>https://</a:t>
            </a:r>
            <a:r>
              <a:rPr lang="en-US" dirty="0" err="1"/>
              <a:t>www.youtube.com</a:t>
            </a:r>
            <a:r>
              <a:rPr lang="en-US" dirty="0"/>
              <a:t>/</a:t>
            </a:r>
            <a:r>
              <a:rPr lang="en-US" dirty="0" err="1"/>
              <a:t>watch?v</a:t>
            </a:r>
            <a:r>
              <a:rPr lang="en-US" dirty="0"/>
              <a:t>=Gz_L6KuqvFI</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6188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338" y="227013"/>
            <a:ext cx="7620000" cy="831850"/>
          </a:xfrm>
          <a:prstGeom prst="rect">
            <a:avLst/>
          </a:prstGeom>
          <a:solidFill>
            <a:srgbClr val="FFF3F1"/>
          </a:solidFill>
          <a:ln w="28575" cmpd="sng">
            <a:solidFill>
              <a:schemeClr val="tx1"/>
            </a:solidFill>
          </a:ln>
        </p:spPr>
        <p:txBody>
          <a:bodyPr>
            <a:spAutoFit/>
          </a:bodyPr>
          <a:lstStyle/>
          <a:p>
            <a:pPr algn="ctr" fontAlgn="auto">
              <a:spcBef>
                <a:spcPts val="0"/>
              </a:spcBef>
              <a:spcAft>
                <a:spcPts val="0"/>
              </a:spcAft>
              <a:defRPr/>
            </a:pPr>
            <a:r>
              <a:rPr lang="en-US" sz="4800" u="sng" dirty="0">
                <a:latin typeface="+mj-lt"/>
                <a:ea typeface="+mn-ea"/>
                <a:cs typeface="Comic Sans MS"/>
              </a:rPr>
              <a:t>What have we learnt today?</a:t>
            </a:r>
          </a:p>
        </p:txBody>
      </p:sp>
      <p:sp>
        <p:nvSpPr>
          <p:cNvPr id="2" name="TextBox 1">
            <a:extLst>
              <a:ext uri="{FF2B5EF4-FFF2-40B4-BE49-F238E27FC236}">
                <a16:creationId xmlns:a16="http://schemas.microsoft.com/office/drawing/2014/main" id="{8F261A54-2889-4CD9-B57A-8490DDE9936F}"/>
              </a:ext>
            </a:extLst>
          </p:cNvPr>
          <p:cNvSpPr txBox="1"/>
          <p:nvPr/>
        </p:nvSpPr>
        <p:spPr>
          <a:xfrm>
            <a:off x="900332" y="1448972"/>
            <a:ext cx="7620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dirty="0">
                <a:solidFill>
                  <a:srgbClr val="FFF3EF"/>
                </a:solidFill>
              </a:rPr>
              <a:t>Tweet one thing you have learnt today</a:t>
            </a:r>
          </a:p>
          <a:p>
            <a:endParaRPr lang="en-GB" sz="2800" dirty="0">
              <a:solidFill>
                <a:srgbClr val="FFF3EF"/>
              </a:solidFill>
            </a:endParaRPr>
          </a:p>
          <a:p>
            <a:r>
              <a:rPr lang="en-GB" sz="2800" dirty="0">
                <a:solidFill>
                  <a:srgbClr val="FFF3EF"/>
                </a:solidFill>
              </a:rPr>
              <a:t>Remember to use the hashtag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Box 2"/>
          <p:cNvSpPr txBox="1">
            <a:spLocks noChangeArrowheads="1"/>
          </p:cNvSpPr>
          <p:nvPr/>
        </p:nvSpPr>
        <p:spPr bwMode="auto">
          <a:xfrm>
            <a:off x="0" y="0"/>
            <a:ext cx="7354888" cy="584775"/>
          </a:xfrm>
          <a:prstGeom prst="rect">
            <a:avLst/>
          </a:prstGeom>
          <a:solidFill>
            <a:srgbClr val="FFF3F1"/>
          </a:solidFill>
          <a:ln w="19050">
            <a:solidFill>
              <a:srgbClr val="000000"/>
            </a:solidFill>
            <a:miter lim="800000"/>
            <a:headEnd/>
            <a:tailEnd/>
          </a:ln>
        </p:spPr>
        <p:txBody>
          <a:bodyPr>
            <a:spAutoFit/>
          </a:bodyPr>
          <a:lstStyle>
            <a:lvl1pPr>
              <a:defRPr>
                <a:solidFill>
                  <a:schemeClr val="tx1"/>
                </a:solidFill>
                <a:latin typeface="Gill Sans MT" charset="0"/>
                <a:ea typeface="ＭＳ Ｐゴシック" charset="0"/>
                <a:cs typeface="ＭＳ Ｐゴシック" charset="0"/>
              </a:defRPr>
            </a:lvl1pPr>
            <a:lvl2pPr marL="742950" indent="-285750">
              <a:defRPr>
                <a:solidFill>
                  <a:schemeClr val="tx1"/>
                </a:solidFill>
                <a:latin typeface="Gill Sans MT" charset="0"/>
                <a:ea typeface="ＭＳ Ｐゴシック" charset="0"/>
              </a:defRPr>
            </a:lvl2pPr>
            <a:lvl3pPr marL="1143000" indent="-228600">
              <a:defRPr>
                <a:solidFill>
                  <a:schemeClr val="tx1"/>
                </a:solidFill>
                <a:latin typeface="Gill Sans MT" charset="0"/>
                <a:ea typeface="ＭＳ Ｐゴシック" charset="0"/>
              </a:defRPr>
            </a:lvl3pPr>
            <a:lvl4pPr marL="1600200" indent="-228600">
              <a:defRPr>
                <a:solidFill>
                  <a:schemeClr val="tx1"/>
                </a:solidFill>
                <a:latin typeface="Gill Sans MT" charset="0"/>
                <a:ea typeface="ＭＳ Ｐゴシック" charset="0"/>
              </a:defRPr>
            </a:lvl4pPr>
            <a:lvl5pPr marL="2057400" indent="-228600">
              <a:defRPr>
                <a:solidFill>
                  <a:schemeClr val="tx1"/>
                </a:solidFill>
                <a:latin typeface="Gill Sans MT" charset="0"/>
                <a:ea typeface="ＭＳ Ｐゴシック" charset="0"/>
              </a:defRPr>
            </a:lvl5pPr>
            <a:lvl6pPr marL="2514600" indent="-228600" fontAlgn="base">
              <a:spcBef>
                <a:spcPct val="0"/>
              </a:spcBef>
              <a:spcAft>
                <a:spcPct val="0"/>
              </a:spcAft>
              <a:defRPr>
                <a:solidFill>
                  <a:schemeClr val="tx1"/>
                </a:solidFill>
                <a:latin typeface="Gill Sans MT" charset="0"/>
                <a:ea typeface="ＭＳ Ｐゴシック" charset="0"/>
              </a:defRPr>
            </a:lvl6pPr>
            <a:lvl7pPr marL="2971800" indent="-228600" fontAlgn="base">
              <a:spcBef>
                <a:spcPct val="0"/>
              </a:spcBef>
              <a:spcAft>
                <a:spcPct val="0"/>
              </a:spcAft>
              <a:defRPr>
                <a:solidFill>
                  <a:schemeClr val="tx1"/>
                </a:solidFill>
                <a:latin typeface="Gill Sans MT" charset="0"/>
                <a:ea typeface="ＭＳ Ｐゴシック" charset="0"/>
              </a:defRPr>
            </a:lvl7pPr>
            <a:lvl8pPr marL="3429000" indent="-228600" fontAlgn="base">
              <a:spcBef>
                <a:spcPct val="0"/>
              </a:spcBef>
              <a:spcAft>
                <a:spcPct val="0"/>
              </a:spcAft>
              <a:defRPr>
                <a:solidFill>
                  <a:schemeClr val="tx1"/>
                </a:solidFill>
                <a:latin typeface="Gill Sans MT" charset="0"/>
                <a:ea typeface="ＭＳ Ｐゴシック" charset="0"/>
              </a:defRPr>
            </a:lvl8pPr>
            <a:lvl9pPr marL="3886200" indent="-228600" fontAlgn="base">
              <a:spcBef>
                <a:spcPct val="0"/>
              </a:spcBef>
              <a:spcAft>
                <a:spcPct val="0"/>
              </a:spcAft>
              <a:defRPr>
                <a:solidFill>
                  <a:schemeClr val="tx1"/>
                </a:solidFill>
                <a:latin typeface="Gill Sans MT" charset="0"/>
                <a:ea typeface="ＭＳ Ｐゴシック" charset="0"/>
              </a:defRPr>
            </a:lvl9pPr>
          </a:lstStyle>
          <a:p>
            <a:pPr algn="ctr"/>
            <a:r>
              <a:rPr lang="en-GB" sz="3200" u="sng" dirty="0">
                <a:latin typeface="Comic Sans MS" panose="030F0702030302020204" pitchFamily="66" charset="0"/>
              </a:rPr>
              <a:t>Provision of Energy in the UK</a:t>
            </a:r>
          </a:p>
        </p:txBody>
      </p:sp>
      <p:sp>
        <p:nvSpPr>
          <p:cNvPr id="6" name="Date Placeholder 5"/>
          <p:cNvSpPr>
            <a:spLocks noGrp="1"/>
          </p:cNvSpPr>
          <p:nvPr>
            <p:ph type="dt" sz="quarter" idx="10"/>
          </p:nvPr>
        </p:nvSpPr>
        <p:spPr>
          <a:xfrm>
            <a:off x="7248525" y="0"/>
            <a:ext cx="1895475" cy="769441"/>
          </a:xfrm>
          <a:solidFill>
            <a:srgbClr val="FFF3F1"/>
          </a:solidFill>
          <a:ln w="19050">
            <a:solidFill>
              <a:schemeClr val="tx1"/>
            </a:solidFill>
          </a:ln>
        </p:spPr>
        <p:txBody>
          <a:bodyPr/>
          <a:lstStyle/>
          <a:p>
            <a:pPr>
              <a:defRPr/>
            </a:pPr>
            <a:fld id="{7EEACE05-570C-5041-944D-1376641C0979}" type="datetime1">
              <a:rPr lang="en-GB" sz="2400" u="sng">
                <a:solidFill>
                  <a:schemeClr val="bg1"/>
                </a:solidFill>
                <a:latin typeface="Comic Sans MS" panose="030F0702030302020204" pitchFamily="66" charset="0"/>
                <a:cs typeface="Comic Sans MS"/>
              </a:rPr>
              <a:pPr>
                <a:defRPr/>
              </a:pPr>
              <a:t>08/10/2020</a:t>
            </a:fld>
            <a:endParaRPr lang="en-US" sz="1050" u="sng" dirty="0">
              <a:solidFill>
                <a:schemeClr val="bg1"/>
              </a:solidFill>
              <a:latin typeface="Comic Sans MS" panose="030F0702030302020204" pitchFamily="66" charset="0"/>
              <a:cs typeface="Comic Sans MS"/>
            </a:endParaRPr>
          </a:p>
        </p:txBody>
      </p:sp>
      <p:sp>
        <p:nvSpPr>
          <p:cNvPr id="3075" name="TextBox 3"/>
          <p:cNvSpPr txBox="1">
            <a:spLocks noChangeArrowheads="1"/>
          </p:cNvSpPr>
          <p:nvPr/>
        </p:nvSpPr>
        <p:spPr bwMode="auto">
          <a:xfrm>
            <a:off x="0" y="886992"/>
            <a:ext cx="9144000" cy="107721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Gill Sans MT" charset="0"/>
                <a:ea typeface="ＭＳ Ｐゴシック" charset="0"/>
                <a:cs typeface="ＭＳ Ｐゴシック" charset="0"/>
              </a:defRPr>
            </a:lvl1pPr>
            <a:lvl2pPr marL="742950" indent="-285750">
              <a:defRPr>
                <a:solidFill>
                  <a:schemeClr val="tx1"/>
                </a:solidFill>
                <a:latin typeface="Gill Sans MT" charset="0"/>
                <a:ea typeface="ＭＳ Ｐゴシック" charset="0"/>
              </a:defRPr>
            </a:lvl2pPr>
            <a:lvl3pPr marL="1143000" indent="-228600">
              <a:defRPr>
                <a:solidFill>
                  <a:schemeClr val="tx1"/>
                </a:solidFill>
                <a:latin typeface="Gill Sans MT" charset="0"/>
                <a:ea typeface="ＭＳ Ｐゴシック" charset="0"/>
              </a:defRPr>
            </a:lvl3pPr>
            <a:lvl4pPr marL="1600200" indent="-228600">
              <a:defRPr>
                <a:solidFill>
                  <a:schemeClr val="tx1"/>
                </a:solidFill>
                <a:latin typeface="Gill Sans MT" charset="0"/>
                <a:ea typeface="ＭＳ Ｐゴシック" charset="0"/>
              </a:defRPr>
            </a:lvl4pPr>
            <a:lvl5pPr marL="2057400" indent="-228600">
              <a:defRPr>
                <a:solidFill>
                  <a:schemeClr val="tx1"/>
                </a:solidFill>
                <a:latin typeface="Gill Sans MT" charset="0"/>
                <a:ea typeface="ＭＳ Ｐゴシック" charset="0"/>
              </a:defRPr>
            </a:lvl5pPr>
            <a:lvl6pPr marL="2514600" indent="-228600" fontAlgn="base">
              <a:spcBef>
                <a:spcPct val="0"/>
              </a:spcBef>
              <a:spcAft>
                <a:spcPct val="0"/>
              </a:spcAft>
              <a:defRPr>
                <a:solidFill>
                  <a:schemeClr val="tx1"/>
                </a:solidFill>
                <a:latin typeface="Gill Sans MT" charset="0"/>
                <a:ea typeface="ＭＳ Ｐゴシック" charset="0"/>
              </a:defRPr>
            </a:lvl6pPr>
            <a:lvl7pPr marL="2971800" indent="-228600" fontAlgn="base">
              <a:spcBef>
                <a:spcPct val="0"/>
              </a:spcBef>
              <a:spcAft>
                <a:spcPct val="0"/>
              </a:spcAft>
              <a:defRPr>
                <a:solidFill>
                  <a:schemeClr val="tx1"/>
                </a:solidFill>
                <a:latin typeface="Gill Sans MT" charset="0"/>
                <a:ea typeface="ＭＳ Ｐゴシック" charset="0"/>
              </a:defRPr>
            </a:lvl7pPr>
            <a:lvl8pPr marL="3429000" indent="-228600" fontAlgn="base">
              <a:spcBef>
                <a:spcPct val="0"/>
              </a:spcBef>
              <a:spcAft>
                <a:spcPct val="0"/>
              </a:spcAft>
              <a:defRPr>
                <a:solidFill>
                  <a:schemeClr val="tx1"/>
                </a:solidFill>
                <a:latin typeface="Gill Sans MT" charset="0"/>
                <a:ea typeface="ＭＳ Ｐゴシック" charset="0"/>
              </a:defRPr>
            </a:lvl8pPr>
            <a:lvl9pPr marL="3886200" indent="-228600" fontAlgn="base">
              <a:spcBef>
                <a:spcPct val="0"/>
              </a:spcBef>
              <a:spcAft>
                <a:spcPct val="0"/>
              </a:spcAft>
              <a:defRPr>
                <a:solidFill>
                  <a:schemeClr val="tx1"/>
                </a:solidFill>
                <a:latin typeface="Gill Sans MT" charset="0"/>
                <a:ea typeface="ＭＳ Ｐゴシック" charset="0"/>
              </a:defRPr>
            </a:lvl9pPr>
          </a:lstStyle>
          <a:p>
            <a:r>
              <a:rPr lang="en-GB" sz="3200" b="1" u="sng" dirty="0">
                <a:latin typeface="Comic Sans MS" panose="030F0702030302020204" pitchFamily="66" charset="0"/>
              </a:rPr>
              <a:t>Do Now</a:t>
            </a:r>
          </a:p>
          <a:p>
            <a:r>
              <a:rPr lang="en-GB" sz="3200" dirty="0">
                <a:latin typeface="Comic Sans MS" panose="030F0702030302020204" pitchFamily="66" charset="0"/>
              </a:rPr>
              <a:t>Describe the graph below</a:t>
            </a:r>
          </a:p>
        </p:txBody>
      </p:sp>
      <p:sp>
        <p:nvSpPr>
          <p:cNvPr id="5" name="TextBox 4"/>
          <p:cNvSpPr txBox="1"/>
          <p:nvPr/>
        </p:nvSpPr>
        <p:spPr>
          <a:xfrm>
            <a:off x="0" y="6169115"/>
            <a:ext cx="9144000" cy="461665"/>
          </a:xfrm>
          <a:prstGeom prst="rect">
            <a:avLst/>
          </a:prstGeom>
          <a:solidFill>
            <a:srgbClr val="FFF3F1"/>
          </a:solidFill>
          <a:ln w="28575" cmpd="sng">
            <a:solidFill>
              <a:schemeClr val="bg1"/>
            </a:solidFill>
          </a:ln>
        </p:spPr>
        <p:txBody>
          <a:bodyPr>
            <a:spAutoFit/>
          </a:bodyPr>
          <a:lstStyle/>
          <a:p>
            <a:pPr marL="285750" indent="-285750" fontAlgn="auto">
              <a:spcBef>
                <a:spcPts val="0"/>
              </a:spcBef>
              <a:spcAft>
                <a:spcPts val="0"/>
              </a:spcAft>
              <a:buFont typeface="Wingdings" charset="2"/>
              <a:buChar char="§"/>
              <a:defRPr/>
            </a:pPr>
            <a:r>
              <a:rPr lang="en-US" sz="2400" dirty="0">
                <a:latin typeface="+mn-lt"/>
                <a:ea typeface="+mn-ea"/>
                <a:cs typeface="+mn-cs"/>
              </a:rPr>
              <a:t>LO: To understand how we provide enough energy for the UK</a:t>
            </a:r>
          </a:p>
        </p:txBody>
      </p:sp>
      <p:pic>
        <p:nvPicPr>
          <p:cNvPr id="2" name="Picture 1"/>
          <p:cNvPicPr>
            <a:picLocks noChangeAspect="1"/>
          </p:cNvPicPr>
          <p:nvPr/>
        </p:nvPicPr>
        <p:blipFill>
          <a:blip r:embed="rId2"/>
          <a:stretch>
            <a:fillRect/>
          </a:stretch>
        </p:blipFill>
        <p:spPr>
          <a:xfrm>
            <a:off x="1644650" y="2031880"/>
            <a:ext cx="5854700" cy="40513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992"/>
            <a:ext cx="8229600" cy="1143000"/>
          </a:xfrm>
          <a:solidFill>
            <a:srgbClr val="FFF3EF"/>
          </a:solidFill>
          <a:ln>
            <a:solidFill>
              <a:schemeClr val="tx1"/>
            </a:solidFill>
          </a:ln>
        </p:spPr>
        <p:txBody>
          <a:bodyPr/>
          <a:lstStyle/>
          <a:p>
            <a:r>
              <a:rPr lang="en-US" sz="3600" dirty="0">
                <a:latin typeface="Comic Sans MS" panose="030F0702030302020204" pitchFamily="66" charset="0"/>
              </a:rPr>
              <a:t>https://</a:t>
            </a:r>
            <a:r>
              <a:rPr lang="en-US" sz="3600" dirty="0" err="1">
                <a:latin typeface="Comic Sans MS" panose="030F0702030302020204" pitchFamily="66" charset="0"/>
              </a:rPr>
              <a:t>www.youtube.com</a:t>
            </a:r>
            <a:r>
              <a:rPr lang="en-US" sz="3600" dirty="0">
                <a:latin typeface="Comic Sans MS" panose="030F0702030302020204" pitchFamily="66" charset="0"/>
              </a:rPr>
              <a:t>/</a:t>
            </a:r>
            <a:r>
              <a:rPr lang="en-US" sz="3600" dirty="0" err="1">
                <a:latin typeface="Comic Sans MS" panose="030F0702030302020204" pitchFamily="66" charset="0"/>
              </a:rPr>
              <a:t>watch?v</a:t>
            </a:r>
            <a:r>
              <a:rPr lang="en-US" sz="3600" dirty="0">
                <a:latin typeface="Comic Sans MS" panose="030F0702030302020204" pitchFamily="66" charset="0"/>
              </a:rPr>
              <a:t>=5Z6P-PoZVKQ</a:t>
            </a:r>
          </a:p>
        </p:txBody>
      </p:sp>
    </p:spTree>
    <p:extLst>
      <p:ext uri="{BB962C8B-B14F-4D97-AF65-F5344CB8AC3E}">
        <p14:creationId xmlns:p14="http://schemas.microsoft.com/office/powerpoint/2010/main" val="1214021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3F1"/>
          </a:solidFill>
          <a:ln>
            <a:solidFill>
              <a:srgbClr val="000000"/>
            </a:solidFill>
          </a:ln>
        </p:spPr>
        <p:txBody>
          <a:bodyPr/>
          <a:lstStyle/>
          <a:p>
            <a:r>
              <a:rPr lang="en-US" sz="3600" dirty="0">
                <a:latin typeface="Comic Sans MS" panose="030F0702030302020204" pitchFamily="66" charset="0"/>
              </a:rPr>
              <a:t>UK energy demand</a:t>
            </a:r>
          </a:p>
        </p:txBody>
      </p:sp>
      <p:sp>
        <p:nvSpPr>
          <p:cNvPr id="3" name="Content Placeholder 2"/>
          <p:cNvSpPr>
            <a:spLocks noGrp="1"/>
          </p:cNvSpPr>
          <p:nvPr>
            <p:ph idx="1"/>
          </p:nvPr>
        </p:nvSpPr>
        <p:spPr>
          <a:solidFill>
            <a:srgbClr val="FFF3F1"/>
          </a:solidFill>
          <a:ln>
            <a:solidFill>
              <a:srgbClr val="000000"/>
            </a:solidFill>
          </a:ln>
        </p:spPr>
        <p:txBody>
          <a:bodyPr/>
          <a:lstStyle/>
          <a:p>
            <a:r>
              <a:rPr lang="en-US" sz="2800" dirty="0">
                <a:latin typeface="Comic Sans MS" panose="030F0702030302020204" pitchFamily="66" charset="0"/>
              </a:rPr>
              <a:t>Demand for electricity is increasing</a:t>
            </a:r>
          </a:p>
          <a:p>
            <a:r>
              <a:rPr lang="en-US" sz="2800" dirty="0">
                <a:latin typeface="Comic Sans MS" panose="030F0702030302020204" pitchFamily="66" charset="0"/>
              </a:rPr>
              <a:t>However overall demand for energy has reduced due to the decline of heavy industry, improved low energy appliances, increased public awareness and the cost of the energy we use.</a:t>
            </a:r>
          </a:p>
          <a:p>
            <a:r>
              <a:rPr lang="en-US" sz="2800" dirty="0">
                <a:latin typeface="Comic Sans MS" panose="030F0702030302020204" pitchFamily="66" charset="0"/>
              </a:rPr>
              <a:t>Industry use has dropped around 60% in the last 30 years and domestic 12%.</a:t>
            </a:r>
          </a:p>
          <a:p>
            <a:r>
              <a:rPr lang="en-US" sz="2800" dirty="0">
                <a:latin typeface="Comic Sans MS" panose="030F0702030302020204" pitchFamily="66" charset="0"/>
              </a:rPr>
              <a:t>However the increase has been due to the increase in the transport sector</a:t>
            </a:r>
          </a:p>
          <a:p>
            <a:endParaRPr lang="en-US" dirty="0"/>
          </a:p>
        </p:txBody>
      </p:sp>
    </p:spTree>
    <p:extLst>
      <p:ext uri="{BB962C8B-B14F-4D97-AF65-F5344CB8AC3E}">
        <p14:creationId xmlns:p14="http://schemas.microsoft.com/office/powerpoint/2010/main" val="1055897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3EF"/>
          </a:solidFill>
          <a:ln>
            <a:solidFill>
              <a:schemeClr val="tx1"/>
            </a:solidFill>
          </a:ln>
        </p:spPr>
        <p:txBody>
          <a:bodyPr/>
          <a:lstStyle/>
          <a:p>
            <a:r>
              <a:rPr lang="en-US" dirty="0"/>
              <a:t>https://</a:t>
            </a:r>
            <a:r>
              <a:rPr lang="en-US" dirty="0" err="1"/>
              <a:t>www.youtube.com</a:t>
            </a:r>
            <a:r>
              <a:rPr lang="en-US" dirty="0"/>
              <a:t>/</a:t>
            </a:r>
            <a:r>
              <a:rPr lang="en-US" dirty="0" err="1"/>
              <a:t>watch?v</a:t>
            </a:r>
            <a:r>
              <a:rPr lang="en-US" dirty="0"/>
              <a:t>=deT0_ERH7ls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17079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3EF"/>
          </a:solidFill>
          <a:ln>
            <a:solidFill>
              <a:schemeClr val="tx1"/>
            </a:solidFill>
          </a:ln>
        </p:spPr>
        <p:txBody>
          <a:bodyPr/>
          <a:lstStyle/>
          <a:p>
            <a:r>
              <a:rPr lang="en-US" dirty="0"/>
              <a:t>The UK’s Energy Mix</a:t>
            </a:r>
          </a:p>
        </p:txBody>
      </p:sp>
      <p:sp>
        <p:nvSpPr>
          <p:cNvPr id="3" name="Content Placeholder 2"/>
          <p:cNvSpPr>
            <a:spLocks noGrp="1"/>
          </p:cNvSpPr>
          <p:nvPr>
            <p:ph idx="1"/>
          </p:nvPr>
        </p:nvSpPr>
        <p:spPr>
          <a:solidFill>
            <a:srgbClr val="FFF3EF"/>
          </a:solidFill>
          <a:ln>
            <a:solidFill>
              <a:schemeClr val="tx1"/>
            </a:solidFill>
          </a:ln>
        </p:spPr>
        <p:txBody>
          <a:bodyPr/>
          <a:lstStyle/>
          <a:p>
            <a:r>
              <a:rPr lang="en-US" sz="2800" dirty="0">
                <a:latin typeface="Comic Sans MS" panose="030F0702030302020204" pitchFamily="66" charset="0"/>
              </a:rPr>
              <a:t>The UK uses mainly fossil fuels such as coal, oil and gas to provide electricity. However it does use Nuclear and Renewable energy. The UK is dependent mainly on fossil fuels</a:t>
            </a:r>
          </a:p>
          <a:p>
            <a:r>
              <a:rPr lang="en-US" sz="2800" dirty="0">
                <a:latin typeface="Comic Sans MS" panose="030F0702030302020204" pitchFamily="66" charset="0"/>
              </a:rPr>
              <a:t>In the last 25 years use of fossil fuels has reduced and renewables has increased</a:t>
            </a:r>
          </a:p>
          <a:p>
            <a:r>
              <a:rPr lang="en-US" sz="2800" dirty="0">
                <a:latin typeface="Comic Sans MS" panose="030F0702030302020204" pitchFamily="66" charset="0"/>
              </a:rPr>
              <a:t>However, government subsidies for wind and solar have been fazed out/reduced</a:t>
            </a:r>
          </a:p>
        </p:txBody>
      </p:sp>
    </p:spTree>
    <p:extLst>
      <p:ext uri="{BB962C8B-B14F-4D97-AF65-F5344CB8AC3E}">
        <p14:creationId xmlns:p14="http://schemas.microsoft.com/office/powerpoint/2010/main" val="657025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6396335"/>
            <a:ext cx="4572000" cy="461665"/>
          </a:xfrm>
          <a:prstGeom prst="rect">
            <a:avLst/>
          </a:prstGeom>
        </p:spPr>
        <p:txBody>
          <a:bodyPr>
            <a:spAutoFit/>
          </a:bodyPr>
          <a:lstStyle/>
          <a:p>
            <a:r>
              <a:rPr lang="en-US" sz="1200" dirty="0"/>
              <a:t>By Theanphibian - Own work, CC BY-SA 3.0, https://commons.wikimedia.org/w/</a:t>
            </a:r>
            <a:r>
              <a:rPr lang="en-US" sz="1200" dirty="0" err="1"/>
              <a:t>index.php?curid</a:t>
            </a:r>
            <a:r>
              <a:rPr lang="en-US" sz="1200" dirty="0"/>
              <a:t>=26895068</a:t>
            </a:r>
          </a:p>
        </p:txBody>
      </p:sp>
      <p:sp>
        <p:nvSpPr>
          <p:cNvPr id="6" name="TextBox 5"/>
          <p:cNvSpPr txBox="1">
            <a:spLocks noChangeArrowheads="1"/>
          </p:cNvSpPr>
          <p:nvPr/>
        </p:nvSpPr>
        <p:spPr bwMode="auto">
          <a:xfrm>
            <a:off x="0" y="0"/>
            <a:ext cx="9144000" cy="954107"/>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Gill Sans MT" charset="0"/>
                <a:ea typeface="ＭＳ Ｐゴシック" charset="0"/>
                <a:cs typeface="ＭＳ Ｐゴシック" charset="0"/>
              </a:defRPr>
            </a:lvl1pPr>
            <a:lvl2pPr marL="742950" indent="-285750">
              <a:defRPr>
                <a:solidFill>
                  <a:schemeClr val="tx1"/>
                </a:solidFill>
                <a:latin typeface="Gill Sans MT" charset="0"/>
                <a:ea typeface="ＭＳ Ｐゴシック" charset="0"/>
              </a:defRPr>
            </a:lvl2pPr>
            <a:lvl3pPr marL="1143000" indent="-228600">
              <a:defRPr>
                <a:solidFill>
                  <a:schemeClr val="tx1"/>
                </a:solidFill>
                <a:latin typeface="Gill Sans MT" charset="0"/>
                <a:ea typeface="ＭＳ Ｐゴシック" charset="0"/>
              </a:defRPr>
            </a:lvl3pPr>
            <a:lvl4pPr marL="1600200" indent="-228600">
              <a:defRPr>
                <a:solidFill>
                  <a:schemeClr val="tx1"/>
                </a:solidFill>
                <a:latin typeface="Gill Sans MT" charset="0"/>
                <a:ea typeface="ＭＳ Ｐゴシック" charset="0"/>
              </a:defRPr>
            </a:lvl4pPr>
            <a:lvl5pPr marL="2057400" indent="-228600">
              <a:defRPr>
                <a:solidFill>
                  <a:schemeClr val="tx1"/>
                </a:solidFill>
                <a:latin typeface="Gill Sans MT" charset="0"/>
                <a:ea typeface="ＭＳ Ｐゴシック" charset="0"/>
              </a:defRPr>
            </a:lvl5pPr>
            <a:lvl6pPr marL="2514600" indent="-228600" fontAlgn="base">
              <a:spcBef>
                <a:spcPct val="0"/>
              </a:spcBef>
              <a:spcAft>
                <a:spcPct val="0"/>
              </a:spcAft>
              <a:defRPr>
                <a:solidFill>
                  <a:schemeClr val="tx1"/>
                </a:solidFill>
                <a:latin typeface="Gill Sans MT" charset="0"/>
                <a:ea typeface="ＭＳ Ｐゴシック" charset="0"/>
              </a:defRPr>
            </a:lvl6pPr>
            <a:lvl7pPr marL="2971800" indent="-228600" fontAlgn="base">
              <a:spcBef>
                <a:spcPct val="0"/>
              </a:spcBef>
              <a:spcAft>
                <a:spcPct val="0"/>
              </a:spcAft>
              <a:defRPr>
                <a:solidFill>
                  <a:schemeClr val="tx1"/>
                </a:solidFill>
                <a:latin typeface="Gill Sans MT" charset="0"/>
                <a:ea typeface="ＭＳ Ｐゴシック" charset="0"/>
              </a:defRPr>
            </a:lvl7pPr>
            <a:lvl8pPr marL="3429000" indent="-228600" fontAlgn="base">
              <a:spcBef>
                <a:spcPct val="0"/>
              </a:spcBef>
              <a:spcAft>
                <a:spcPct val="0"/>
              </a:spcAft>
              <a:defRPr>
                <a:solidFill>
                  <a:schemeClr val="tx1"/>
                </a:solidFill>
                <a:latin typeface="Gill Sans MT" charset="0"/>
                <a:ea typeface="ＭＳ Ｐゴシック" charset="0"/>
              </a:defRPr>
            </a:lvl8pPr>
            <a:lvl9pPr marL="3886200" indent="-228600" fontAlgn="base">
              <a:spcBef>
                <a:spcPct val="0"/>
              </a:spcBef>
              <a:spcAft>
                <a:spcPct val="0"/>
              </a:spcAft>
              <a:defRPr>
                <a:solidFill>
                  <a:schemeClr val="tx1"/>
                </a:solidFill>
                <a:latin typeface="Gill Sans MT" charset="0"/>
                <a:ea typeface="ＭＳ Ｐゴシック" charset="0"/>
              </a:defRPr>
            </a:lvl9pPr>
          </a:lstStyle>
          <a:p>
            <a:r>
              <a:rPr lang="en-GB" sz="2800" dirty="0"/>
              <a:t>Describe the graph and then make a sketch to show the key points</a:t>
            </a:r>
          </a:p>
        </p:txBody>
      </p:sp>
    </p:spTree>
    <p:extLst>
      <p:ext uri="{BB962C8B-B14F-4D97-AF65-F5344CB8AC3E}">
        <p14:creationId xmlns:p14="http://schemas.microsoft.com/office/powerpoint/2010/main" val="68538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3EF"/>
          </a:solidFill>
          <a:ln>
            <a:solidFill>
              <a:schemeClr val="tx1"/>
            </a:solidFill>
          </a:ln>
        </p:spPr>
        <p:txBody>
          <a:bodyPr/>
          <a:lstStyle/>
          <a:p>
            <a:r>
              <a:rPr lang="en-US" sz="3200" dirty="0">
                <a:latin typeface="Comic Sans MS" panose="030F0702030302020204" pitchFamily="66" charset="0"/>
              </a:rPr>
              <a:t>Energy Security</a:t>
            </a:r>
          </a:p>
        </p:txBody>
      </p:sp>
      <p:sp>
        <p:nvSpPr>
          <p:cNvPr id="3" name="Content Placeholder 2"/>
          <p:cNvSpPr>
            <a:spLocks noGrp="1"/>
          </p:cNvSpPr>
          <p:nvPr>
            <p:ph idx="1"/>
          </p:nvPr>
        </p:nvSpPr>
        <p:spPr>
          <a:solidFill>
            <a:srgbClr val="FFF3EF"/>
          </a:solidFill>
          <a:ln>
            <a:solidFill>
              <a:schemeClr val="tx1"/>
            </a:solidFill>
          </a:ln>
        </p:spPr>
        <p:txBody>
          <a:bodyPr/>
          <a:lstStyle/>
          <a:p>
            <a:r>
              <a:rPr lang="en-US" sz="2800" dirty="0">
                <a:latin typeface="Comic Sans MS" panose="030F0702030302020204" pitchFamily="66" charset="0"/>
              </a:rPr>
              <a:t>The UK is not energy self sufficient</a:t>
            </a:r>
          </a:p>
          <a:p>
            <a:r>
              <a:rPr lang="en-US" sz="2800" dirty="0">
                <a:latin typeface="Comic Sans MS" panose="030F0702030302020204" pitchFamily="66" charset="0"/>
              </a:rPr>
              <a:t>By 2020 about 75% of the UK energy will be imported</a:t>
            </a:r>
          </a:p>
          <a:p>
            <a:r>
              <a:rPr lang="en-US" sz="2800" dirty="0">
                <a:latin typeface="Comic Sans MS" panose="030F0702030302020204" pitchFamily="66" charset="0"/>
              </a:rPr>
              <a:t>This effects our energy security</a:t>
            </a:r>
          </a:p>
        </p:txBody>
      </p:sp>
    </p:spTree>
    <p:extLst>
      <p:ext uri="{BB962C8B-B14F-4D97-AF65-F5344CB8AC3E}">
        <p14:creationId xmlns:p14="http://schemas.microsoft.com/office/powerpoint/2010/main" val="466090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66712" cy="6858001"/>
          </a:xfrm>
        </p:spPr>
      </p:pic>
    </p:spTree>
    <p:extLst>
      <p:ext uri="{BB962C8B-B14F-4D97-AF65-F5344CB8AC3E}">
        <p14:creationId xmlns:p14="http://schemas.microsoft.com/office/powerpoint/2010/main" val="795684412"/>
      </p:ext>
    </p:extLst>
  </p:cSld>
  <p:clrMapOvr>
    <a:masterClrMapping/>
  </p:clrMapOvr>
</p:sld>
</file>

<file path=ppt/theme/theme1.xml><?xml version="1.0" encoding="utf-8"?>
<a:theme xmlns:a="http://schemas.openxmlformats.org/drawingml/2006/main" name="Tes Template">
  <a:themeElements>
    <a:clrScheme name="Custom 5">
      <a:dk1>
        <a:srgbClr val="000000"/>
      </a:dk1>
      <a:lt1>
        <a:srgbClr val="000000"/>
      </a:lt1>
      <a:dk2>
        <a:srgbClr val="38C2FF"/>
      </a:dk2>
      <a:lt2>
        <a:srgbClr val="10EE3A"/>
      </a:lt2>
      <a:accent1>
        <a:srgbClr val="08FF2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1" id="{10180E98-A20D-6A49-8574-19AEF9BF47FA}" vid="{6C33E64D-7484-6B4F-91FF-E77E3D276E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Resources</Template>
  <TotalTime>45</TotalTime>
  <Words>418</Words>
  <Application>Microsoft Office PowerPoint</Application>
  <PresentationFormat>On-screen Show (4:3)</PresentationFormat>
  <Paragraphs>56</Paragraphs>
  <Slides>15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ＭＳ Ｐゴシック</vt:lpstr>
      <vt:lpstr>Arial</vt:lpstr>
      <vt:lpstr>Arial Rounded MT Bold</vt:lpstr>
      <vt:lpstr>Calibri</vt:lpstr>
      <vt:lpstr>Comic Sans MS</vt:lpstr>
      <vt:lpstr>Gill Sans MT</vt:lpstr>
      <vt:lpstr>Wingdings</vt:lpstr>
      <vt:lpstr>Tes Template</vt:lpstr>
      <vt:lpstr>PowerPoint Presentation</vt:lpstr>
      <vt:lpstr>PowerPoint Presentation</vt:lpstr>
      <vt:lpstr>https://www.youtube.com/watch?v=5Z6P-PoZVKQ</vt:lpstr>
      <vt:lpstr>UK energy demand</vt:lpstr>
      <vt:lpstr>https://www.youtube.com/watch?v=deT0_ERH7ls</vt:lpstr>
      <vt:lpstr>The UK’s Energy Mix</vt:lpstr>
      <vt:lpstr>PowerPoint Presentation</vt:lpstr>
      <vt:lpstr>Energy Security</vt:lpstr>
      <vt:lpstr>PowerPoint Presentation</vt:lpstr>
      <vt:lpstr>https://www.youtube.com/watch?v=Uti2niW2BRA</vt:lpstr>
      <vt:lpstr>Fracking</vt:lpstr>
      <vt:lpstr>PowerPoint Presentation</vt:lpstr>
      <vt:lpstr>PowerPoint Presentation</vt:lpstr>
      <vt:lpstr>https://www.youtube.com/watch?v=Gz_L6KuqvFI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Greenwood</dc:creator>
  <cp:lastModifiedBy>Victoria Ryan</cp:lastModifiedBy>
  <cp:revision>12</cp:revision>
  <dcterms:created xsi:type="dcterms:W3CDTF">2016-08-02T13:22:40Z</dcterms:created>
  <dcterms:modified xsi:type="dcterms:W3CDTF">2020-10-08T14:53:02Z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