
<file path=[Content_Types].xml><?xml version="1.0" encoding="utf-8"?>
<Types xmlns="http://schemas.openxmlformats.org/package/2006/content-types">
  <Default Extension="bin" ContentType="application/vnd.ms-office.activeX"/>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3" r:id="rId2"/>
    <p:sldId id="260" r:id="rId3"/>
    <p:sldId id="264" r:id="rId4"/>
    <p:sldId id="261" r:id="rId5"/>
    <p:sldId id="257" r:id="rId6"/>
    <p:sldId id="262" r:id="rId7"/>
    <p:sldId id="269" r:id="rId8"/>
    <p:sldId id="265" r:id="rId9"/>
    <p:sldId id="267" r:id="rId10"/>
    <p:sldId id="268" r:id="rId11"/>
    <p:sldId id="270" r:id="rId12"/>
    <p:sldId id="271" r:id="rId13"/>
    <p:sldId id="25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4" d="100"/>
          <a:sy n="64" d="100"/>
        </p:scale>
        <p:origin x="72" y="2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8BEE7C-88A8-4785-91A6-E44C423130E5}" type="datetimeFigureOut">
              <a:rPr lang="en-GB" smtClean="0"/>
              <a:t>17/09/2020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A8D42-20DA-4602-8AEA-386232929B8A}" type="slidenum">
              <a:rPr lang="en-GB" smtClean="0"/>
              <a:t>‹#›</a:t>
            </a:fld>
            <a:endParaRPr lang="en-GB"/>
          </a:p>
        </p:txBody>
      </p:sp>
    </p:spTree>
    <p:extLst>
      <p:ext uri="{BB962C8B-B14F-4D97-AF65-F5344CB8AC3E}">
        <p14:creationId xmlns:p14="http://schemas.microsoft.com/office/powerpoint/2010/main" val="4253142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58E2B07D-348D-49BE-A48F-5484034F67FF}" type="slidenum">
              <a:rPr lang="en-GB" smtClean="0"/>
              <a:t>1</a:t>
            </a:fld>
            <a:endParaRPr lang="en-GB"/>
          </a:p>
        </p:txBody>
      </p:sp>
    </p:spTree>
    <p:extLst>
      <p:ext uri="{BB962C8B-B14F-4D97-AF65-F5344CB8AC3E}">
        <p14:creationId xmlns:p14="http://schemas.microsoft.com/office/powerpoint/2010/main" val="3083191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31519" y="4560559"/>
            <a:ext cx="5852149" cy="432052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82" name="Shape 82"/>
          <p:cNvSpPr>
            <a:spLocks noGrp="1" noRot="1" noChangeAspect="1"/>
          </p:cNvSpPr>
          <p:nvPr>
            <p:ph type="sldImg" idx="2"/>
          </p:nvPr>
        </p:nvSpPr>
        <p:spPr>
          <a:xfrm>
            <a:off x="1055688" y="719138"/>
            <a:ext cx="5203825" cy="360203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94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C991AA-3B7B-4BEF-B241-7929D2AB7741}"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109316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991AA-3B7B-4BEF-B241-7929D2AB7741}"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388027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991AA-3B7B-4BEF-B241-7929D2AB7741}"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2436082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8C991AA-3B7B-4BEF-B241-7929D2AB7741}"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1434339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8C991AA-3B7B-4BEF-B241-7929D2AB7741}" type="datetimeFigureOut">
              <a:rPr lang="en-GB" smtClean="0"/>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349192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8C991AA-3B7B-4BEF-B241-7929D2AB7741}"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3958335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8C991AA-3B7B-4BEF-B241-7929D2AB7741}" type="datetimeFigureOut">
              <a:rPr lang="en-GB" smtClean="0"/>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354031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8C991AA-3B7B-4BEF-B241-7929D2AB7741}" type="datetimeFigureOut">
              <a:rPr lang="en-GB" smtClean="0"/>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145955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991AA-3B7B-4BEF-B241-7929D2AB7741}" type="datetimeFigureOut">
              <a:rPr lang="en-GB" smtClean="0"/>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114097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C991AA-3B7B-4BEF-B241-7929D2AB7741}"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25241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8C991AA-3B7B-4BEF-B241-7929D2AB7741}" type="datetimeFigureOut">
              <a:rPr lang="en-GB" smtClean="0"/>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501AA17-7D5C-4A15-9265-56A289C0AF8D}" type="slidenum">
              <a:rPr lang="en-GB" smtClean="0"/>
              <a:t>‹#›</a:t>
            </a:fld>
            <a:endParaRPr lang="en-GB"/>
          </a:p>
        </p:txBody>
      </p:sp>
    </p:spTree>
    <p:extLst>
      <p:ext uri="{BB962C8B-B14F-4D97-AF65-F5344CB8AC3E}">
        <p14:creationId xmlns:p14="http://schemas.microsoft.com/office/powerpoint/2010/main" val="1197153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991AA-3B7B-4BEF-B241-7929D2AB7741}" type="datetimeFigureOut">
              <a:rPr lang="en-GB" smtClean="0"/>
              <a:t>17/09/2020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1AA17-7D5C-4A15-9265-56A289C0AF8D}" type="slidenum">
              <a:rPr lang="en-GB" smtClean="0"/>
              <a:t>‹#›</a:t>
            </a:fld>
            <a:endParaRPr lang="en-GB"/>
          </a:p>
        </p:txBody>
      </p:sp>
    </p:spTree>
    <p:extLst>
      <p:ext uri="{BB962C8B-B14F-4D97-AF65-F5344CB8AC3E}">
        <p14:creationId xmlns:p14="http://schemas.microsoft.com/office/powerpoint/2010/main" val="21007487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QjnV8-oo12A"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6.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9672" t="8907" r="19942" b="16950"/>
          <a:stretch/>
        </p:blipFill>
        <p:spPr>
          <a:xfrm>
            <a:off x="4822642" y="-89211"/>
            <a:ext cx="5948498" cy="6273599"/>
          </a:xfrm>
          <a:prstGeom prst="rect">
            <a:avLst/>
          </a:prstGeom>
        </p:spPr>
      </p:pic>
      <p:sp>
        <p:nvSpPr>
          <p:cNvPr id="3" name="Subtitle 2"/>
          <p:cNvSpPr>
            <a:spLocks noGrp="1"/>
          </p:cNvSpPr>
          <p:nvPr>
            <p:ph type="subTitle" idx="1"/>
          </p:nvPr>
        </p:nvSpPr>
        <p:spPr>
          <a:xfrm rot="21388493">
            <a:off x="-184226" y="926565"/>
            <a:ext cx="4913796" cy="3178621"/>
          </a:xfrm>
        </p:spPr>
        <p:txBody>
          <a:bodyPr>
            <a:noAutofit/>
          </a:bodyPr>
          <a:lstStyle/>
          <a:p>
            <a:r>
              <a:rPr lang="en-GB" sz="4400" b="1" dirty="0" smtClean="0">
                <a:solidFill>
                  <a:srgbClr val="00B050"/>
                </a:solidFill>
                <a:latin typeface="Arial Rounded MT Bold" panose="020F0704030504030204" pitchFamily="34" charset="0"/>
              </a:rPr>
              <a:t>Do now task </a:t>
            </a:r>
          </a:p>
          <a:p>
            <a:endParaRPr lang="en-GB" sz="2800" dirty="0">
              <a:solidFill>
                <a:srgbClr val="00B050"/>
              </a:solidFill>
              <a:latin typeface="Arial Rounded MT Bold" panose="020F0704030504030204" pitchFamily="34" charset="0"/>
            </a:endParaRPr>
          </a:p>
          <a:p>
            <a:r>
              <a:rPr lang="en-GB" sz="2800" dirty="0" smtClean="0">
                <a:solidFill>
                  <a:srgbClr val="00B050"/>
                </a:solidFill>
                <a:latin typeface="Arial Rounded MT Bold" panose="020F0704030504030204" pitchFamily="34" charset="0"/>
              </a:rPr>
              <a:t>How much can you remember? </a:t>
            </a:r>
          </a:p>
          <a:p>
            <a:endParaRPr lang="en-GB" sz="2800" dirty="0">
              <a:solidFill>
                <a:srgbClr val="00B050"/>
              </a:solidFill>
              <a:latin typeface="Arial Rounded MT Bold" panose="020F0704030504030204" pitchFamily="34" charset="0"/>
            </a:endParaRPr>
          </a:p>
          <a:p>
            <a:endParaRPr lang="en-GB" sz="2800" dirty="0">
              <a:solidFill>
                <a:srgbClr val="00B050"/>
              </a:solidFill>
              <a:latin typeface="Arial Rounded MT Bold" panose="020F0704030504030204" pitchFamily="34" charset="0"/>
            </a:endParaRPr>
          </a:p>
        </p:txBody>
      </p:sp>
      <p:pic>
        <p:nvPicPr>
          <p:cNvPr id="5" name="Picture 4"/>
          <p:cNvPicPr>
            <a:picLocks noChangeAspect="1"/>
          </p:cNvPicPr>
          <p:nvPr/>
        </p:nvPicPr>
        <p:blipFill rotWithShape="1">
          <a:blip r:embed="rId6"/>
          <a:srcRect l="38218" t="64504" r="11382" b="28406"/>
          <a:stretch/>
        </p:blipFill>
        <p:spPr>
          <a:xfrm>
            <a:off x="3869473" y="6049589"/>
            <a:ext cx="8283218" cy="655092"/>
          </a:xfrm>
          <a:prstGeom prst="rect">
            <a:avLst/>
          </a:prstGeom>
        </p:spPr>
      </p:pic>
      <p:sp>
        <p:nvSpPr>
          <p:cNvPr id="6" name="TextBox 5"/>
          <p:cNvSpPr txBox="1"/>
          <p:nvPr/>
        </p:nvSpPr>
        <p:spPr>
          <a:xfrm>
            <a:off x="5224192" y="895477"/>
            <a:ext cx="5145398" cy="5078313"/>
          </a:xfrm>
          <a:prstGeom prst="rect">
            <a:avLst/>
          </a:prstGeom>
          <a:noFill/>
        </p:spPr>
        <p:txBody>
          <a:bodyPr wrap="square" rtlCol="0">
            <a:spAutoFit/>
          </a:bodyPr>
          <a:lstStyle/>
          <a:p>
            <a:pPr marL="457200" indent="-457200" algn="ctr">
              <a:buAutoNum type="arabicPeriod"/>
            </a:pPr>
            <a:r>
              <a:rPr lang="en-GB" sz="2400" dirty="0" smtClean="0">
                <a:latin typeface="Arial Rounded MT Bold" panose="020F0704030504030204" pitchFamily="34" charset="0"/>
              </a:rPr>
              <a:t>What happens when a  tropical storm hits land?</a:t>
            </a:r>
          </a:p>
          <a:p>
            <a:pPr marL="457200" indent="-457200" algn="ctr">
              <a:buAutoNum type="arabicPeriod"/>
            </a:pPr>
            <a:endParaRPr lang="en-GB" sz="2400" dirty="0">
              <a:latin typeface="Arial Rounded MT Bold" panose="020F0704030504030204" pitchFamily="34" charset="0"/>
            </a:endParaRPr>
          </a:p>
          <a:p>
            <a:pPr marL="457200" indent="-457200" algn="ctr">
              <a:buAutoNum type="arabicPeriod"/>
            </a:pPr>
            <a:r>
              <a:rPr lang="en-GB" sz="2400" dirty="0" smtClean="0">
                <a:latin typeface="Arial Rounded MT Bold" panose="020F0704030504030204" pitchFamily="34" charset="0"/>
              </a:rPr>
              <a:t>What is the north south divide? </a:t>
            </a:r>
          </a:p>
          <a:p>
            <a:pPr marL="457200" indent="-457200" algn="ctr">
              <a:buAutoNum type="arabicPeriod"/>
            </a:pPr>
            <a:endParaRPr lang="en-GB" sz="2400" dirty="0">
              <a:latin typeface="Arial Rounded MT Bold" panose="020F0704030504030204" pitchFamily="34" charset="0"/>
            </a:endParaRPr>
          </a:p>
          <a:p>
            <a:pPr marL="457200" indent="-457200" algn="ctr">
              <a:buAutoNum type="arabicPeriod"/>
            </a:pPr>
            <a:r>
              <a:rPr lang="en-GB" sz="2400" dirty="0" smtClean="0">
                <a:latin typeface="Arial Rounded MT Bold" panose="020F0704030504030204" pitchFamily="34" charset="0"/>
              </a:rPr>
              <a:t>How to emergent trees adapt to the TRF?</a:t>
            </a:r>
          </a:p>
          <a:p>
            <a:pPr marL="457200" indent="-457200" algn="ctr">
              <a:buAutoNum type="arabicPeriod"/>
            </a:pPr>
            <a:endParaRPr lang="en-GB" sz="2400" dirty="0">
              <a:latin typeface="Arial Rounded MT Bold" panose="020F0704030504030204" pitchFamily="34" charset="0"/>
            </a:endParaRPr>
          </a:p>
          <a:p>
            <a:pPr marL="457200" indent="-457200" algn="ctr">
              <a:buAutoNum type="arabicPeriod"/>
            </a:pPr>
            <a:r>
              <a:rPr lang="en-GB" sz="2400" dirty="0" smtClean="0">
                <a:latin typeface="Arial Rounded MT Bold" panose="020F0704030504030204" pitchFamily="34" charset="0"/>
              </a:rPr>
              <a:t>How does development affect health and wealth? </a:t>
            </a:r>
          </a:p>
          <a:p>
            <a:pPr marL="457200" indent="-457200" algn="ctr">
              <a:buAutoNum type="arabicPeriod"/>
            </a:pPr>
            <a:endParaRPr lang="en-GB" sz="2400" dirty="0" smtClean="0">
              <a:latin typeface="Arial Rounded MT Bold" panose="020F0704030504030204" pitchFamily="34" charset="0"/>
            </a:endParaRPr>
          </a:p>
          <a:p>
            <a:pPr marL="342900" indent="-342900">
              <a:buAutoNum type="arabicPeriod"/>
            </a:pPr>
            <a:endParaRPr lang="en-GB" dirty="0"/>
          </a:p>
          <a:p>
            <a:endParaRPr lang="en-GB" dirty="0"/>
          </a:p>
        </p:txBody>
      </p:sp>
      <p:sp>
        <p:nvSpPr>
          <p:cNvPr id="2" name="TextBox 1"/>
          <p:cNvSpPr txBox="1"/>
          <p:nvPr/>
        </p:nvSpPr>
        <p:spPr>
          <a:xfrm>
            <a:off x="488477" y="3897647"/>
            <a:ext cx="3568390" cy="923330"/>
          </a:xfrm>
          <a:prstGeom prst="rect">
            <a:avLst/>
          </a:prstGeom>
          <a:noFill/>
        </p:spPr>
        <p:txBody>
          <a:bodyPr wrap="square" rtlCol="0">
            <a:spAutoFit/>
          </a:bodyPr>
          <a:lstStyle/>
          <a:p>
            <a:pPr algn="ctr"/>
            <a:r>
              <a:rPr lang="en-GB" dirty="0" smtClean="0">
                <a:solidFill>
                  <a:srgbClr val="FF0000"/>
                </a:solidFill>
                <a:latin typeface="Arial Rounded MT Bold" panose="020F0704030504030204" pitchFamily="34" charset="0"/>
              </a:rPr>
              <a:t>Pencil cases out</a:t>
            </a:r>
          </a:p>
          <a:p>
            <a:pPr algn="ctr"/>
            <a:r>
              <a:rPr lang="en-GB" dirty="0" smtClean="0">
                <a:solidFill>
                  <a:srgbClr val="FF0000"/>
                </a:solidFill>
                <a:latin typeface="Arial Rounded MT Bold" panose="020F0704030504030204" pitchFamily="34" charset="0"/>
              </a:rPr>
              <a:t>Conduct cards in pencil cases</a:t>
            </a:r>
          </a:p>
          <a:p>
            <a:pPr algn="ctr"/>
            <a:r>
              <a:rPr lang="en-GB" dirty="0" smtClean="0">
                <a:solidFill>
                  <a:srgbClr val="FF0000"/>
                </a:solidFill>
                <a:latin typeface="Arial Rounded MT Bold" panose="020F0704030504030204" pitchFamily="34" charset="0"/>
              </a:rPr>
              <a:t>Coats and bags off </a:t>
            </a:r>
            <a:endParaRPr lang="en-GB" dirty="0">
              <a:solidFill>
                <a:srgbClr val="FF0000"/>
              </a:solidFill>
              <a:latin typeface="Arial Rounded MT Bold" panose="020F0704030504030204" pitchFamily="34" charset="0"/>
            </a:endParaRPr>
          </a:p>
        </p:txBody>
      </p:sp>
    </p:spTree>
    <p:controls>
      <mc:AlternateContent xmlns:mc="http://schemas.openxmlformats.org/markup-compatibility/2006">
        <mc:Choice xmlns:v="urn:schemas-microsoft-com:vml" Requires="v">
          <p:control spid="1041" name="ShockwaveFlash1" r:id="rId2" imgW="3311640" imgH="1368360"/>
        </mc:Choice>
        <mc:Fallback>
          <p:control name="ShockwaveFlash1" r:id="rId2" imgW="3311640" imgH="1368360">
            <p:pic>
              <p:nvPicPr>
                <p:cNvPr id="7" name="ShockwaveFlash1"/>
                <p:cNvPicPr preferRelativeResize="0">
                  <a:picLocks noChangeArrowheads="1" noChangeShapeType="1"/>
                </p:cNvPicPr>
                <p:nvPr/>
              </p:nvPicPr>
              <p:blipFill>
                <a:blip r:embed="rId7"/>
                <a:srcRect/>
                <a:stretch>
                  <a:fillRect/>
                </a:stretch>
              </p:blipFill>
              <p:spPr bwMode="auto">
                <a:xfrm>
                  <a:off x="342731" y="5365376"/>
                  <a:ext cx="3311525" cy="136842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4064415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Task:</a:t>
            </a:r>
            <a:r>
              <a:rPr lang="en-GB" dirty="0" smtClean="0"/>
              <a:t> Look at the images and work out the solutions for rising sea levels.</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3887" y="1690687"/>
            <a:ext cx="2453657" cy="294556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3231" y="2197854"/>
            <a:ext cx="3251200" cy="2438400"/>
          </a:xfrm>
          <a:prstGeom prst="rect">
            <a:avLst/>
          </a:prstGeom>
        </p:spPr>
      </p:pic>
      <p:sp>
        <p:nvSpPr>
          <p:cNvPr id="5" name="Rectangle 4"/>
          <p:cNvSpPr/>
          <p:nvPr/>
        </p:nvSpPr>
        <p:spPr>
          <a:xfrm>
            <a:off x="314870" y="3897591"/>
            <a:ext cx="3087897" cy="1477328"/>
          </a:xfrm>
          <a:prstGeom prst="rect">
            <a:avLst/>
          </a:prstGeom>
          <a:solidFill>
            <a:schemeClr val="accent6">
              <a:lumMod val="40000"/>
              <a:lumOff val="60000"/>
            </a:schemeClr>
          </a:solidFill>
        </p:spPr>
        <p:txBody>
          <a:bodyPr wrap="square">
            <a:spAutoFit/>
          </a:bodyPr>
          <a:lstStyle/>
          <a:p>
            <a:pPr algn="ctr"/>
            <a:r>
              <a:rPr lang="en-GB" b="1" u="sng" dirty="0" smtClean="0">
                <a:effectLst/>
              </a:rPr>
              <a:t>Abandon areas at risk of floo</a:t>
            </a:r>
            <a:r>
              <a:rPr lang="en-GB" b="1" u="sng" dirty="0" smtClean="0"/>
              <a:t>ding.</a:t>
            </a:r>
            <a:endParaRPr lang="en-GB" b="1" u="sng" dirty="0" smtClean="0">
              <a:effectLst/>
            </a:endParaRPr>
          </a:p>
          <a:p>
            <a:pPr algn="ctr"/>
            <a:r>
              <a:rPr lang="en-GB" dirty="0" smtClean="0">
                <a:effectLst/>
              </a:rPr>
              <a:t>In the UK, a £6000 grant can be given to demolish their home.</a:t>
            </a:r>
          </a:p>
        </p:txBody>
      </p:sp>
      <p:sp>
        <p:nvSpPr>
          <p:cNvPr id="6" name="Rectangle 5"/>
          <p:cNvSpPr/>
          <p:nvPr/>
        </p:nvSpPr>
        <p:spPr>
          <a:xfrm>
            <a:off x="7739921" y="2910686"/>
            <a:ext cx="3926097" cy="2862322"/>
          </a:xfrm>
          <a:prstGeom prst="rect">
            <a:avLst/>
          </a:prstGeom>
          <a:solidFill>
            <a:schemeClr val="accent6">
              <a:lumMod val="40000"/>
              <a:lumOff val="60000"/>
            </a:schemeClr>
          </a:solidFill>
        </p:spPr>
        <p:txBody>
          <a:bodyPr wrap="square">
            <a:spAutoFit/>
          </a:bodyPr>
          <a:lstStyle/>
          <a:p>
            <a:pPr algn="ctr"/>
            <a:r>
              <a:rPr lang="en-GB" b="1" u="sng" dirty="0" smtClean="0">
                <a:effectLst/>
              </a:rPr>
              <a:t>Soft (natural) or hard (manmade) engineerin</a:t>
            </a:r>
            <a:r>
              <a:rPr lang="en-GB" b="1" u="sng" dirty="0" smtClean="0"/>
              <a:t>g</a:t>
            </a:r>
            <a:endParaRPr lang="en-GB" b="1" u="sng" dirty="0" smtClean="0">
              <a:effectLst/>
            </a:endParaRPr>
          </a:p>
          <a:p>
            <a:pPr algn="ctr"/>
            <a:r>
              <a:rPr lang="en-GB" dirty="0" smtClean="0">
                <a:effectLst/>
              </a:rPr>
              <a:t>Although it is expensive, hard engineering is stronger and may last longer. Soft engineering is usually cheaper and looks nicer!</a:t>
            </a:r>
          </a:p>
          <a:p>
            <a:pPr algn="ctr"/>
            <a:endParaRPr lang="en-GB" dirty="0"/>
          </a:p>
          <a:p>
            <a:pPr algn="ctr"/>
            <a:r>
              <a:rPr lang="en-GB" dirty="0" smtClean="0">
                <a:effectLst/>
              </a:rPr>
              <a:t>The Thames Barrier defends central London and would need replacing at a cost of £7 billion.</a:t>
            </a:r>
          </a:p>
        </p:txBody>
      </p:sp>
    </p:spTree>
    <p:extLst>
      <p:ext uri="{BB962C8B-B14F-4D97-AF65-F5344CB8AC3E}">
        <p14:creationId xmlns:p14="http://schemas.microsoft.com/office/powerpoint/2010/main" val="191614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Plenary:</a:t>
            </a:r>
            <a:r>
              <a:rPr lang="en-GB" dirty="0" smtClean="0"/>
              <a:t> Sort the solutions into adaptation or mitigation.</a:t>
            </a:r>
            <a:endParaRPr lang="en-GB" dirty="0"/>
          </a:p>
        </p:txBody>
      </p:sp>
      <p:sp>
        <p:nvSpPr>
          <p:cNvPr id="3" name="Rectangle 2"/>
          <p:cNvSpPr/>
          <p:nvPr/>
        </p:nvSpPr>
        <p:spPr>
          <a:xfrm>
            <a:off x="623978" y="2300732"/>
            <a:ext cx="2698441" cy="1095981"/>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Changes in agricultural systems.</a:t>
            </a:r>
          </a:p>
        </p:txBody>
      </p:sp>
      <p:sp>
        <p:nvSpPr>
          <p:cNvPr id="4" name="Rectangle 3"/>
          <p:cNvSpPr/>
          <p:nvPr/>
        </p:nvSpPr>
        <p:spPr>
          <a:xfrm>
            <a:off x="8430641" y="1972913"/>
            <a:ext cx="2411412" cy="655638"/>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Managing Water Supply. </a:t>
            </a:r>
          </a:p>
        </p:txBody>
      </p:sp>
      <p:sp>
        <p:nvSpPr>
          <p:cNvPr id="5" name="Rectangle 4"/>
          <p:cNvSpPr/>
          <p:nvPr/>
        </p:nvSpPr>
        <p:spPr>
          <a:xfrm>
            <a:off x="4316413" y="4552060"/>
            <a:ext cx="2409825" cy="100806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Reducing risk from rising sea levels.</a:t>
            </a:r>
          </a:p>
        </p:txBody>
      </p:sp>
      <p:sp>
        <p:nvSpPr>
          <p:cNvPr id="6" name="Rectangle 5"/>
          <p:cNvSpPr/>
          <p:nvPr/>
        </p:nvSpPr>
        <p:spPr>
          <a:xfrm>
            <a:off x="3742971" y="2098445"/>
            <a:ext cx="2413000" cy="100806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Alternative energy</a:t>
            </a:r>
          </a:p>
        </p:txBody>
      </p:sp>
      <p:sp>
        <p:nvSpPr>
          <p:cNvPr id="7" name="Rectangle 6"/>
          <p:cNvSpPr/>
          <p:nvPr/>
        </p:nvSpPr>
        <p:spPr>
          <a:xfrm>
            <a:off x="8615415" y="5296598"/>
            <a:ext cx="2411412" cy="52705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Carbon Capture</a:t>
            </a:r>
          </a:p>
        </p:txBody>
      </p:sp>
      <p:sp>
        <p:nvSpPr>
          <p:cNvPr id="8" name="Rectangle 7"/>
          <p:cNvSpPr/>
          <p:nvPr/>
        </p:nvSpPr>
        <p:spPr>
          <a:xfrm>
            <a:off x="1036352" y="4552060"/>
            <a:ext cx="2411413" cy="655638"/>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Replanting Trees</a:t>
            </a:r>
          </a:p>
        </p:txBody>
      </p:sp>
      <p:sp>
        <p:nvSpPr>
          <p:cNvPr id="9" name="Rectangle 8"/>
          <p:cNvSpPr/>
          <p:nvPr/>
        </p:nvSpPr>
        <p:spPr>
          <a:xfrm>
            <a:off x="8737341" y="3608291"/>
            <a:ext cx="2411412" cy="100806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latin typeface="Comic Sans MS" panose="030F0702030302020204" pitchFamily="66" charset="0"/>
              </a:rPr>
              <a:t>International Agreements</a:t>
            </a:r>
          </a:p>
        </p:txBody>
      </p:sp>
    </p:spTree>
    <p:extLst>
      <p:ext uri="{BB962C8B-B14F-4D97-AF65-F5344CB8AC3E}">
        <p14:creationId xmlns:p14="http://schemas.microsoft.com/office/powerpoint/2010/main" val="220618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71" y="141848"/>
            <a:ext cx="10515600" cy="1733320"/>
          </a:xfrm>
        </p:spPr>
        <p:txBody>
          <a:bodyPr>
            <a:normAutofit fontScale="90000"/>
          </a:bodyPr>
          <a:lstStyle/>
          <a:p>
            <a:pPr algn="ctr"/>
            <a:r>
              <a:rPr lang="en-GB" b="1" u="sng" dirty="0" smtClean="0"/>
              <a:t>Plenary:</a:t>
            </a:r>
            <a:r>
              <a:rPr lang="en-GB" dirty="0" smtClean="0"/>
              <a:t> Sort the solutions into </a:t>
            </a:r>
            <a:r>
              <a:rPr lang="en-GB" dirty="0" smtClean="0">
                <a:solidFill>
                  <a:srgbClr val="FF0000"/>
                </a:solidFill>
              </a:rPr>
              <a:t>adaptation</a:t>
            </a:r>
            <a:r>
              <a:rPr lang="en-GB" dirty="0" smtClean="0"/>
              <a:t> or </a:t>
            </a:r>
            <a:r>
              <a:rPr lang="en-GB" dirty="0" smtClean="0">
                <a:solidFill>
                  <a:schemeClr val="accent6"/>
                </a:solidFill>
              </a:rPr>
              <a:t>mitigation</a:t>
            </a:r>
            <a:r>
              <a:rPr lang="en-GB" dirty="0" smtClean="0"/>
              <a:t>.</a:t>
            </a:r>
            <a:br>
              <a:rPr lang="en-GB" dirty="0" smtClean="0"/>
            </a:br>
            <a:r>
              <a:rPr lang="en-GB" dirty="0" smtClean="0"/>
              <a:t>Mark your answers.</a:t>
            </a:r>
            <a:endParaRPr lang="en-GB" dirty="0"/>
          </a:p>
        </p:txBody>
      </p:sp>
      <p:sp>
        <p:nvSpPr>
          <p:cNvPr id="3" name="Rectangle 2"/>
          <p:cNvSpPr/>
          <p:nvPr/>
        </p:nvSpPr>
        <p:spPr>
          <a:xfrm>
            <a:off x="623978" y="2300732"/>
            <a:ext cx="2698441" cy="1095981"/>
          </a:xfrm>
          <a:prstGeom prst="rect">
            <a:avLst/>
          </a:prstGeom>
          <a:solidFill>
            <a:srgbClr val="FF0000"/>
          </a:solidFill>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2000" dirty="0">
                <a:latin typeface="Comic Sans MS" panose="030F0702030302020204" pitchFamily="66" charset="0"/>
              </a:rPr>
              <a:t>Changes in agricultural systems.</a:t>
            </a:r>
          </a:p>
        </p:txBody>
      </p:sp>
      <p:sp>
        <p:nvSpPr>
          <p:cNvPr id="4" name="Rectangle 3"/>
          <p:cNvSpPr/>
          <p:nvPr/>
        </p:nvSpPr>
        <p:spPr>
          <a:xfrm>
            <a:off x="7291388" y="2219325"/>
            <a:ext cx="2411412" cy="655638"/>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Managing Water Supply. </a:t>
            </a:r>
          </a:p>
        </p:txBody>
      </p:sp>
      <p:sp>
        <p:nvSpPr>
          <p:cNvPr id="5" name="Rectangle 4"/>
          <p:cNvSpPr/>
          <p:nvPr/>
        </p:nvSpPr>
        <p:spPr>
          <a:xfrm>
            <a:off x="4316413" y="4552060"/>
            <a:ext cx="2409825" cy="1008063"/>
          </a:xfrm>
          <a:prstGeom prst="rect">
            <a:avLst/>
          </a:prstGeom>
          <a:solidFill>
            <a:srgbClr val="FF0000"/>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Reducing risk from rising sea levels.</a:t>
            </a:r>
          </a:p>
        </p:txBody>
      </p:sp>
      <p:sp>
        <p:nvSpPr>
          <p:cNvPr id="6" name="Rectangle 5"/>
          <p:cNvSpPr/>
          <p:nvPr/>
        </p:nvSpPr>
        <p:spPr>
          <a:xfrm>
            <a:off x="3742971" y="2098445"/>
            <a:ext cx="2413000" cy="1008063"/>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Alternative energy</a:t>
            </a:r>
          </a:p>
        </p:txBody>
      </p:sp>
      <p:sp>
        <p:nvSpPr>
          <p:cNvPr id="7" name="Rectangle 6"/>
          <p:cNvSpPr/>
          <p:nvPr/>
        </p:nvSpPr>
        <p:spPr>
          <a:xfrm>
            <a:off x="8615415" y="5296598"/>
            <a:ext cx="2411412" cy="527050"/>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Carbon Capture</a:t>
            </a:r>
          </a:p>
        </p:txBody>
      </p:sp>
      <p:sp>
        <p:nvSpPr>
          <p:cNvPr id="8" name="Rectangle 7"/>
          <p:cNvSpPr/>
          <p:nvPr/>
        </p:nvSpPr>
        <p:spPr>
          <a:xfrm>
            <a:off x="1036352" y="4552060"/>
            <a:ext cx="2411413" cy="655638"/>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Replanting Trees</a:t>
            </a:r>
          </a:p>
        </p:txBody>
      </p:sp>
      <p:sp>
        <p:nvSpPr>
          <p:cNvPr id="9" name="Rectangle 8"/>
          <p:cNvSpPr/>
          <p:nvPr/>
        </p:nvSpPr>
        <p:spPr>
          <a:xfrm>
            <a:off x="8737341" y="3608291"/>
            <a:ext cx="2411412" cy="1008063"/>
          </a:xfrm>
          <a:prstGeom prst="rect">
            <a:avLst/>
          </a:prstGeom>
          <a:solidFill>
            <a:schemeClr val="accent6"/>
          </a:solidFill>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International Agreements</a:t>
            </a:r>
          </a:p>
        </p:txBody>
      </p:sp>
    </p:spTree>
    <p:extLst>
      <p:ext uri="{BB962C8B-B14F-4D97-AF65-F5344CB8AC3E}">
        <p14:creationId xmlns:p14="http://schemas.microsoft.com/office/powerpoint/2010/main" val="244979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729366"/>
            <a:ext cx="8229600" cy="2468562"/>
          </a:xfrm>
        </p:spPr>
        <p:style>
          <a:lnRef idx="2">
            <a:schemeClr val="dk1"/>
          </a:lnRef>
          <a:fillRef idx="1">
            <a:schemeClr val="lt1"/>
          </a:fillRef>
          <a:effectRef idx="0">
            <a:schemeClr val="dk1"/>
          </a:effectRef>
          <a:fontRef idx="minor">
            <a:schemeClr val="dk1"/>
          </a:fontRef>
        </p:style>
        <p:txBody>
          <a:bodyPr>
            <a:normAutofit/>
          </a:bodyPr>
          <a:lstStyle/>
          <a:p>
            <a:pPr algn="ctr"/>
            <a:r>
              <a:rPr lang="en-GB" b="1" u="sng" dirty="0" smtClean="0"/>
              <a:t>Revise: </a:t>
            </a:r>
            <a:r>
              <a:rPr lang="en-GB" dirty="0" smtClean="0"/>
              <a:t>Mitigation and adaptations of </a:t>
            </a:r>
            <a:r>
              <a:rPr lang="en-GB" dirty="0"/>
              <a:t>climate change.</a:t>
            </a:r>
            <a:br>
              <a:rPr lang="en-GB" dirty="0"/>
            </a:br>
            <a:r>
              <a:rPr lang="en-GB" sz="3200" dirty="0">
                <a:hlinkClick r:id="rId2"/>
              </a:rPr>
              <a:t>https://</a:t>
            </a:r>
            <a:r>
              <a:rPr lang="en-GB" sz="3200" dirty="0">
                <a:hlinkClick r:id="rId2"/>
              </a:rPr>
              <a:t>www.youtube.com/watch?v=QjnV8-oo12A</a:t>
            </a:r>
            <a:r>
              <a:rPr lang="en-GB" sz="3200" dirty="0"/>
              <a:t> </a:t>
            </a:r>
            <a:endParaRPr lang="en-GB" sz="3200" dirty="0"/>
          </a:p>
        </p:txBody>
      </p:sp>
    </p:spTree>
    <p:extLst>
      <p:ext uri="{BB962C8B-B14F-4D97-AF65-F5344CB8AC3E}">
        <p14:creationId xmlns:p14="http://schemas.microsoft.com/office/powerpoint/2010/main" val="3595984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4000" y="437484"/>
            <a:ext cx="9144000" cy="6420516"/>
          </a:xfrm>
          <a:prstGeom prst="rect">
            <a:avLst/>
          </a:prstGeom>
          <a:noFill/>
          <a:ln w="9525">
            <a:noFill/>
            <a:miter lim="800000"/>
            <a:headEnd/>
            <a:tailEnd/>
          </a:ln>
        </p:spPr>
      </p:pic>
      <p:sp>
        <p:nvSpPr>
          <p:cNvPr id="5" name="TextBox 4"/>
          <p:cNvSpPr txBox="1"/>
          <p:nvPr/>
        </p:nvSpPr>
        <p:spPr>
          <a:xfrm>
            <a:off x="1524000" y="0"/>
            <a:ext cx="9144000" cy="369332"/>
          </a:xfrm>
          <a:prstGeom prst="rect">
            <a:avLst/>
          </a:prstGeom>
          <a:solidFill>
            <a:schemeClr val="accent5">
              <a:lumMod val="60000"/>
              <a:lumOff val="40000"/>
            </a:schemeClr>
          </a:solidFill>
        </p:spPr>
        <p:txBody>
          <a:bodyPr wrap="square" rtlCol="0">
            <a:spAutoFit/>
          </a:bodyPr>
          <a:lstStyle/>
          <a:p>
            <a:pPr algn="ctr"/>
            <a:r>
              <a:rPr lang="en-US" b="1" dirty="0">
                <a:latin typeface="Comic Sans MS"/>
                <a:cs typeface="Comic Sans MS"/>
              </a:rPr>
              <a:t>Using the map, describe the changes in temperature since 1960. (3 marks)</a:t>
            </a:r>
            <a:endParaRPr lang="en-US" b="1" dirty="0">
              <a:latin typeface="Comic Sans MS"/>
              <a:cs typeface="Comic Sans MS"/>
            </a:endParaRPr>
          </a:p>
        </p:txBody>
      </p:sp>
    </p:spTree>
    <p:extLst>
      <p:ext uri="{BB962C8B-B14F-4D97-AF65-F5344CB8AC3E}">
        <p14:creationId xmlns:p14="http://schemas.microsoft.com/office/powerpoint/2010/main" val="1269238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50810" y="1127759"/>
            <a:ext cx="5517190" cy="4830607"/>
          </a:xfrm>
          <a:prstGeom prst="rect">
            <a:avLst/>
          </a:prstGeom>
        </p:spPr>
      </p:pic>
      <p:sp>
        <p:nvSpPr>
          <p:cNvPr id="5" name="TextBox 4"/>
          <p:cNvSpPr txBox="1"/>
          <p:nvPr/>
        </p:nvSpPr>
        <p:spPr>
          <a:xfrm>
            <a:off x="5051476" y="5958365"/>
            <a:ext cx="2320295" cy="369332"/>
          </a:xfrm>
          <a:prstGeom prst="rect">
            <a:avLst/>
          </a:prstGeom>
          <a:solidFill>
            <a:schemeClr val="bg1"/>
          </a:solidFill>
        </p:spPr>
        <p:txBody>
          <a:bodyPr wrap="square" rtlCol="0">
            <a:spAutoFit/>
          </a:bodyPr>
          <a:lstStyle/>
          <a:p>
            <a:endParaRPr lang="en-US" dirty="0"/>
          </a:p>
        </p:txBody>
      </p:sp>
      <p:sp>
        <p:nvSpPr>
          <p:cNvPr id="6" name="Rectangle 5"/>
          <p:cNvSpPr/>
          <p:nvPr/>
        </p:nvSpPr>
        <p:spPr>
          <a:xfrm>
            <a:off x="50122" y="23408"/>
            <a:ext cx="12091773" cy="923330"/>
          </a:xfrm>
          <a:prstGeom prst="rect">
            <a:avLst/>
          </a:prstGeom>
          <a:noFill/>
        </p:spPr>
        <p:txBody>
          <a:bodyPr wrap="none" lIns="91440" tIns="45720" rIns="91440" bIns="45720">
            <a:spAutoFit/>
          </a:bodyPr>
          <a:lstStyle/>
          <a:p>
            <a:pPr algn="ctr"/>
            <a:r>
              <a:rPr lang="en-GB" sz="5400" b="1"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latin typeface="Comic Sans MS" panose="030F0702030302020204" pitchFamily="66" charset="0"/>
              </a:rPr>
              <a:t>Managing climate </a:t>
            </a:r>
            <a:r>
              <a:rPr lang="en-GB" sz="5400" b="1" dirty="0" smtClean="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latin typeface="Comic Sans MS" panose="030F0702030302020204" pitchFamily="66" charset="0"/>
              </a:rPr>
              <a:t>change- Adaption</a:t>
            </a:r>
            <a:endParaRPr lang="en-GB" sz="5400" b="1" dirty="0">
              <a:ln w="12700">
                <a:solidFill>
                  <a:schemeClr val="tx2">
                    <a:satMod val="155000"/>
                  </a:schemeClr>
                </a:solidFill>
                <a:prstDash val="solid"/>
              </a:ln>
              <a:solidFill>
                <a:srgbClr val="660066"/>
              </a:solidFill>
              <a:effectLst>
                <a:outerShdw blurRad="41275" dist="20320" dir="1800000" algn="tl" rotWithShape="0">
                  <a:srgbClr val="000000">
                    <a:alpha val="40000"/>
                  </a:srgbClr>
                </a:outerShdw>
              </a:effectLst>
              <a:latin typeface="Comic Sans MS" panose="030F0702030302020204" pitchFamily="66" charset="0"/>
            </a:endParaRPr>
          </a:p>
        </p:txBody>
      </p:sp>
      <p:sp>
        <p:nvSpPr>
          <p:cNvPr id="7" name="TextBox 6"/>
          <p:cNvSpPr txBox="1"/>
          <p:nvPr/>
        </p:nvSpPr>
        <p:spPr>
          <a:xfrm>
            <a:off x="798225" y="1211282"/>
            <a:ext cx="3137683"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u="sng" dirty="0">
                <a:latin typeface="Comic Sans MS"/>
                <a:cs typeface="Comic Sans MS"/>
              </a:rPr>
              <a:t>Starter:</a:t>
            </a:r>
            <a:r>
              <a:rPr lang="en-US" sz="2000" dirty="0">
                <a:latin typeface="Comic Sans MS"/>
                <a:cs typeface="Comic Sans MS"/>
              </a:rPr>
              <a:t> By looking at the image, how can we manage climate change? </a:t>
            </a:r>
            <a:endParaRPr lang="en-US" sz="2000" dirty="0">
              <a:latin typeface="Comic Sans MS"/>
              <a:cs typeface="Comic Sans MS"/>
            </a:endParaRPr>
          </a:p>
        </p:txBody>
      </p:sp>
      <p:sp>
        <p:nvSpPr>
          <p:cNvPr id="8" name="TextBox 7"/>
          <p:cNvSpPr txBox="1"/>
          <p:nvPr/>
        </p:nvSpPr>
        <p:spPr>
          <a:xfrm>
            <a:off x="756661" y="2665156"/>
            <a:ext cx="3179247" cy="3477875"/>
          </a:xfrm>
          <a:prstGeom prst="rect">
            <a:avLst/>
          </a:prstGeom>
          <a:noFill/>
        </p:spPr>
        <p:txBody>
          <a:bodyPr wrap="square" rtlCol="0">
            <a:spAutoFit/>
          </a:bodyPr>
          <a:lstStyle/>
          <a:p>
            <a:pPr algn="ctr"/>
            <a:r>
              <a:rPr lang="en-US" sz="2000" b="1" u="sng" dirty="0">
                <a:latin typeface="Comic Sans MS"/>
                <a:cs typeface="Comic Sans MS"/>
              </a:rPr>
              <a:t>Lesson Objectives</a:t>
            </a:r>
          </a:p>
          <a:p>
            <a:pPr algn="ctr"/>
            <a:r>
              <a:rPr lang="en-US" sz="2000" dirty="0">
                <a:latin typeface="Comic Sans MS"/>
                <a:cs typeface="Comic Sans MS"/>
              </a:rPr>
              <a:t>- To explore a variety of ways that humans can go about managing climate change.</a:t>
            </a:r>
            <a:br>
              <a:rPr lang="en-US" sz="2000" dirty="0">
                <a:latin typeface="Comic Sans MS"/>
                <a:cs typeface="Comic Sans MS"/>
              </a:rPr>
            </a:br>
            <a:r>
              <a:rPr lang="en-US" sz="2000" dirty="0">
                <a:latin typeface="Comic Sans MS"/>
                <a:cs typeface="Comic Sans MS"/>
              </a:rPr>
              <a:t/>
            </a:r>
            <a:br>
              <a:rPr lang="en-US" sz="2000" dirty="0">
                <a:latin typeface="Comic Sans MS"/>
                <a:cs typeface="Comic Sans MS"/>
              </a:rPr>
            </a:br>
            <a:r>
              <a:rPr lang="en-US" sz="2000" dirty="0">
                <a:latin typeface="Comic Sans MS"/>
                <a:cs typeface="Comic Sans MS"/>
              </a:rPr>
              <a:t>- To be able to </a:t>
            </a:r>
            <a:r>
              <a:rPr lang="en-US" sz="2000" dirty="0" err="1">
                <a:latin typeface="Comic Sans MS"/>
                <a:cs typeface="Comic Sans MS"/>
              </a:rPr>
              <a:t>categorise</a:t>
            </a:r>
            <a:r>
              <a:rPr lang="en-US" sz="2000" dirty="0">
                <a:latin typeface="Comic Sans MS"/>
                <a:cs typeface="Comic Sans MS"/>
              </a:rPr>
              <a:t> these management strategies into forms of mitigatio</a:t>
            </a:r>
            <a:r>
              <a:rPr lang="en-US" sz="2000" dirty="0">
                <a:latin typeface="Comic Sans MS"/>
                <a:cs typeface="Comic Sans MS"/>
              </a:rPr>
              <a:t>n</a:t>
            </a:r>
            <a:r>
              <a:rPr lang="en-US" sz="2000" dirty="0">
                <a:latin typeface="Comic Sans MS"/>
                <a:cs typeface="Comic Sans MS"/>
              </a:rPr>
              <a:t> and adaptation.</a:t>
            </a:r>
            <a:endParaRPr lang="en-US" sz="2000" dirty="0">
              <a:latin typeface="Comic Sans MS"/>
              <a:cs typeface="Comic Sans MS"/>
            </a:endParaRPr>
          </a:p>
        </p:txBody>
      </p:sp>
    </p:spTree>
    <p:extLst>
      <p:ext uri="{BB962C8B-B14F-4D97-AF65-F5344CB8AC3E}">
        <p14:creationId xmlns:p14="http://schemas.microsoft.com/office/powerpoint/2010/main" val="2657879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p:nvPr/>
        </p:nvSpPr>
        <p:spPr>
          <a:xfrm>
            <a:off x="2831218" y="0"/>
            <a:ext cx="8337376" cy="400110"/>
          </a:xfrm>
          <a:prstGeom prst="rect">
            <a:avLst/>
          </a:prstGeom>
          <a:noFill/>
          <a:ln>
            <a:noFill/>
          </a:ln>
        </p:spPr>
        <p:txBody>
          <a:bodyPr spcFirstLastPara="1" wrap="square" lIns="91425" tIns="45700" rIns="91425" bIns="45700" anchor="t" anchorCtr="0">
            <a:noAutofit/>
          </a:bodyPr>
          <a:lstStyle/>
          <a:p>
            <a:pPr algn="ctr"/>
            <a:r>
              <a:rPr lang="en-US" sz="2000" b="1" dirty="0">
                <a:solidFill>
                  <a:srgbClr val="FF0000"/>
                </a:solidFill>
                <a:latin typeface="+mj-lt"/>
                <a:ea typeface="Amatic SC"/>
                <a:cs typeface="Amatic SC"/>
                <a:sym typeface="Amatic SC"/>
              </a:rPr>
              <a:t>Knowledge </a:t>
            </a:r>
            <a:r>
              <a:rPr lang="en-US" sz="2000" b="1" dirty="0" err="1">
                <a:solidFill>
                  <a:srgbClr val="FF0000"/>
                </a:solidFill>
                <a:latin typeface="+mj-lt"/>
                <a:ea typeface="Amatic SC"/>
                <a:cs typeface="Amatic SC"/>
                <a:sym typeface="Amatic SC"/>
              </a:rPr>
              <a:t>Organiser</a:t>
            </a:r>
            <a:r>
              <a:rPr lang="en-US" sz="2000" b="1" dirty="0">
                <a:solidFill>
                  <a:srgbClr val="FF0000"/>
                </a:solidFill>
                <a:latin typeface="+mj-lt"/>
                <a:ea typeface="Amatic SC"/>
                <a:cs typeface="Amatic SC"/>
                <a:sym typeface="Amatic SC"/>
              </a:rPr>
              <a:t> –Climate Change KS4</a:t>
            </a:r>
            <a:endParaRPr sz="2000" b="1" dirty="0">
              <a:solidFill>
                <a:srgbClr val="FF0000"/>
              </a:solidFill>
              <a:latin typeface="+mj-lt"/>
              <a:ea typeface="Amatic SC"/>
              <a:cs typeface="Amatic SC"/>
              <a:sym typeface="Amatic SC"/>
            </a:endParaRPr>
          </a:p>
        </p:txBody>
      </p:sp>
      <p:sp>
        <p:nvSpPr>
          <p:cNvPr id="86" name="Shape 86"/>
          <p:cNvSpPr txBox="1"/>
          <p:nvPr/>
        </p:nvSpPr>
        <p:spPr>
          <a:xfrm>
            <a:off x="1140747" y="229706"/>
            <a:ext cx="4847700" cy="307800"/>
          </a:xfrm>
          <a:prstGeom prst="rect">
            <a:avLst/>
          </a:prstGeom>
          <a:noFill/>
          <a:ln>
            <a:noFill/>
          </a:ln>
        </p:spPr>
        <p:txBody>
          <a:bodyPr spcFirstLastPara="1" wrap="square" lIns="91425" tIns="45700" rIns="91425" bIns="45700" anchor="t" anchorCtr="0">
            <a:noAutofit/>
          </a:bodyPr>
          <a:lstStyle/>
          <a:p>
            <a:pPr algn="ctr"/>
            <a:endParaRPr sz="1400" b="1" u="sng">
              <a:solidFill>
                <a:schemeClr val="dk1"/>
              </a:solidFill>
              <a:latin typeface="+mj-lt"/>
              <a:ea typeface="Arial"/>
              <a:cs typeface="Arial"/>
              <a:sym typeface="Arial"/>
            </a:endParaRPr>
          </a:p>
        </p:txBody>
      </p:sp>
      <p:graphicFrame>
        <p:nvGraphicFramePr>
          <p:cNvPr id="89" name="Shape 89"/>
          <p:cNvGraphicFramePr/>
          <p:nvPr>
            <p:extLst/>
          </p:nvPr>
        </p:nvGraphicFramePr>
        <p:xfrm>
          <a:off x="5898821" y="1492453"/>
          <a:ext cx="5045708" cy="4657384"/>
        </p:xfrm>
        <a:graphic>
          <a:graphicData uri="http://schemas.openxmlformats.org/drawingml/2006/table">
            <a:tbl>
              <a:tblPr firstRow="1" bandRow="1">
                <a:noFill/>
              </a:tblPr>
              <a:tblGrid>
                <a:gridCol w="441537">
                  <a:extLst>
                    <a:ext uri="{9D8B030D-6E8A-4147-A177-3AD203B41FA5}">
                      <a16:colId xmlns:a16="http://schemas.microsoft.com/office/drawing/2014/main" val="20000"/>
                    </a:ext>
                  </a:extLst>
                </a:gridCol>
                <a:gridCol w="1280224">
                  <a:extLst>
                    <a:ext uri="{9D8B030D-6E8A-4147-A177-3AD203B41FA5}">
                      <a16:colId xmlns:a16="http://schemas.microsoft.com/office/drawing/2014/main" val="20001"/>
                    </a:ext>
                  </a:extLst>
                </a:gridCol>
                <a:gridCol w="3323947">
                  <a:extLst>
                    <a:ext uri="{9D8B030D-6E8A-4147-A177-3AD203B41FA5}">
                      <a16:colId xmlns:a16="http://schemas.microsoft.com/office/drawing/2014/main" val="20002"/>
                    </a:ext>
                  </a:extLst>
                </a:gridCol>
              </a:tblGrid>
              <a:tr h="286482">
                <a:tc>
                  <a:txBody>
                    <a:bodyPr/>
                    <a:lstStyle/>
                    <a:p>
                      <a:pPr marL="0" marR="0" lvl="0" indent="0" algn="l" rtl="0">
                        <a:spcBef>
                          <a:spcPts val="0"/>
                        </a:spcBef>
                        <a:spcAft>
                          <a:spcPts val="0"/>
                        </a:spcAft>
                        <a:buNone/>
                      </a:pPr>
                      <a:r>
                        <a:rPr lang="en-GB" sz="1000" b="1" dirty="0">
                          <a:latin typeface="+mj-lt"/>
                        </a:rPr>
                        <a:t>1</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Climate change </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rtl="0">
                        <a:spcBef>
                          <a:spcPts val="0"/>
                        </a:spcBef>
                        <a:spcAft>
                          <a:spcPts val="0"/>
                        </a:spcAft>
                        <a:buNone/>
                      </a:pPr>
                      <a:r>
                        <a:rPr lang="en-GB" sz="1000" dirty="0">
                          <a:latin typeface="+mj-lt"/>
                          <a:ea typeface="Love Ya Like A Sister"/>
                          <a:cs typeface="Love Ya Like A Sister"/>
                          <a:sym typeface="Love Ya Like A Sister"/>
                        </a:rPr>
                        <a:t>The change of Earth’s climate, either increasing or decreasing.</a:t>
                      </a:r>
                      <a:endParaRPr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0"/>
                  </a:ext>
                </a:extLst>
              </a:tr>
              <a:tr h="286482">
                <a:tc>
                  <a:txBody>
                    <a:bodyPr/>
                    <a:lstStyle/>
                    <a:p>
                      <a:pPr marL="0" marR="0" lvl="0" indent="0" algn="l" rtl="0">
                        <a:spcBef>
                          <a:spcPts val="0"/>
                        </a:spcBef>
                        <a:spcAft>
                          <a:spcPts val="0"/>
                        </a:spcAft>
                        <a:buNone/>
                      </a:pPr>
                      <a:r>
                        <a:rPr lang="en-GB" sz="1000" b="1" dirty="0">
                          <a:latin typeface="+mj-lt"/>
                        </a:rPr>
                        <a:t>2</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Global warming</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rtl="0">
                        <a:spcBef>
                          <a:spcPts val="0"/>
                        </a:spcBef>
                        <a:spcAft>
                          <a:spcPts val="0"/>
                        </a:spcAft>
                        <a:buNone/>
                      </a:pPr>
                      <a:r>
                        <a:rPr lang="en-GB" sz="1000" b="0" i="0" u="none" strike="noStrike" cap="none" dirty="0">
                          <a:solidFill>
                            <a:schemeClr val="dk1"/>
                          </a:solidFill>
                          <a:effectLst/>
                          <a:latin typeface="+mj-lt"/>
                          <a:ea typeface="Calibri"/>
                          <a:cs typeface="Calibri"/>
                          <a:sym typeface="Arial"/>
                        </a:rPr>
                        <a:t>The rise in the average temperature of the Earth's surface.</a:t>
                      </a:r>
                      <a:endParaRPr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1"/>
                  </a:ext>
                </a:extLst>
              </a:tr>
              <a:tr h="286482">
                <a:tc>
                  <a:txBody>
                    <a:bodyPr/>
                    <a:lstStyle/>
                    <a:p>
                      <a:pPr marL="0" marR="0" lvl="0" indent="0" algn="l" rtl="0">
                        <a:spcBef>
                          <a:spcPts val="0"/>
                        </a:spcBef>
                        <a:spcAft>
                          <a:spcPts val="0"/>
                        </a:spcAft>
                        <a:buNone/>
                      </a:pPr>
                      <a:r>
                        <a:rPr lang="en-GB" sz="1000" b="1" dirty="0">
                          <a:latin typeface="+mj-lt"/>
                        </a:rPr>
                        <a:t>3</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Solar radiation</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rtl="0">
                        <a:spcBef>
                          <a:spcPts val="0"/>
                        </a:spcBef>
                        <a:spcAft>
                          <a:spcPts val="0"/>
                        </a:spcAft>
                        <a:buNone/>
                      </a:pPr>
                      <a:r>
                        <a:rPr lang="en-GB" sz="1000" dirty="0">
                          <a:latin typeface="+mj-lt"/>
                          <a:ea typeface="Love Ya Like A Sister"/>
                          <a:cs typeface="Love Ya Like A Sister"/>
                          <a:sym typeface="Love Ya Like A Sister"/>
                        </a:rPr>
                        <a:t>The amount of energy from the sun. The warmer temperatures are, the higher the solar radiation.</a:t>
                      </a:r>
                      <a:endParaRPr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3040408468"/>
                  </a:ext>
                </a:extLst>
              </a:tr>
              <a:tr h="286482">
                <a:tc>
                  <a:txBody>
                    <a:bodyPr/>
                    <a:lstStyle/>
                    <a:p>
                      <a:pPr marL="0" marR="0" lvl="0" indent="0" algn="l" rtl="0">
                        <a:spcBef>
                          <a:spcPts val="0"/>
                        </a:spcBef>
                        <a:spcAft>
                          <a:spcPts val="0"/>
                        </a:spcAft>
                        <a:buNone/>
                      </a:pPr>
                      <a:r>
                        <a:rPr lang="en-GB" sz="1000" b="1" dirty="0">
                          <a:latin typeface="+mj-lt"/>
                        </a:rPr>
                        <a:t>4</a:t>
                      </a:r>
                      <a:endParaRPr sz="1000" b="1" dirty="0">
                        <a:latin typeface="+mj-lt"/>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latin typeface="+mj-lt"/>
                          <a:ea typeface="Love Ya Like A Sister"/>
                          <a:cs typeface="Love Ya Like A Sister"/>
                          <a:sym typeface="Love Ya Like A Sister"/>
                        </a:rPr>
                        <a:t>Quaternary period</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mj-lt"/>
                          <a:ea typeface="Love Ya Like A Sister"/>
                          <a:cs typeface="Love Ya Like A Sister"/>
                          <a:sym typeface="Love Ya Like A Sister"/>
                        </a:rPr>
                        <a:t>The period of geological time from about 2.6 million years ago to the present.</a:t>
                      </a:r>
                      <a:r>
                        <a:rPr lang="en-GB" sz="1000" baseline="0" dirty="0">
                          <a:latin typeface="+mj-lt"/>
                          <a:ea typeface="Love Ya Like A Sister"/>
                          <a:cs typeface="Love Ya Like A Sister"/>
                          <a:sym typeface="Love Ya Like A Sister"/>
                        </a:rPr>
                        <a:t> </a:t>
                      </a:r>
                      <a:endParaRPr lang="en-GB"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2591406371"/>
                  </a:ext>
                </a:extLst>
              </a:tr>
              <a:tr h="286482">
                <a:tc>
                  <a:txBody>
                    <a:bodyPr/>
                    <a:lstStyle/>
                    <a:p>
                      <a:pPr marL="0" marR="0" lvl="0" indent="0" algn="l" rtl="0">
                        <a:spcBef>
                          <a:spcPts val="0"/>
                        </a:spcBef>
                        <a:spcAft>
                          <a:spcPts val="0"/>
                        </a:spcAft>
                        <a:buNone/>
                      </a:pPr>
                      <a:r>
                        <a:rPr lang="en-GB" sz="1000" b="1" dirty="0">
                          <a:latin typeface="+mj-lt"/>
                        </a:rPr>
                        <a:t>5</a:t>
                      </a:r>
                      <a:endParaRPr sz="1000" b="1" dirty="0">
                        <a:latin typeface="+mj-lt"/>
                      </a:endParaRPr>
                    </a:p>
                  </a:txBody>
                  <a:tcPr marL="91450" marR="91450" marT="45725" marB="45725"/>
                </a:tc>
                <a:tc>
                  <a:txBody>
                    <a:bodyPr/>
                    <a:lstStyle/>
                    <a:p>
                      <a:pPr marL="0" marR="0" lvl="0" indent="0" algn="l" rtl="0">
                        <a:spcBef>
                          <a:spcPts val="0"/>
                        </a:spcBef>
                        <a:spcAft>
                          <a:spcPts val="0"/>
                        </a:spcAft>
                        <a:buNone/>
                      </a:pPr>
                      <a:r>
                        <a:rPr lang="en-GB" sz="1000" b="1" dirty="0">
                          <a:latin typeface="+mj-lt"/>
                          <a:ea typeface="Love Ya Like A Sister"/>
                          <a:cs typeface="Love Ya Like A Sister"/>
                          <a:sym typeface="Love Ya Like A Sister"/>
                        </a:rPr>
                        <a:t>Greenhouse effect</a:t>
                      </a:r>
                      <a:endParaRPr sz="1000" b="1" dirty="0">
                        <a:latin typeface="+mj-lt"/>
                        <a:ea typeface="Love Ya Like A Sister"/>
                        <a:cs typeface="Love Ya Like A Sister"/>
                        <a:sym typeface="Love Ya Like A Sister"/>
                      </a:endParaRP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chemeClr val="dk1"/>
                        </a:buClr>
                        <a:buSzTx/>
                        <a:buFont typeface="Calibri"/>
                        <a:buNone/>
                        <a:tabLst/>
                        <a:defRPr/>
                      </a:pPr>
                      <a:r>
                        <a:rPr lang="en-GB" sz="1000" b="0" i="0" u="none" strike="noStrike" cap="none" dirty="0">
                          <a:solidFill>
                            <a:schemeClr val="dk1"/>
                          </a:solidFill>
                          <a:effectLst/>
                          <a:latin typeface="+mj-lt"/>
                          <a:ea typeface="Calibri"/>
                          <a:cs typeface="Calibri"/>
                          <a:sym typeface="Arial"/>
                        </a:rPr>
                        <a:t>The retention of heat (solar </a:t>
                      </a:r>
                      <a:r>
                        <a:rPr lang="en-GB" sz="1000" b="0" i="0" u="none" strike="noStrike" cap="none" dirty="0" err="1">
                          <a:solidFill>
                            <a:schemeClr val="dk1"/>
                          </a:solidFill>
                          <a:effectLst/>
                          <a:latin typeface="+mj-lt"/>
                          <a:ea typeface="Calibri"/>
                          <a:cs typeface="Calibri"/>
                          <a:sym typeface="Arial"/>
                        </a:rPr>
                        <a:t>raditation</a:t>
                      </a:r>
                      <a:r>
                        <a:rPr lang="en-GB" sz="1000" b="0" i="0" u="none" strike="noStrike" cap="none" dirty="0">
                          <a:solidFill>
                            <a:schemeClr val="dk1"/>
                          </a:solidFill>
                          <a:effectLst/>
                          <a:latin typeface="+mj-lt"/>
                          <a:ea typeface="Calibri"/>
                          <a:cs typeface="Calibri"/>
                          <a:sym typeface="Arial"/>
                        </a:rPr>
                        <a:t>) in the atmosphere caused by the build-up of greenhouse gases (carbon dioxide, methane, water vapour and methane).</a:t>
                      </a:r>
                      <a:endParaRPr lang="en-GB"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2"/>
                  </a:ext>
                </a:extLst>
              </a:tr>
              <a:tr h="286482">
                <a:tc>
                  <a:txBody>
                    <a:bodyPr/>
                    <a:lstStyle/>
                    <a:p>
                      <a:pPr marL="0" marR="0" lvl="0" indent="0" algn="l" rtl="0">
                        <a:spcBef>
                          <a:spcPts val="0"/>
                        </a:spcBef>
                        <a:spcAft>
                          <a:spcPts val="0"/>
                        </a:spcAft>
                        <a:buNone/>
                      </a:pPr>
                      <a:r>
                        <a:rPr lang="en-GB" sz="1000" b="1" dirty="0">
                          <a:latin typeface="+mj-lt"/>
                        </a:rPr>
                        <a:t>6</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latin typeface="+mj-lt"/>
                          <a:ea typeface="Love Ya Like A Sister"/>
                          <a:cs typeface="Love Ya Like A Sister"/>
                          <a:sym typeface="Love Ya Like A Sister"/>
                        </a:rPr>
                        <a:t>Enhanced green house effects </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dirty="0">
                          <a:latin typeface="+mj-lt"/>
                          <a:ea typeface="Love Ya Like A Sister"/>
                          <a:cs typeface="Love Ya Like A Sister"/>
                          <a:sym typeface="Love Ya Like A Sister"/>
                        </a:rPr>
                        <a:t>The warming of the earths atmosphere due to human</a:t>
                      </a:r>
                      <a:r>
                        <a:rPr lang="en-GB" sz="1000" baseline="0" dirty="0">
                          <a:latin typeface="+mj-lt"/>
                          <a:ea typeface="Love Ya Like A Sister"/>
                          <a:cs typeface="Love Ya Like A Sister"/>
                          <a:sym typeface="Love Ya Like A Sister"/>
                        </a:rPr>
                        <a:t> activity increasing the layer of green house gases. </a:t>
                      </a:r>
                      <a:endParaRPr lang="en-GB" sz="1000" dirty="0">
                        <a:latin typeface="+mj-lt"/>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08"/>
                  </a:ext>
                </a:extLst>
              </a:tr>
              <a:tr h="286482">
                <a:tc>
                  <a:txBody>
                    <a:bodyPr/>
                    <a:lstStyle/>
                    <a:p>
                      <a:pPr marL="0" marR="0" lvl="0" indent="0" algn="l" rtl="0">
                        <a:spcBef>
                          <a:spcPts val="0"/>
                        </a:spcBef>
                        <a:spcAft>
                          <a:spcPts val="0"/>
                        </a:spcAft>
                        <a:buNone/>
                      </a:pPr>
                      <a:r>
                        <a:rPr lang="en-GB" sz="1000" b="1" dirty="0">
                          <a:latin typeface="+mj-lt"/>
                        </a:rPr>
                        <a:t> 7</a:t>
                      </a:r>
                      <a:endParaRPr sz="1000" b="1" dirty="0">
                        <a:latin typeface="+mj-lt"/>
                      </a:endParaRPr>
                    </a:p>
                  </a:txBody>
                  <a:tcPr marL="91450" marR="91450" marT="45725" marB="45725">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1" dirty="0">
                          <a:latin typeface="+mj-lt"/>
                          <a:ea typeface="Love Ya Like A Sister"/>
                          <a:cs typeface="Love Ya Like A Sister"/>
                          <a:sym typeface="Love Ya Like A Sister"/>
                        </a:rPr>
                        <a:t>Milankovitch cycles</a:t>
                      </a:r>
                    </a:p>
                    <a:p>
                      <a:pPr marL="0" lvl="0" indent="0" rtl="0">
                        <a:spcBef>
                          <a:spcPts val="0"/>
                        </a:spcBef>
                        <a:spcAft>
                          <a:spcPts val="0"/>
                        </a:spcAft>
                        <a:buNone/>
                      </a:pPr>
                      <a:endParaRPr sz="1000" b="1" dirty="0">
                        <a:latin typeface="+mj-lt"/>
                        <a:ea typeface="Love Ya Like A Sister"/>
                        <a:cs typeface="Love Ya Like A Sister"/>
                        <a:sym typeface="Love Ya Like A Sister"/>
                      </a:endParaRPr>
                    </a:p>
                  </a:txBody>
                  <a:tcPr marL="91450" marR="91450" marT="45725" marB="45725">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000" b="0" i="0" u="none" strike="noStrike" cap="none" dirty="0">
                          <a:solidFill>
                            <a:schemeClr val="dk1"/>
                          </a:solidFill>
                          <a:effectLst/>
                          <a:latin typeface="+mj-lt"/>
                          <a:ea typeface="Calibri"/>
                          <a:cs typeface="Calibri"/>
                          <a:sym typeface="Arial"/>
                        </a:rPr>
                        <a:t>The Earth’s variation of movement around the sun which cause an increase or decrease in global temperatures.</a:t>
                      </a:r>
                    </a:p>
                  </a:txBody>
                  <a:tcPr marL="91450" marR="91450" marT="45725" marB="45725">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33798">
                <a:tc>
                  <a:txBody>
                    <a:bodyPr/>
                    <a:lstStyle/>
                    <a:p>
                      <a:pPr marL="0" marR="0" lvl="0" indent="0" algn="l" rtl="0">
                        <a:spcBef>
                          <a:spcPts val="0"/>
                        </a:spcBef>
                        <a:spcAft>
                          <a:spcPts val="0"/>
                        </a:spcAft>
                        <a:buNone/>
                      </a:pPr>
                      <a:r>
                        <a:rPr lang="en-GB" sz="1000" b="1" dirty="0">
                          <a:latin typeface="+mj-lt"/>
                        </a:rPr>
                        <a:t>8</a:t>
                      </a:r>
                      <a:endParaRPr sz="1000" b="1"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b="1" dirty="0">
                          <a:latin typeface="+mj-lt"/>
                          <a:ea typeface="Love Ya Like A Sister"/>
                          <a:cs typeface="Love Ya Like A Sister"/>
                          <a:sym typeface="Love Ya Like A Sister"/>
                        </a:rPr>
                        <a:t>Adaptation </a:t>
                      </a:r>
                      <a:endParaRPr sz="1000" b="1"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dirty="0">
                          <a:latin typeface="+mj-lt"/>
                          <a:ea typeface="Love Ya Like A Sister"/>
                          <a:cs typeface="Love Ya Like A Sister"/>
                          <a:sym typeface="Love Ya Like A Sister"/>
                        </a:rPr>
                        <a:t>Actions taken to adjust</a:t>
                      </a:r>
                      <a:r>
                        <a:rPr lang="en-GB" sz="1000" baseline="0" dirty="0">
                          <a:latin typeface="+mj-lt"/>
                          <a:ea typeface="Love Ya Like A Sister"/>
                          <a:cs typeface="Love Ya Like A Sister"/>
                          <a:sym typeface="Love Ya Like A Sister"/>
                        </a:rPr>
                        <a:t> to natural events such as climate change, to reduce the potential damage and limit the impacts </a:t>
                      </a:r>
                      <a:endParaRPr sz="1000"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25050">
                <a:tc>
                  <a:txBody>
                    <a:bodyPr/>
                    <a:lstStyle/>
                    <a:p>
                      <a:pPr marL="0" marR="0" lvl="0" indent="0" algn="l" rtl="0">
                        <a:spcBef>
                          <a:spcPts val="0"/>
                        </a:spcBef>
                        <a:spcAft>
                          <a:spcPts val="0"/>
                        </a:spcAft>
                        <a:buNone/>
                      </a:pPr>
                      <a:r>
                        <a:rPr lang="en-GB" sz="1000" b="1" dirty="0">
                          <a:latin typeface="+mj-lt"/>
                        </a:rPr>
                        <a:t>9</a:t>
                      </a:r>
                      <a:endParaRPr sz="1000" b="1" dirty="0">
                        <a:latin typeface="+mj-lt"/>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b="1" dirty="0">
                          <a:latin typeface="+mj-lt"/>
                          <a:ea typeface="Love Ya Like A Sister"/>
                          <a:cs typeface="Love Ya Like A Sister"/>
                          <a:sym typeface="Love Ya Like A Sister"/>
                        </a:rPr>
                        <a:t>Mitigation </a:t>
                      </a:r>
                      <a:endParaRPr sz="1000" b="1"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1000" dirty="0">
                          <a:latin typeface="+mj-lt"/>
                          <a:ea typeface="Love Ya Like A Sister"/>
                          <a:cs typeface="Love Ya Like A Sister"/>
                          <a:sym typeface="Love Ya Like A Sister"/>
                        </a:rPr>
                        <a:t>Action taken to reduce or eliminate the long-term effects such as m</a:t>
                      </a:r>
                      <a:r>
                        <a:rPr lang="en-GB" sz="1000" baseline="0" dirty="0">
                          <a:latin typeface="+mj-lt"/>
                          <a:ea typeface="Love Ya Like A Sister"/>
                          <a:cs typeface="Love Ya Like A Sister"/>
                          <a:sym typeface="Love Ya Like A Sister"/>
                        </a:rPr>
                        <a:t>aking international agreements about carbon reduction targets. </a:t>
                      </a:r>
                      <a:endParaRPr sz="1000" dirty="0">
                        <a:latin typeface="+mj-lt"/>
                        <a:ea typeface="Love Ya Like A Sister"/>
                        <a:cs typeface="Love Ya Like A Sister"/>
                        <a:sym typeface="Love Ya Like A Sister"/>
                      </a:endParaRPr>
                    </a:p>
                  </a:txBody>
                  <a:tcPr marL="91450" marR="91450"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76251">
                <a:tc gridSpan="3">
                  <a:txBody>
                    <a:bodyPr/>
                    <a:lstStyle/>
                    <a:p>
                      <a:pPr marL="0" marR="0" lvl="0" indent="0" algn="l" rtl="0">
                        <a:spcBef>
                          <a:spcPts val="0"/>
                        </a:spcBef>
                        <a:spcAft>
                          <a:spcPts val="0"/>
                        </a:spcAft>
                        <a:buNone/>
                      </a:pPr>
                      <a:endParaRPr sz="900" b="1" dirty="0"/>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marL="0" lvl="0" indent="0" rtl="0">
                        <a:spcBef>
                          <a:spcPts val="0"/>
                        </a:spcBef>
                        <a:spcAft>
                          <a:spcPts val="0"/>
                        </a:spcAft>
                        <a:buNone/>
                      </a:pPr>
                      <a:endParaRPr sz="900" b="1" dirty="0">
                        <a:latin typeface="Love Ya Like A Sister"/>
                        <a:ea typeface="Love Ya Like A Sister"/>
                        <a:cs typeface="Love Ya Like A Sister"/>
                        <a:sym typeface="Love Ya Like A Sister"/>
                      </a:endParaRPr>
                    </a:p>
                  </a:txBody>
                  <a:tcPr marL="91450" marR="91450" marT="45725" marB="45725"/>
                </a:tc>
                <a:tc hMerge="1">
                  <a:txBody>
                    <a:bodyPr/>
                    <a:lstStyle/>
                    <a:p>
                      <a:pPr marL="0" lvl="0" indent="0" rtl="0">
                        <a:spcBef>
                          <a:spcPts val="0"/>
                        </a:spcBef>
                        <a:spcAft>
                          <a:spcPts val="0"/>
                        </a:spcAft>
                        <a:buNone/>
                      </a:pPr>
                      <a:endParaRPr sz="400" dirty="0">
                        <a:latin typeface="Love Ya Like A Sister"/>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12"/>
                  </a:ext>
                </a:extLst>
              </a:tr>
              <a:tr h="226849">
                <a:tc gridSpan="3">
                  <a:txBody>
                    <a:bodyPr/>
                    <a:lstStyle/>
                    <a:p>
                      <a:pPr marL="0" marR="0" lvl="0" indent="0" algn="l" rtl="0">
                        <a:spcBef>
                          <a:spcPts val="0"/>
                        </a:spcBef>
                        <a:spcAft>
                          <a:spcPts val="0"/>
                        </a:spcAft>
                        <a:buNone/>
                      </a:pPr>
                      <a:endParaRPr sz="900" b="1" dirty="0"/>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hMerge="1">
                  <a:txBody>
                    <a:bodyPr/>
                    <a:lstStyle/>
                    <a:p>
                      <a:pPr marL="0" lvl="0" indent="0" rtl="0">
                        <a:spcBef>
                          <a:spcPts val="0"/>
                        </a:spcBef>
                        <a:spcAft>
                          <a:spcPts val="0"/>
                        </a:spcAft>
                        <a:buNone/>
                      </a:pPr>
                      <a:endParaRPr sz="900" b="1" dirty="0">
                        <a:latin typeface="Love Ya Like A Sister"/>
                        <a:ea typeface="Love Ya Like A Sister"/>
                        <a:cs typeface="Love Ya Like A Sister"/>
                        <a:sym typeface="Love Ya Like A Sister"/>
                      </a:endParaRPr>
                    </a:p>
                  </a:txBody>
                  <a:tcPr marL="91450" marR="91450" marT="45725" marB="45725"/>
                </a:tc>
                <a:tc hMerge="1">
                  <a:txBody>
                    <a:bodyPr/>
                    <a:lstStyle/>
                    <a:p>
                      <a:pPr marL="0" lvl="0" indent="0" rtl="0">
                        <a:spcBef>
                          <a:spcPts val="0"/>
                        </a:spcBef>
                        <a:spcAft>
                          <a:spcPts val="0"/>
                        </a:spcAft>
                        <a:buNone/>
                      </a:pPr>
                      <a:endParaRPr sz="900" dirty="0">
                        <a:latin typeface="Love Ya Like A Sister"/>
                        <a:ea typeface="Love Ya Like A Sister"/>
                        <a:cs typeface="Love Ya Like A Sister"/>
                        <a:sym typeface="Love Ya Like A Sister"/>
                      </a:endParaRPr>
                    </a:p>
                  </a:txBody>
                  <a:tcPr marL="91450" marR="91450" marT="45725" marB="45725"/>
                </a:tc>
                <a:extLst>
                  <a:ext uri="{0D108BD9-81ED-4DB2-BD59-A6C34878D82A}">
                    <a16:rowId xmlns:a16="http://schemas.microsoft.com/office/drawing/2014/main" val="10013"/>
                  </a:ext>
                </a:extLst>
              </a:tr>
              <a:tr h="286482">
                <a:tc>
                  <a:txBody>
                    <a:bodyPr/>
                    <a:lstStyle/>
                    <a:p>
                      <a:pPr marL="0" marR="0" lvl="0" indent="0" algn="l" rtl="0">
                        <a:spcBef>
                          <a:spcPts val="0"/>
                        </a:spcBef>
                        <a:spcAft>
                          <a:spcPts val="0"/>
                        </a:spcAft>
                        <a:buNone/>
                      </a:pPr>
                      <a:endParaRPr sz="900" b="1" dirty="0"/>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rtl="0">
                        <a:spcBef>
                          <a:spcPts val="0"/>
                        </a:spcBef>
                        <a:spcAft>
                          <a:spcPts val="0"/>
                        </a:spcAft>
                        <a:buNone/>
                      </a:pPr>
                      <a:r>
                        <a:rPr lang="en-GB" sz="900" b="1" dirty="0">
                          <a:latin typeface="Love Ya Like A Sister"/>
                          <a:ea typeface="Love Ya Like A Sister"/>
                          <a:cs typeface="Love Ya Like A Sister"/>
                          <a:sym typeface="Love Ya Like A Sister"/>
                        </a:rPr>
                        <a:t> </a:t>
                      </a:r>
                      <a:endParaRPr sz="900" b="1" dirty="0">
                        <a:latin typeface="Love Ya Like A Sister"/>
                        <a:ea typeface="Love Ya Like A Sister"/>
                        <a:cs typeface="Love Ya Like A Sister"/>
                        <a:sym typeface="Love Ya Like A Sister"/>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rtl="0">
                        <a:spcBef>
                          <a:spcPts val="0"/>
                        </a:spcBef>
                        <a:spcAft>
                          <a:spcPts val="0"/>
                        </a:spcAft>
                        <a:buNone/>
                      </a:pPr>
                      <a:endParaRPr sz="900" dirty="0">
                        <a:latin typeface="Love Ya Like A Sister"/>
                        <a:ea typeface="Love Ya Like A Sister"/>
                        <a:cs typeface="Love Ya Like A Sister"/>
                        <a:sym typeface="Love Ya Like A Sister"/>
                      </a:endParaRPr>
                    </a:p>
                  </a:txBody>
                  <a:tcPr marL="91450" marR="91450" marT="45725" marB="45725">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16"/>
                  </a:ext>
                </a:extLst>
              </a:tr>
            </a:tbl>
          </a:graphicData>
        </a:graphic>
      </p:graphicFrame>
      <p:sp>
        <p:nvSpPr>
          <p:cNvPr id="90" name="Shape 90"/>
          <p:cNvSpPr txBox="1"/>
          <p:nvPr/>
        </p:nvSpPr>
        <p:spPr>
          <a:xfrm>
            <a:off x="7392145" y="1186583"/>
            <a:ext cx="1744233" cy="325153"/>
          </a:xfrm>
          <a:prstGeom prst="rect">
            <a:avLst/>
          </a:prstGeom>
          <a:noFill/>
          <a:ln>
            <a:noFill/>
          </a:ln>
        </p:spPr>
        <p:txBody>
          <a:bodyPr spcFirstLastPara="1" wrap="square" lIns="91425" tIns="45700" rIns="91425" bIns="45700" anchor="t" anchorCtr="0">
            <a:noAutofit/>
          </a:bodyPr>
          <a:lstStyle/>
          <a:p>
            <a:pPr algn="ctr"/>
            <a:r>
              <a:rPr lang="en-US" b="1" dirty="0">
                <a:solidFill>
                  <a:schemeClr val="dk1"/>
                </a:solidFill>
                <a:latin typeface="+mj-lt"/>
                <a:ea typeface="Bangers"/>
                <a:cs typeface="Bangers"/>
                <a:sym typeface="Bangers"/>
              </a:rPr>
              <a:t> </a:t>
            </a:r>
            <a:r>
              <a:rPr lang="en-US" sz="1400" b="1" dirty="0">
                <a:solidFill>
                  <a:srgbClr val="00B050"/>
                </a:solidFill>
                <a:latin typeface="+mj-lt"/>
                <a:ea typeface="Bangers"/>
                <a:cs typeface="Bangers"/>
                <a:sym typeface="Bangers"/>
              </a:rPr>
              <a:t>Key Words</a:t>
            </a:r>
            <a:endParaRPr sz="1400" b="1" dirty="0">
              <a:solidFill>
                <a:srgbClr val="00B050"/>
              </a:solidFill>
              <a:latin typeface="+mj-lt"/>
              <a:ea typeface="Bangers"/>
              <a:cs typeface="Bangers"/>
              <a:sym typeface="Bangers"/>
            </a:endParaRPr>
          </a:p>
        </p:txBody>
      </p:sp>
      <p:sp>
        <p:nvSpPr>
          <p:cNvPr id="93" name="Shape 93"/>
          <p:cNvSpPr txBox="1"/>
          <p:nvPr/>
        </p:nvSpPr>
        <p:spPr>
          <a:xfrm>
            <a:off x="10979342" y="7075046"/>
            <a:ext cx="184666" cy="369332"/>
          </a:xfrm>
          <a:prstGeom prst="rect">
            <a:avLst/>
          </a:prstGeom>
          <a:noFill/>
          <a:ln>
            <a:noFill/>
          </a:ln>
        </p:spPr>
        <p:txBody>
          <a:bodyPr spcFirstLastPara="1" wrap="square" lIns="91425" tIns="45700" rIns="91425" bIns="45700" anchor="t" anchorCtr="0">
            <a:noAutofit/>
          </a:bodyPr>
          <a:lstStyle/>
          <a:p>
            <a:endParaRPr dirty="0">
              <a:solidFill>
                <a:schemeClr val="dk1"/>
              </a:solidFill>
              <a:latin typeface="Calibri"/>
              <a:ea typeface="Calibri"/>
              <a:cs typeface="Calibri"/>
              <a:sym typeface="Calibri"/>
            </a:endParaRPr>
          </a:p>
        </p:txBody>
      </p:sp>
      <p:pic>
        <p:nvPicPr>
          <p:cNvPr id="1028" name="Picture 4" descr="https://www.birkenheadparkschool.com/images/logo/BPS_Logo_for_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38375"/>
            <a:ext cx="1872208" cy="56166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258761" y="577834"/>
            <a:ext cx="9685768" cy="46166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dirty="0">
                <a:latin typeface="+mj-lt"/>
              </a:rPr>
              <a:t>The global climate has been changing since time began and will continue to change into the future. The Earth's temperature has fluctuated in the last few hundred years. However, since around 1950 there has been a dramatic increase in global temperatures. This increase is known as </a:t>
            </a:r>
            <a:r>
              <a:rPr lang="en-GB" sz="1200" b="1" u="sng" dirty="0">
                <a:latin typeface="+mj-lt"/>
              </a:rPr>
              <a:t>global warming</a:t>
            </a:r>
            <a:r>
              <a:rPr lang="en-GB" sz="1200" dirty="0">
                <a:latin typeface="+mj-lt"/>
              </a:rPr>
              <a:t>.</a:t>
            </a:r>
            <a:endParaRPr lang="en-GB" sz="800" b="1" u="sng" dirty="0">
              <a:effectLst>
                <a:outerShdw blurRad="38100" dist="38100" dir="2700000" algn="tl">
                  <a:srgbClr val="000000">
                    <a:alpha val="43137"/>
                  </a:srgbClr>
                </a:outerShdw>
              </a:effectLst>
              <a:latin typeface="+mj-lt"/>
            </a:endParaRPr>
          </a:p>
        </p:txBody>
      </p:sp>
      <p:sp>
        <p:nvSpPr>
          <p:cNvPr id="18" name="TextBox 17"/>
          <p:cNvSpPr txBox="1"/>
          <p:nvPr/>
        </p:nvSpPr>
        <p:spPr>
          <a:xfrm>
            <a:off x="1208624" y="1457075"/>
            <a:ext cx="4644332"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b="1" u="sng" dirty="0">
                <a:latin typeface="+mj-lt"/>
              </a:rPr>
              <a:t>Causes of Climate change</a:t>
            </a:r>
          </a:p>
          <a:p>
            <a:pPr algn="ctr"/>
            <a:r>
              <a:rPr lang="en-GB" sz="1000" b="1" u="sng" dirty="0">
                <a:latin typeface="+mj-lt"/>
              </a:rPr>
              <a:t>Human</a:t>
            </a:r>
          </a:p>
          <a:p>
            <a:pPr marL="171450" indent="-171450">
              <a:buFont typeface="Arial" panose="020B0604020202020204" pitchFamily="34" charset="0"/>
              <a:buChar char="•"/>
            </a:pPr>
            <a:r>
              <a:rPr lang="en-GB" sz="1000" b="1" u="sng" dirty="0">
                <a:latin typeface="+mj-lt"/>
              </a:rPr>
              <a:t>Greenhouse effect: </a:t>
            </a:r>
            <a:r>
              <a:rPr lang="en-GB" sz="1000" dirty="0">
                <a:latin typeface="+mj-lt"/>
              </a:rPr>
              <a:t>Gases that trap solar radiation and warm the Earth.</a:t>
            </a:r>
          </a:p>
          <a:p>
            <a:pPr marL="171450" indent="-171450">
              <a:buFont typeface="Arial" panose="020B0604020202020204" pitchFamily="34" charset="0"/>
              <a:buChar char="•"/>
            </a:pPr>
            <a:r>
              <a:rPr lang="en-GB" sz="1000" b="1" u="sng" dirty="0">
                <a:latin typeface="+mj-lt"/>
              </a:rPr>
              <a:t>Burning fossil fuels: </a:t>
            </a:r>
            <a:r>
              <a:rPr lang="en-GB" sz="1000" dirty="0">
                <a:latin typeface="+mj-lt"/>
              </a:rPr>
              <a:t>Fossil fuels release greenhouse gases in the atmosphere when burnt.</a:t>
            </a:r>
          </a:p>
          <a:p>
            <a:pPr marL="171450" indent="-171450">
              <a:buFont typeface="Arial" panose="020B0604020202020204" pitchFamily="34" charset="0"/>
              <a:buChar char="•"/>
            </a:pPr>
            <a:r>
              <a:rPr lang="en-GB" sz="1000" b="1" u="sng" dirty="0">
                <a:latin typeface="+mj-lt"/>
              </a:rPr>
              <a:t>Deforestation: </a:t>
            </a:r>
            <a:r>
              <a:rPr lang="en-GB" sz="1000" dirty="0">
                <a:latin typeface="+mj-lt"/>
              </a:rPr>
              <a:t>Trees absorb carbon dioxide during photosynthesis. If they are cut down there will be higher levels of carbon dioxide in the atmosphere. </a:t>
            </a:r>
          </a:p>
          <a:p>
            <a:pPr marL="171450" indent="-171450">
              <a:buFont typeface="Arial" panose="020B0604020202020204" pitchFamily="34" charset="0"/>
              <a:buChar char="•"/>
            </a:pPr>
            <a:r>
              <a:rPr lang="en-GB" sz="1000" b="1" u="sng" dirty="0">
                <a:latin typeface="+mj-lt"/>
              </a:rPr>
              <a:t>Waste in landfill: </a:t>
            </a:r>
            <a:r>
              <a:rPr lang="en-GB" sz="1000" dirty="0">
                <a:latin typeface="+mj-lt"/>
              </a:rPr>
              <a:t>Decomposition of waste produces carbon dioxide and methane.</a:t>
            </a:r>
          </a:p>
          <a:p>
            <a:pPr marL="171450" indent="-171450">
              <a:buFont typeface="Arial" panose="020B0604020202020204" pitchFamily="34" charset="0"/>
              <a:buChar char="•"/>
            </a:pPr>
            <a:r>
              <a:rPr lang="en-GB" sz="1000" b="1" u="sng" dirty="0">
                <a:latin typeface="+mj-lt"/>
              </a:rPr>
              <a:t>Agriculture: </a:t>
            </a:r>
            <a:r>
              <a:rPr lang="en-GB" sz="1000" dirty="0">
                <a:latin typeface="+mj-lt"/>
              </a:rPr>
              <a:t>Practices, such as cattle ranching, need large spaces of land, increasing deforestation in the area. Furthermore, cattle release high amounts of greenhouse gases, particularly methane.</a:t>
            </a:r>
          </a:p>
          <a:p>
            <a:pPr algn="ctr"/>
            <a:r>
              <a:rPr lang="en-GB" sz="1000" b="1" u="sng" dirty="0">
                <a:latin typeface="+mj-lt"/>
              </a:rPr>
              <a:t>Natural</a:t>
            </a:r>
          </a:p>
          <a:p>
            <a:pPr marL="171450" indent="-171450">
              <a:buFont typeface="Arial" panose="020B0604020202020204" pitchFamily="34" charset="0"/>
              <a:buChar char="•"/>
            </a:pPr>
            <a:r>
              <a:rPr lang="en-GB" sz="1000" b="1" u="sng" dirty="0">
                <a:latin typeface="+mj-lt"/>
              </a:rPr>
              <a:t>Orbital changes: </a:t>
            </a:r>
            <a:r>
              <a:rPr lang="en-GB" sz="1000" dirty="0">
                <a:latin typeface="+mj-lt"/>
              </a:rPr>
              <a:t>The Earth has natural warming and cooling periods called Milankovitch cycles. </a:t>
            </a:r>
          </a:p>
          <a:p>
            <a:pPr marL="171450" indent="-171450">
              <a:buFont typeface="Arial" panose="020B0604020202020204" pitchFamily="34" charset="0"/>
              <a:buChar char="•"/>
            </a:pPr>
            <a:r>
              <a:rPr lang="en-GB" sz="1000" b="1" u="sng" dirty="0">
                <a:latin typeface="+mj-lt"/>
              </a:rPr>
              <a:t>Volcanic activity: </a:t>
            </a:r>
            <a:r>
              <a:rPr lang="en-GB" sz="1000" dirty="0">
                <a:latin typeface="+mj-lt"/>
              </a:rPr>
              <a:t>During a volcanic eruption greenhouse gases are emitted into the atmosphere (e.g. carbon dioxide)</a:t>
            </a:r>
          </a:p>
          <a:p>
            <a:pPr marL="171450" indent="-171450">
              <a:buFont typeface="Arial" panose="020B0604020202020204" pitchFamily="34" charset="0"/>
              <a:buChar char="•"/>
            </a:pPr>
            <a:r>
              <a:rPr lang="en-GB" sz="1000" b="1" u="sng" dirty="0">
                <a:latin typeface="+mj-lt"/>
              </a:rPr>
              <a:t>Solar output: </a:t>
            </a:r>
            <a:r>
              <a:rPr lang="en-GB" sz="1000" dirty="0">
                <a:latin typeface="+mj-lt"/>
              </a:rPr>
              <a:t>There can be fluctuations in the amount of radiation from the sun. If there is a high amount emitted then Earth’s temperatures will increase.</a:t>
            </a:r>
          </a:p>
        </p:txBody>
      </p:sp>
      <p:sp>
        <p:nvSpPr>
          <p:cNvPr id="19" name="Shape 90"/>
          <p:cNvSpPr txBox="1"/>
          <p:nvPr/>
        </p:nvSpPr>
        <p:spPr>
          <a:xfrm>
            <a:off x="2602114" y="1178610"/>
            <a:ext cx="2258598" cy="295254"/>
          </a:xfrm>
          <a:prstGeom prst="rect">
            <a:avLst/>
          </a:prstGeom>
          <a:noFill/>
          <a:ln>
            <a:noFill/>
          </a:ln>
        </p:spPr>
        <p:txBody>
          <a:bodyPr spcFirstLastPara="1" wrap="square" lIns="91425" tIns="45700" rIns="91425" bIns="45700" anchor="t" anchorCtr="0">
            <a:noAutofit/>
          </a:bodyPr>
          <a:lstStyle/>
          <a:p>
            <a:pPr algn="ctr"/>
            <a:r>
              <a:rPr lang="en-GB" sz="1400" b="1" dirty="0">
                <a:solidFill>
                  <a:srgbClr val="00B050"/>
                </a:solidFill>
                <a:latin typeface="+mj-lt"/>
                <a:ea typeface="Bangers"/>
                <a:cs typeface="Bangers"/>
                <a:sym typeface="Bangers"/>
              </a:rPr>
              <a:t>Casestudies</a:t>
            </a:r>
            <a:endParaRPr sz="1400" b="1" dirty="0">
              <a:solidFill>
                <a:srgbClr val="00B050"/>
              </a:solidFill>
              <a:latin typeface="+mj-lt"/>
              <a:ea typeface="Bangers"/>
              <a:cs typeface="Bangers"/>
              <a:sym typeface="Bangers"/>
            </a:endParaRPr>
          </a:p>
        </p:txBody>
      </p:sp>
      <p:sp>
        <p:nvSpPr>
          <p:cNvPr id="22" name="TextBox 21">
            <a:extLst>
              <a:ext uri="{FF2B5EF4-FFF2-40B4-BE49-F238E27FC236}">
                <a16:creationId xmlns:a16="http://schemas.microsoft.com/office/drawing/2014/main" id="{BC91F527-8F02-AB43-B7CD-FEABC7309DCB}"/>
              </a:ext>
            </a:extLst>
          </p:cNvPr>
          <p:cNvSpPr txBox="1"/>
          <p:nvPr/>
        </p:nvSpPr>
        <p:spPr>
          <a:xfrm>
            <a:off x="1193991" y="4748034"/>
            <a:ext cx="464433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000" b="1" u="sng" dirty="0">
                <a:latin typeface="+mj-lt"/>
              </a:rPr>
              <a:t>Evidence of Climate change</a:t>
            </a:r>
          </a:p>
          <a:p>
            <a:pPr marL="171450" indent="-171450">
              <a:buFont typeface="Arial" panose="020B0604020202020204" pitchFamily="34" charset="0"/>
              <a:buChar char="•"/>
            </a:pPr>
            <a:r>
              <a:rPr lang="en-GB" sz="1000" b="1" u="sng" dirty="0">
                <a:latin typeface="+mj-lt"/>
              </a:rPr>
              <a:t>Thermometer readings: </a:t>
            </a:r>
            <a:r>
              <a:rPr lang="en-GB" sz="1000" dirty="0">
                <a:latin typeface="+mj-lt"/>
              </a:rPr>
              <a:t>Scientists have collected data and seen an increase in global temperatures. </a:t>
            </a:r>
          </a:p>
          <a:p>
            <a:pPr marL="171450" indent="-171450">
              <a:buFont typeface="Arial" panose="020B0604020202020204" pitchFamily="34" charset="0"/>
              <a:buChar char="•"/>
            </a:pPr>
            <a:r>
              <a:rPr lang="en-GB" sz="1000" b="1" u="sng" dirty="0">
                <a:latin typeface="+mj-lt"/>
              </a:rPr>
              <a:t>Glacier retreat: </a:t>
            </a:r>
            <a:r>
              <a:rPr lang="en-GB" sz="1000" dirty="0">
                <a:latin typeface="+mj-lt"/>
              </a:rPr>
              <a:t>Photographic evidence of glaciers melting, causing them to retreat.</a:t>
            </a:r>
          </a:p>
          <a:p>
            <a:pPr marL="171450" indent="-171450">
              <a:buFont typeface="Arial" panose="020B0604020202020204" pitchFamily="34" charset="0"/>
              <a:buChar char="•"/>
            </a:pPr>
            <a:r>
              <a:rPr lang="en-GB" sz="1000" b="1" u="sng" dirty="0">
                <a:latin typeface="+mj-lt"/>
              </a:rPr>
              <a:t>Ice cores: </a:t>
            </a:r>
            <a:r>
              <a:rPr lang="en-GB" sz="1000" dirty="0">
                <a:latin typeface="+mj-lt"/>
              </a:rPr>
              <a:t>Snow falls and eventually freezes, trapping atmospheric gases. Scientists drill for ice cores and measure the pockets of gas stored.</a:t>
            </a:r>
          </a:p>
          <a:p>
            <a:pPr marL="171450" indent="-171450">
              <a:buFont typeface="Arial" panose="020B0604020202020204" pitchFamily="34" charset="0"/>
              <a:buChar char="•"/>
            </a:pPr>
            <a:r>
              <a:rPr lang="en-GB" sz="1000" b="1" u="sng" dirty="0">
                <a:latin typeface="+mj-lt"/>
              </a:rPr>
              <a:t>Change of seasons: </a:t>
            </a:r>
            <a:r>
              <a:rPr lang="en-GB" sz="1000" dirty="0">
                <a:latin typeface="+mj-lt"/>
              </a:rPr>
              <a:t>On average, in recent years spring has arrived earlier and winters have been less severe.</a:t>
            </a:r>
          </a:p>
          <a:p>
            <a:pPr marL="171450" indent="-171450">
              <a:buFont typeface="Arial" panose="020B0604020202020204" pitchFamily="34" charset="0"/>
              <a:buChar char="•"/>
            </a:pPr>
            <a:r>
              <a:rPr lang="en-GB" sz="1000" b="1" u="sng" dirty="0">
                <a:latin typeface="+mj-lt"/>
              </a:rPr>
              <a:t>Rising sea levels: </a:t>
            </a:r>
            <a:r>
              <a:rPr lang="en-GB" sz="1000" dirty="0">
                <a:latin typeface="+mj-lt"/>
              </a:rPr>
              <a:t>Between 1901 and 2010 average global sea level rose by 0.19m.</a:t>
            </a:r>
          </a:p>
        </p:txBody>
      </p:sp>
      <p:pic>
        <p:nvPicPr>
          <p:cNvPr id="5" name="Picture 4">
            <a:extLst>
              <a:ext uri="{FF2B5EF4-FFF2-40B4-BE49-F238E27FC236}">
                <a16:creationId xmlns:a16="http://schemas.microsoft.com/office/drawing/2014/main" id="{8553BAB7-D35A-3545-8713-173030A573D9}"/>
              </a:ext>
            </a:extLst>
          </p:cNvPr>
          <p:cNvPicPr>
            <a:picLocks noChangeAspect="1"/>
          </p:cNvPicPr>
          <p:nvPr/>
        </p:nvPicPr>
        <p:blipFill>
          <a:blip r:embed="rId4"/>
          <a:stretch>
            <a:fillRect/>
          </a:stretch>
        </p:blipFill>
        <p:spPr>
          <a:xfrm>
            <a:off x="6484947" y="5903006"/>
            <a:ext cx="1617216" cy="954994"/>
          </a:xfrm>
          <a:prstGeom prst="rect">
            <a:avLst/>
          </a:prstGeom>
        </p:spPr>
      </p:pic>
      <p:pic>
        <p:nvPicPr>
          <p:cNvPr id="6" name="Picture 5">
            <a:extLst>
              <a:ext uri="{FF2B5EF4-FFF2-40B4-BE49-F238E27FC236}">
                <a16:creationId xmlns:a16="http://schemas.microsoft.com/office/drawing/2014/main" id="{9AFAB81E-F401-2C45-8A62-C56C8A57C3E5}"/>
              </a:ext>
            </a:extLst>
          </p:cNvPr>
          <p:cNvPicPr>
            <a:picLocks noChangeAspect="1"/>
          </p:cNvPicPr>
          <p:nvPr/>
        </p:nvPicPr>
        <p:blipFill>
          <a:blip r:embed="rId5"/>
          <a:stretch>
            <a:fillRect/>
          </a:stretch>
        </p:blipFill>
        <p:spPr>
          <a:xfrm>
            <a:off x="8688288" y="5904642"/>
            <a:ext cx="1487876" cy="953358"/>
          </a:xfrm>
          <a:prstGeom prst="rect">
            <a:avLst/>
          </a:prstGeom>
        </p:spPr>
      </p:pic>
    </p:spTree>
    <p:extLst>
      <p:ext uri="{BB962C8B-B14F-4D97-AF65-F5344CB8AC3E}">
        <p14:creationId xmlns:p14="http://schemas.microsoft.com/office/powerpoint/2010/main" val="3032505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LSQ- Week </a:t>
            </a:r>
            <a:r>
              <a:rPr lang="en-GB" dirty="0" smtClean="0"/>
              <a:t>2- Mark your homework and sent me your score!</a:t>
            </a:r>
            <a:endParaRPr lang="en-GB" dirty="0"/>
          </a:p>
        </p:txBody>
      </p:sp>
      <p:sp>
        <p:nvSpPr>
          <p:cNvPr id="3" name="Content Placeholder 2"/>
          <p:cNvSpPr>
            <a:spLocks noGrp="1"/>
          </p:cNvSpPr>
          <p:nvPr>
            <p:ph idx="1"/>
          </p:nvPr>
        </p:nvSpPr>
        <p:spPr>
          <a:solidFill>
            <a:srgbClr val="FFFF00"/>
          </a:solidFill>
        </p:spPr>
        <p:txBody>
          <a:bodyPr>
            <a:normAutofit/>
          </a:bodyPr>
          <a:lstStyle/>
          <a:p>
            <a:pPr marL="514350" indent="-514350" algn="ctr">
              <a:buFont typeface="+mj-lt"/>
              <a:buAutoNum type="arabicPeriod"/>
            </a:pPr>
            <a:r>
              <a:rPr lang="en-GB" sz="1800" dirty="0" smtClean="0"/>
              <a:t>Define </a:t>
            </a:r>
            <a:r>
              <a:rPr lang="en-GB" sz="1800" dirty="0"/>
              <a:t>climate change</a:t>
            </a:r>
            <a:r>
              <a:rPr lang="en-GB" sz="1800" dirty="0" smtClean="0"/>
              <a:t>. </a:t>
            </a:r>
            <a:r>
              <a:rPr lang="en-GB" sz="1800" dirty="0">
                <a:solidFill>
                  <a:srgbClr val="FF0000"/>
                </a:solidFill>
                <a:ea typeface="Love Ya Like A Sister"/>
                <a:cs typeface="Love Ya Like A Sister"/>
                <a:sym typeface="Love Ya Like A Sister"/>
              </a:rPr>
              <a:t>The change of Earth’s climate, either increasing or decreasing</a:t>
            </a:r>
            <a:r>
              <a:rPr lang="en-GB" sz="1800" dirty="0" smtClean="0">
                <a:solidFill>
                  <a:srgbClr val="FF0000"/>
                </a:solidFill>
                <a:ea typeface="Love Ya Like A Sister"/>
                <a:cs typeface="Love Ya Like A Sister"/>
                <a:sym typeface="Love Ya Like A Sister"/>
              </a:rPr>
              <a:t>.</a:t>
            </a:r>
            <a:endParaRPr lang="en-GB" sz="1800" dirty="0">
              <a:solidFill>
                <a:srgbClr val="FF0000"/>
              </a:solidFill>
            </a:endParaRPr>
          </a:p>
          <a:p>
            <a:pPr marL="514350" indent="-514350" algn="ctr">
              <a:buFont typeface="+mj-lt"/>
              <a:buAutoNum type="arabicPeriod"/>
            </a:pPr>
            <a:r>
              <a:rPr lang="en-GB" sz="1800" dirty="0"/>
              <a:t>Define global warming</a:t>
            </a:r>
            <a:r>
              <a:rPr lang="en-GB" sz="1800" dirty="0" smtClean="0"/>
              <a:t>. </a:t>
            </a:r>
            <a:r>
              <a:rPr lang="en-GB" sz="1800" dirty="0">
                <a:solidFill>
                  <a:srgbClr val="FF0000"/>
                </a:solidFill>
                <a:ea typeface="Calibri"/>
                <a:cs typeface="Calibri"/>
                <a:sym typeface="Arial"/>
              </a:rPr>
              <a:t>The rise in the average temperature of the Earth's surface</a:t>
            </a:r>
            <a:r>
              <a:rPr lang="en-GB" sz="1800" dirty="0" smtClean="0">
                <a:solidFill>
                  <a:srgbClr val="FF0000"/>
                </a:solidFill>
                <a:ea typeface="Calibri"/>
                <a:cs typeface="Calibri"/>
                <a:sym typeface="Arial"/>
              </a:rPr>
              <a:t>.</a:t>
            </a:r>
            <a:endParaRPr lang="en-GB" sz="1800" dirty="0">
              <a:solidFill>
                <a:srgbClr val="FF0000"/>
              </a:solidFill>
            </a:endParaRPr>
          </a:p>
          <a:p>
            <a:pPr marL="514350" indent="-514350" algn="ctr">
              <a:buFont typeface="+mj-lt"/>
              <a:buAutoNum type="arabicPeriod"/>
            </a:pPr>
            <a:r>
              <a:rPr lang="en-GB" sz="1800" dirty="0"/>
              <a:t>What is the quaternary period</a:t>
            </a:r>
            <a:r>
              <a:rPr lang="en-GB" sz="1800" dirty="0" smtClean="0"/>
              <a:t>? </a:t>
            </a:r>
            <a:r>
              <a:rPr lang="en-GB" sz="1800" dirty="0">
                <a:solidFill>
                  <a:srgbClr val="FF0000"/>
                </a:solidFill>
                <a:ea typeface="Love Ya Like A Sister"/>
                <a:cs typeface="Love Ya Like A Sister"/>
                <a:sym typeface="Love Ya Like A Sister"/>
              </a:rPr>
              <a:t>The period of geological time from about 2.6 million years ago to the present. </a:t>
            </a:r>
            <a:endParaRPr lang="en-GB" sz="1800" dirty="0">
              <a:solidFill>
                <a:srgbClr val="FF0000"/>
              </a:solidFill>
            </a:endParaRPr>
          </a:p>
          <a:p>
            <a:pPr marL="514350" indent="-514350" algn="ctr">
              <a:buFont typeface="+mj-lt"/>
              <a:buAutoNum type="arabicPeriod"/>
            </a:pPr>
            <a:r>
              <a:rPr lang="en-GB" sz="1800" dirty="0"/>
              <a:t>How do glaciers provide evidence for climate change</a:t>
            </a:r>
            <a:r>
              <a:rPr lang="en-GB" sz="1800" dirty="0" smtClean="0"/>
              <a:t>? </a:t>
            </a:r>
            <a:r>
              <a:rPr lang="en-GB" sz="1800" dirty="0">
                <a:solidFill>
                  <a:srgbClr val="FF0000"/>
                </a:solidFill>
              </a:rPr>
              <a:t>Photographic evidence of glaciers melting, causing them to retreat</a:t>
            </a:r>
            <a:r>
              <a:rPr lang="en-GB" sz="1800" dirty="0" smtClean="0">
                <a:solidFill>
                  <a:srgbClr val="FF0000"/>
                </a:solidFill>
              </a:rPr>
              <a:t>.</a:t>
            </a:r>
            <a:endParaRPr lang="en-GB" sz="1800" dirty="0">
              <a:solidFill>
                <a:srgbClr val="FF0000"/>
              </a:solidFill>
            </a:endParaRPr>
          </a:p>
          <a:p>
            <a:pPr marL="514350" indent="-514350" algn="ctr">
              <a:buFont typeface="+mj-lt"/>
              <a:buAutoNum type="arabicPeriod"/>
            </a:pPr>
            <a:r>
              <a:rPr lang="en-GB" sz="1800" dirty="0"/>
              <a:t>How do ice cores provide evidence for climate change</a:t>
            </a:r>
            <a:r>
              <a:rPr lang="en-GB" sz="1800" dirty="0" smtClean="0"/>
              <a:t>? </a:t>
            </a:r>
            <a:r>
              <a:rPr lang="en-GB" sz="1800" dirty="0">
                <a:solidFill>
                  <a:srgbClr val="FF0000"/>
                </a:solidFill>
              </a:rPr>
              <a:t>Snow falls and eventually freezes, trapping atmospheric gases. Scientists drill for ice cores and measure the pockets of gas stored</a:t>
            </a:r>
            <a:r>
              <a:rPr lang="en-GB" sz="1800" dirty="0" smtClean="0">
                <a:solidFill>
                  <a:srgbClr val="FF0000"/>
                </a:solidFill>
              </a:rPr>
              <a:t>.</a:t>
            </a:r>
            <a:endParaRPr lang="en-GB" sz="1800" dirty="0">
              <a:solidFill>
                <a:srgbClr val="FF0000"/>
              </a:solidFill>
            </a:endParaRPr>
          </a:p>
          <a:p>
            <a:pPr marL="514350" lvl="0" indent="-514350" algn="ctr">
              <a:buFont typeface="+mj-lt"/>
              <a:buAutoNum type="arabicPeriod"/>
            </a:pPr>
            <a:r>
              <a:rPr lang="en-GB" sz="1800" dirty="0"/>
              <a:t>Name the four greenhouse gases. </a:t>
            </a:r>
            <a:r>
              <a:rPr lang="en-GB" sz="1800" dirty="0" smtClean="0">
                <a:solidFill>
                  <a:srgbClr val="FF0000"/>
                </a:solidFill>
              </a:rPr>
              <a:t>Water vapour, carbon dioxide, nitrous oxide and methane.</a:t>
            </a:r>
            <a:endParaRPr lang="en-GB" sz="1800" dirty="0"/>
          </a:p>
          <a:p>
            <a:pPr marL="342900" indent="-342900" algn="ctr">
              <a:buFont typeface="+mj-lt"/>
              <a:buAutoNum type="arabicPeriod"/>
            </a:pPr>
            <a:r>
              <a:rPr lang="en-GB" sz="1800" dirty="0"/>
              <a:t>Give 2 natural causes of climate </a:t>
            </a:r>
            <a:r>
              <a:rPr lang="en-GB" sz="1800" dirty="0" smtClean="0"/>
              <a:t>change. </a:t>
            </a:r>
            <a:r>
              <a:rPr lang="en-GB" sz="1800" dirty="0" smtClean="0">
                <a:solidFill>
                  <a:srgbClr val="FF0000"/>
                </a:solidFill>
              </a:rPr>
              <a:t>Orbital changes, solar output and volcanic activity.</a:t>
            </a:r>
            <a:endParaRPr lang="en-GB" sz="1800" dirty="0" smtClean="0"/>
          </a:p>
          <a:p>
            <a:pPr marL="342900" indent="-342900" algn="ctr">
              <a:buFont typeface="+mj-lt"/>
              <a:buAutoNum type="arabicPeriod"/>
            </a:pPr>
            <a:r>
              <a:rPr lang="en-GB" sz="1800" dirty="0" smtClean="0"/>
              <a:t>Give </a:t>
            </a:r>
            <a:r>
              <a:rPr lang="en-GB" sz="1800" dirty="0"/>
              <a:t>2 human causes of climate change. </a:t>
            </a:r>
            <a:r>
              <a:rPr lang="en-GB" sz="1800" dirty="0" smtClean="0">
                <a:solidFill>
                  <a:srgbClr val="FF0000"/>
                </a:solidFill>
              </a:rPr>
              <a:t>Greenhouse effect, burning fossil fuels, deforestation, waste in landfill and agriculture.</a:t>
            </a:r>
            <a:endParaRPr lang="en-GB" sz="1800" dirty="0"/>
          </a:p>
          <a:p>
            <a:pPr marL="0" indent="0" algn="ctr">
              <a:buNone/>
            </a:pPr>
            <a:endParaRPr lang="en-GB" dirty="0"/>
          </a:p>
        </p:txBody>
      </p:sp>
    </p:spTree>
    <p:extLst>
      <p:ext uri="{BB962C8B-B14F-4D97-AF65-F5344CB8AC3E}">
        <p14:creationId xmlns:p14="http://schemas.microsoft.com/office/powerpoint/2010/main" val="3235617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799" y="0"/>
            <a:ext cx="7772400" cy="1470025"/>
          </a:xfrm>
        </p:spPr>
        <p:txBody>
          <a:bodyPr/>
          <a:lstStyle/>
          <a:p>
            <a:r>
              <a:rPr lang="en-GB" dirty="0" smtClean="0"/>
              <a:t>Adaptation</a:t>
            </a:r>
            <a:endParaRPr lang="en-GB" dirty="0"/>
          </a:p>
        </p:txBody>
      </p:sp>
      <p:sp>
        <p:nvSpPr>
          <p:cNvPr id="4" name="TextBox 3"/>
          <p:cNvSpPr txBox="1"/>
          <p:nvPr/>
        </p:nvSpPr>
        <p:spPr>
          <a:xfrm>
            <a:off x="2756115" y="1694107"/>
            <a:ext cx="6679769" cy="1815882"/>
          </a:xfrm>
          <a:prstGeom prst="rect">
            <a:avLst/>
          </a:prstGeom>
          <a:solidFill>
            <a:srgbClr val="CCFFCC"/>
          </a:solidFill>
        </p:spPr>
        <p:txBody>
          <a:bodyPr wrap="square" rtlCol="0">
            <a:spAutoFit/>
          </a:bodyPr>
          <a:lstStyle/>
          <a:p>
            <a:pPr algn="ctr"/>
            <a:r>
              <a:rPr lang="en-US" sz="2800" b="1" u="sng" dirty="0" smtClean="0">
                <a:latin typeface="Comic Sans MS"/>
                <a:cs typeface="Comic Sans MS"/>
              </a:rPr>
              <a:t>Key definition:</a:t>
            </a:r>
            <a:r>
              <a:rPr lang="en-US" sz="2800" b="1" dirty="0" smtClean="0">
                <a:latin typeface="Comic Sans MS"/>
                <a:cs typeface="Comic Sans MS"/>
              </a:rPr>
              <a:t> Adaptation </a:t>
            </a:r>
            <a:r>
              <a:rPr lang="en-US" sz="2800" b="1" dirty="0">
                <a:latin typeface="Comic Sans MS"/>
                <a:cs typeface="Comic Sans MS"/>
              </a:rPr>
              <a:t>strategies responds to the impacts of climate change and tries to make populations of people LESS VULNERABLE.</a:t>
            </a:r>
            <a:endParaRPr lang="en-US" sz="2800" b="1" dirty="0">
              <a:latin typeface="Comic Sans MS"/>
              <a:cs typeface="Comic Sans MS"/>
            </a:endParaRPr>
          </a:p>
        </p:txBody>
      </p:sp>
    </p:spTree>
    <p:extLst>
      <p:ext uri="{BB962C8B-B14F-4D97-AF65-F5344CB8AC3E}">
        <p14:creationId xmlns:p14="http://schemas.microsoft.com/office/powerpoint/2010/main" val="281243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6" descr="http://www.21stcenturychallenges.org/images/uploads/focus/thames-barrier-EA-285x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4763" y="3944047"/>
            <a:ext cx="3254375" cy="228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4" descr="https://ediewater.s3.amazonaws.com/features/images/s_70-alliances-pipe-up-for-innov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138" y="1446213"/>
            <a:ext cx="28575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http://www.gov.mb.ca/agriculture/environment/climate-change/images/fcc01s00fig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40" y="1446213"/>
            <a:ext cx="2911476" cy="2497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327231" y="30608"/>
            <a:ext cx="7496037" cy="1362076"/>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3600" b="1" u="sng" dirty="0" smtClean="0">
                <a:latin typeface="Comic Sans MS" panose="030F0702030302020204" pitchFamily="66" charset="0"/>
              </a:rPr>
              <a:t>Task:</a:t>
            </a:r>
            <a:r>
              <a:rPr lang="en-GB" sz="3600" dirty="0" smtClean="0">
                <a:latin typeface="Comic Sans MS" panose="030F0702030302020204" pitchFamily="66" charset="0"/>
              </a:rPr>
              <a:t> Look at the images and work out what the adaptation is.</a:t>
            </a:r>
            <a:endParaRPr lang="en-GB" sz="3600" dirty="0">
              <a:latin typeface="Comic Sans MS" panose="030F0702030302020204" pitchFamily="66" charset="0"/>
            </a:endParaRPr>
          </a:p>
        </p:txBody>
      </p:sp>
      <p:sp>
        <p:nvSpPr>
          <p:cNvPr id="10" name="Rectangle 9"/>
          <p:cNvSpPr/>
          <p:nvPr/>
        </p:nvSpPr>
        <p:spPr>
          <a:xfrm>
            <a:off x="623978" y="2300732"/>
            <a:ext cx="2698441" cy="1095981"/>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2000" dirty="0">
                <a:latin typeface="Comic Sans MS" panose="030F0702030302020204" pitchFamily="66" charset="0"/>
              </a:rPr>
              <a:t>Changes in agricultural systems.</a:t>
            </a:r>
          </a:p>
        </p:txBody>
      </p:sp>
      <p:sp>
        <p:nvSpPr>
          <p:cNvPr id="12" name="Rectangle 11"/>
          <p:cNvSpPr/>
          <p:nvPr/>
        </p:nvSpPr>
        <p:spPr>
          <a:xfrm>
            <a:off x="7291388" y="2219325"/>
            <a:ext cx="2411412" cy="655638"/>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Managing Water Supply. </a:t>
            </a:r>
          </a:p>
        </p:txBody>
      </p:sp>
      <p:sp>
        <p:nvSpPr>
          <p:cNvPr id="13" name="Rectangle 12"/>
          <p:cNvSpPr/>
          <p:nvPr/>
        </p:nvSpPr>
        <p:spPr>
          <a:xfrm>
            <a:off x="4316413" y="4552060"/>
            <a:ext cx="2409825" cy="1008063"/>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000" dirty="0">
                <a:latin typeface="Comic Sans MS" panose="030F0702030302020204" pitchFamily="66" charset="0"/>
              </a:rPr>
              <a:t>Reducing risk from rising sea levels.</a:t>
            </a:r>
          </a:p>
        </p:txBody>
      </p:sp>
    </p:spTree>
    <p:extLst>
      <p:ext uri="{BB962C8B-B14F-4D97-AF65-F5344CB8AC3E}">
        <p14:creationId xmlns:p14="http://schemas.microsoft.com/office/powerpoint/2010/main" val="2106373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2" grpId="0" animBg="1" autoUpdateAnimBg="0"/>
      <p:bldP spid="1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t>Change in Agriculture</a:t>
            </a:r>
            <a:r>
              <a:rPr lang="en-GB" dirty="0" smtClean="0"/>
              <a:t>.</a:t>
            </a:r>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690688"/>
            <a:ext cx="5661615" cy="3693319"/>
          </a:xfrm>
          <a:prstGeom prst="rect">
            <a:avLst/>
          </a:prstGeom>
        </p:spPr>
      </p:pic>
      <p:sp>
        <p:nvSpPr>
          <p:cNvPr id="10" name="Rectangle 9"/>
          <p:cNvSpPr/>
          <p:nvPr/>
        </p:nvSpPr>
        <p:spPr>
          <a:xfrm>
            <a:off x="434385" y="1690688"/>
            <a:ext cx="5098162" cy="4154984"/>
          </a:xfrm>
          <a:prstGeom prst="rect">
            <a:avLst/>
          </a:prstGeom>
          <a:solidFill>
            <a:schemeClr val="accent6">
              <a:lumMod val="40000"/>
              <a:lumOff val="60000"/>
            </a:schemeClr>
          </a:solidFill>
        </p:spPr>
        <p:txBody>
          <a:bodyPr wrap="square">
            <a:spAutoFit/>
          </a:bodyPr>
          <a:lstStyle/>
          <a:p>
            <a:pPr algn="ctr"/>
            <a:r>
              <a:rPr lang="en-GB" sz="2400" b="1" u="sng" dirty="0" smtClean="0">
                <a:effectLst/>
              </a:rPr>
              <a:t>Change agriculture practices</a:t>
            </a:r>
          </a:p>
          <a:p>
            <a:pPr marL="342900" indent="-342900" algn="ctr">
              <a:buFont typeface="+mj-lt"/>
              <a:buAutoNum type="arabicPeriod"/>
            </a:pPr>
            <a:r>
              <a:rPr lang="en-GB" sz="2400" dirty="0" smtClean="0">
                <a:effectLst/>
              </a:rPr>
              <a:t>Only growing crops which suit the new and changing climate.</a:t>
            </a:r>
          </a:p>
          <a:p>
            <a:pPr marL="342900" indent="-342900" algn="ctr">
              <a:buFont typeface="+mj-lt"/>
              <a:buAutoNum type="arabicPeriod"/>
            </a:pPr>
            <a:r>
              <a:rPr lang="en-GB" sz="2400" dirty="0" smtClean="0">
                <a:effectLst/>
              </a:rPr>
              <a:t>Genetically mortifying crops to cope with changing climate.</a:t>
            </a:r>
          </a:p>
          <a:p>
            <a:pPr marL="342900" indent="-342900" algn="ctr">
              <a:buFont typeface="+mj-lt"/>
              <a:buAutoNum type="arabicPeriod"/>
            </a:pPr>
            <a:r>
              <a:rPr lang="en-GB" sz="2400" dirty="0" smtClean="0"/>
              <a:t>Improve pest, weed and disease control as these may change with the climate.</a:t>
            </a:r>
          </a:p>
          <a:p>
            <a:pPr marL="342900" indent="-342900" algn="ctr">
              <a:buFont typeface="+mj-lt"/>
              <a:buAutoNum type="arabicPeriod"/>
            </a:pPr>
            <a:r>
              <a:rPr lang="en-GB" sz="2400" dirty="0" smtClean="0"/>
              <a:t>Expansion of agribusiness  with technological advances to improve yield.</a:t>
            </a:r>
            <a:endParaRPr lang="en-GB" sz="2400" dirty="0" smtClean="0">
              <a:effectLst/>
            </a:endParaRPr>
          </a:p>
        </p:txBody>
      </p:sp>
    </p:spTree>
    <p:extLst>
      <p:ext uri="{BB962C8B-B14F-4D97-AF65-F5344CB8AC3E}">
        <p14:creationId xmlns:p14="http://schemas.microsoft.com/office/powerpoint/2010/main" val="1988670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2922" y="59467"/>
            <a:ext cx="5531373" cy="759137"/>
          </a:xfrm>
        </p:spPr>
        <p:txBody>
          <a:bodyPr>
            <a:normAutofit/>
          </a:bodyPr>
          <a:lstStyle/>
          <a:p>
            <a:r>
              <a:rPr lang="en-GB" sz="4000" dirty="0" smtClean="0"/>
              <a:t>Managing water supply</a:t>
            </a:r>
            <a:endParaRPr lang="en-GB" sz="4000" dirty="0"/>
          </a:p>
        </p:txBody>
      </p:sp>
      <p:sp>
        <p:nvSpPr>
          <p:cNvPr id="3" name="Content Placeholder 2"/>
          <p:cNvSpPr>
            <a:spLocks noGrp="1"/>
          </p:cNvSpPr>
          <p:nvPr>
            <p:ph idx="1"/>
          </p:nvPr>
        </p:nvSpPr>
        <p:spPr>
          <a:xfrm>
            <a:off x="343523" y="818604"/>
            <a:ext cx="7151560" cy="5926970"/>
          </a:xfrm>
        </p:spPr>
        <p:style>
          <a:lnRef idx="2">
            <a:schemeClr val="dk1"/>
          </a:lnRef>
          <a:fillRef idx="1">
            <a:schemeClr val="lt1"/>
          </a:fillRef>
          <a:effectRef idx="0">
            <a:schemeClr val="dk1"/>
          </a:effectRef>
          <a:fontRef idx="minor">
            <a:schemeClr val="dk1"/>
          </a:fontRef>
        </p:style>
        <p:txBody>
          <a:bodyPr>
            <a:noAutofit/>
          </a:bodyPr>
          <a:lstStyle/>
          <a:p>
            <a:pPr marL="0" indent="0" algn="ctr">
              <a:buNone/>
            </a:pPr>
            <a:r>
              <a:rPr lang="en-GB" sz="2400" dirty="0" smtClean="0"/>
              <a:t>Water is an essential resource. Worryingly, c</a:t>
            </a:r>
            <a:r>
              <a:rPr lang="en-GB" sz="2400" dirty="0" smtClean="0">
                <a:effectLst/>
              </a:rPr>
              <a:t>limate change is expected in the future to;</a:t>
            </a:r>
          </a:p>
          <a:p>
            <a:pPr marL="0" indent="0" algn="ctr">
              <a:buNone/>
            </a:pPr>
            <a:r>
              <a:rPr lang="en-GB" sz="2400" dirty="0" smtClean="0">
                <a:effectLst/>
              </a:rPr>
              <a:t/>
            </a:r>
            <a:br>
              <a:rPr lang="en-GB" sz="2400" dirty="0" smtClean="0">
                <a:effectLst/>
              </a:rPr>
            </a:br>
            <a:r>
              <a:rPr lang="en-GB" sz="2400" dirty="0" smtClean="0">
                <a:effectLst/>
              </a:rPr>
              <a:t>• Make water supplies in some parts of the world increasingly scarce in the future. This includes regions in the sub-tropics such as the Sahel region south of the Sahara, where water is already scarce.</a:t>
            </a:r>
            <a:br>
              <a:rPr lang="en-GB" sz="2400" dirty="0" smtClean="0">
                <a:effectLst/>
              </a:rPr>
            </a:br>
            <a:r>
              <a:rPr lang="en-GB" sz="2400" dirty="0" smtClean="0">
                <a:effectLst/>
              </a:rPr>
              <a:t>• Make some parts of the world wetter and more humid.</a:t>
            </a:r>
            <a:br>
              <a:rPr lang="en-GB" sz="2400" dirty="0" smtClean="0">
                <a:effectLst/>
              </a:rPr>
            </a:br>
            <a:r>
              <a:rPr lang="en-GB" sz="2400" dirty="0" smtClean="0">
                <a:effectLst/>
              </a:rPr>
              <a:t>• Make the air warmer so it can hold more water, which will lead to more and heavier rainfall.</a:t>
            </a:r>
            <a:br>
              <a:rPr lang="en-GB" sz="2400" dirty="0" smtClean="0">
                <a:effectLst/>
              </a:rPr>
            </a:br>
            <a:r>
              <a:rPr lang="en-GB" sz="2400" dirty="0" smtClean="0">
                <a:effectLst/>
              </a:rPr>
              <a:t>• Melt land ice and snow more quickly, many millions of people rely upon this as a water source and will be vulnerable if it disappears</a:t>
            </a:r>
          </a:p>
          <a:p>
            <a:pPr marL="0" indent="0" algn="ctr">
              <a:buNone/>
            </a:pPr>
            <a:r>
              <a:rPr lang="en-GB" sz="2400" dirty="0" smtClean="0"/>
              <a:t>This combined with population growth, rising wealth, water pollution and increased demand from farming is worrying!</a:t>
            </a:r>
          </a:p>
        </p:txBody>
      </p:sp>
      <p:sp>
        <p:nvSpPr>
          <p:cNvPr id="4" name="Rectangle 3"/>
          <p:cNvSpPr/>
          <p:nvPr/>
        </p:nvSpPr>
        <p:spPr>
          <a:xfrm>
            <a:off x="8340154" y="253328"/>
            <a:ext cx="3666968" cy="6217087"/>
          </a:xfrm>
          <a:prstGeom prst="rect">
            <a:avLst/>
          </a:prstGeom>
          <a:solidFill>
            <a:schemeClr val="accent6">
              <a:lumMod val="40000"/>
              <a:lumOff val="60000"/>
            </a:schemeClr>
          </a:solidFill>
        </p:spPr>
        <p:txBody>
          <a:bodyPr wrap="square">
            <a:spAutoFit/>
          </a:bodyPr>
          <a:lstStyle/>
          <a:p>
            <a:pPr algn="ctr"/>
            <a:r>
              <a:rPr lang="en-GB" sz="2000" b="1" u="sng" dirty="0" smtClean="0"/>
              <a:t>Solutions:</a:t>
            </a:r>
          </a:p>
          <a:p>
            <a:pPr marL="342900" indent="-342900" algn="ctr">
              <a:buFont typeface="+mj-lt"/>
              <a:buAutoNum type="arabicPeriod"/>
            </a:pPr>
            <a:r>
              <a:rPr lang="en-GB" dirty="0" smtClean="0"/>
              <a:t>W</a:t>
            </a:r>
            <a:r>
              <a:rPr lang="en-GB" dirty="0" smtClean="0">
                <a:effectLst/>
              </a:rPr>
              <a:t>ater transfer schemes could be used. This is where water is transferred from an area of water surplus to an area of water shortage.</a:t>
            </a:r>
          </a:p>
          <a:p>
            <a:pPr marL="342900" indent="-342900" algn="ctr">
              <a:buFont typeface="+mj-lt"/>
              <a:buAutoNum type="arabicPeriod"/>
            </a:pPr>
            <a:endParaRPr lang="en-GB" dirty="0" smtClean="0"/>
          </a:p>
          <a:p>
            <a:pPr marL="342900" indent="-342900" algn="ctr">
              <a:buFont typeface="+mj-lt"/>
              <a:buAutoNum type="arabicPeriod"/>
            </a:pPr>
            <a:r>
              <a:rPr lang="en-GB" dirty="0" smtClean="0">
                <a:effectLst/>
              </a:rPr>
              <a:t>Some areas are using desalinisation to recover freshwater from the oceans. Although this is very expensive and so only rich areas (e.g. Dubai) use this method.</a:t>
            </a:r>
          </a:p>
          <a:p>
            <a:pPr marL="342900" indent="-342900" algn="ctr">
              <a:buFont typeface="+mj-lt"/>
              <a:buAutoNum type="arabicPeriod"/>
            </a:pPr>
            <a:endParaRPr lang="en-GB" dirty="0" smtClean="0">
              <a:effectLst/>
            </a:endParaRPr>
          </a:p>
          <a:p>
            <a:pPr marL="342900" indent="-342900" algn="ctr">
              <a:buFont typeface="+mj-lt"/>
              <a:buAutoNum type="arabicPeriod"/>
            </a:pPr>
            <a:r>
              <a:rPr lang="en-GB" dirty="0" smtClean="0">
                <a:effectLst/>
              </a:rPr>
              <a:t>Efforts are also being made to increase water saving, reuse and recycling. (e.g. the UK are investing into education and water-saving technology).</a:t>
            </a:r>
          </a:p>
          <a:p>
            <a:pPr marL="342900" indent="-342900" algn="ctr">
              <a:buFont typeface="+mj-lt"/>
              <a:buAutoNum type="arabicPeriod"/>
            </a:pPr>
            <a:endParaRPr lang="en-GB" dirty="0" smtClean="0">
              <a:effectLst/>
            </a:endParaRPr>
          </a:p>
          <a:p>
            <a:pPr marL="342900" indent="-342900" algn="ctr">
              <a:buFont typeface="+mj-lt"/>
              <a:buAutoNum type="arabicPeriod"/>
            </a:pPr>
            <a:r>
              <a:rPr lang="en-GB" dirty="0" smtClean="0"/>
              <a:t>Aquifers could be used to tap into groundwater sources as well.</a:t>
            </a:r>
            <a:endParaRPr lang="en-GB" dirty="0"/>
          </a:p>
        </p:txBody>
      </p:sp>
    </p:spTree>
    <p:extLst>
      <p:ext uri="{BB962C8B-B14F-4D97-AF65-F5344CB8AC3E}">
        <p14:creationId xmlns:p14="http://schemas.microsoft.com/office/powerpoint/2010/main" val="401151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5282"/>
            <a:ext cx="10515600" cy="729157"/>
          </a:xfrm>
        </p:spPr>
        <p:txBody>
          <a:bodyPr/>
          <a:lstStyle/>
          <a:p>
            <a:pPr algn="ctr"/>
            <a:r>
              <a:rPr lang="en-GB" dirty="0" smtClean="0"/>
              <a:t>Reducing risk from sea levels</a:t>
            </a:r>
            <a:endParaRPr lang="en-GB" dirty="0"/>
          </a:p>
        </p:txBody>
      </p:sp>
      <p:sp>
        <p:nvSpPr>
          <p:cNvPr id="3" name="Content Placeholder 2"/>
          <p:cNvSpPr>
            <a:spLocks noGrp="1"/>
          </p:cNvSpPr>
          <p:nvPr>
            <p:ph idx="1"/>
          </p:nvPr>
        </p:nvSpPr>
        <p:spPr>
          <a:xfrm>
            <a:off x="838200" y="1405901"/>
            <a:ext cx="10515600" cy="4351338"/>
          </a:xfrm>
        </p:spPr>
        <p:style>
          <a:lnRef idx="2">
            <a:schemeClr val="dk1"/>
          </a:lnRef>
          <a:fillRef idx="1">
            <a:schemeClr val="lt1"/>
          </a:fillRef>
          <a:effectRef idx="0">
            <a:schemeClr val="dk1"/>
          </a:effectRef>
          <a:fontRef idx="minor">
            <a:schemeClr val="dk1"/>
          </a:fontRef>
        </p:style>
        <p:txBody>
          <a:bodyPr/>
          <a:lstStyle/>
          <a:p>
            <a:pPr marL="0" indent="0" algn="ctr">
              <a:buNone/>
            </a:pPr>
            <a:r>
              <a:rPr lang="en-GB" dirty="0" smtClean="0">
                <a:effectLst/>
              </a:rPr>
              <a:t>Climate change is causing sea levels to rise.  </a:t>
            </a:r>
          </a:p>
          <a:p>
            <a:pPr marL="0" indent="0" algn="ctr">
              <a:buNone/>
            </a:pPr>
            <a:endParaRPr lang="en-GB" dirty="0" smtClean="0">
              <a:effectLst/>
            </a:endParaRPr>
          </a:p>
          <a:p>
            <a:pPr marL="0" indent="0" algn="ctr">
              <a:buNone/>
            </a:pPr>
            <a:r>
              <a:rPr lang="en-GB" dirty="0" smtClean="0">
                <a:effectLst/>
              </a:rPr>
              <a:t>The Intergovernmental Panel on Climate Change (IPCC) predict a rise in global sea levels of between 28 and 43cm by the end of the century. The IPCC projections of sea level rise can be seen below.</a:t>
            </a:r>
          </a:p>
          <a:p>
            <a:pPr marL="0" indent="0" algn="ctr">
              <a:buNone/>
            </a:pPr>
            <a:r>
              <a:rPr lang="en-GB" dirty="0" smtClean="0">
                <a:effectLst/>
              </a:rPr>
              <a:t/>
            </a:r>
            <a:br>
              <a:rPr lang="en-GB" dirty="0" smtClean="0">
                <a:effectLst/>
              </a:rPr>
            </a:br>
            <a:r>
              <a:rPr lang="en-GB" dirty="0" smtClean="0">
                <a:effectLst/>
              </a:rPr>
              <a:t>In the UK rising sea levels could hit beaches, low lying land and buildings including tourist attractions and historical monuments, with knock-on impacts for businesses that rely on them. Rising sea levels could also flood large parts of our valuable agricultural land</a:t>
            </a:r>
            <a:endParaRPr lang="en-GB" dirty="0"/>
          </a:p>
        </p:txBody>
      </p:sp>
    </p:spTree>
    <p:extLst>
      <p:ext uri="{BB962C8B-B14F-4D97-AF65-F5344CB8AC3E}">
        <p14:creationId xmlns:p14="http://schemas.microsoft.com/office/powerpoint/2010/main" val="366149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1442</Words>
  <Application>Microsoft Office PowerPoint</Application>
  <PresentationFormat>Widescreen</PresentationFormat>
  <Paragraphs>131</Paragraphs>
  <Slides>14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Amatic SC</vt:lpstr>
      <vt:lpstr>Arial</vt:lpstr>
      <vt:lpstr>Arial Rounded MT Bold</vt:lpstr>
      <vt:lpstr>Bangers</vt:lpstr>
      <vt:lpstr>Calibri</vt:lpstr>
      <vt:lpstr>Calibri Light</vt:lpstr>
      <vt:lpstr>Comic Sans MS</vt:lpstr>
      <vt:lpstr>Love Ya Like A Sister</vt:lpstr>
      <vt:lpstr>Office Theme</vt:lpstr>
      <vt:lpstr>PowerPoint Presentation</vt:lpstr>
      <vt:lpstr>PowerPoint Presentation</vt:lpstr>
      <vt:lpstr>PowerPoint Presentation</vt:lpstr>
      <vt:lpstr>LSQ- Week 2- Mark your homework and sent me your score!</vt:lpstr>
      <vt:lpstr>Adaptation</vt:lpstr>
      <vt:lpstr>PowerPoint Presentation</vt:lpstr>
      <vt:lpstr>Change in Agriculture.</vt:lpstr>
      <vt:lpstr>Managing water supply</vt:lpstr>
      <vt:lpstr>Reducing risk from sea levels</vt:lpstr>
      <vt:lpstr>Task: Look at the images and work out the solutions for rising sea levels.</vt:lpstr>
      <vt:lpstr>Plenary: Sort the solutions into adaptation or mitigation.</vt:lpstr>
      <vt:lpstr>Plenary: Sort the solutions into adaptation or mitigation. Mark your answers.</vt:lpstr>
      <vt:lpstr>Revise: Mitigation and adaptations of climate change. https://www.youtube.com/watch?v=QjnV8-oo12A </vt:lpstr>
      <vt:lpstr>PowerPoint Presentation</vt:lpstr>
    </vt:vector>
  </TitlesOfParts>
  <Company>IT Services - Wirral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 - Laura Traynor</dc:creator>
  <cp:lastModifiedBy>Temp - Laura Traynor</cp:lastModifiedBy>
  <cp:revision>21</cp:revision>
  <dcterms:created xsi:type="dcterms:W3CDTF">2020-09-17T14:45:03Z</dcterms:created>
  <dcterms:modified xsi:type="dcterms:W3CDTF">2020-09-17T15:20:31Z</dcterms:modified>
</cp:coreProperties>
</file>