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72" r:id="rId6"/>
    <p:sldId id="261" r:id="rId7"/>
    <p:sldId id="262" r:id="rId8"/>
    <p:sldId id="263" r:id="rId9"/>
    <p:sldId id="264" r:id="rId10"/>
    <p:sldId id="265" r:id="rId11"/>
    <p:sldId id="277" r:id="rId12"/>
    <p:sldId id="274" r:id="rId13"/>
    <p:sldId id="275" r:id="rId14"/>
    <p:sldId id="276" r:id="rId15"/>
    <p:sldId id="273" r:id="rId16"/>
    <p:sldId id="267" r:id="rId17"/>
    <p:sldId id="268" r:id="rId18"/>
    <p:sldId id="269" r:id="rId19"/>
    <p:sldId id="270" r:id="rId20"/>
    <p:sldId id="271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9BB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724" autoAdjust="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6438-6D53-4C4C-B439-92D9AF7794D8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85D7-F565-401B-B8BE-60A92F8BF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6438-6D53-4C4C-B439-92D9AF7794D8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85D7-F565-401B-B8BE-60A92F8BF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6438-6D53-4C4C-B439-92D9AF7794D8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85D7-F565-401B-B8BE-60A92F8BF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6438-6D53-4C4C-B439-92D9AF7794D8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85D7-F565-401B-B8BE-60A92F8BF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6438-6D53-4C4C-B439-92D9AF7794D8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85D7-F565-401B-B8BE-60A92F8BF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6438-6D53-4C4C-B439-92D9AF7794D8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85D7-F565-401B-B8BE-60A92F8BF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6438-6D53-4C4C-B439-92D9AF7794D8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85D7-F565-401B-B8BE-60A92F8BF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6438-6D53-4C4C-B439-92D9AF7794D8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85D7-F565-401B-B8BE-60A92F8BF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6438-6D53-4C4C-B439-92D9AF7794D8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85D7-F565-401B-B8BE-60A92F8BF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6438-6D53-4C4C-B439-92D9AF7794D8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85D7-F565-401B-B8BE-60A92F8BF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6438-6D53-4C4C-B439-92D9AF7794D8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85D7-F565-401B-B8BE-60A92F8BF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76438-6D53-4C4C-B439-92D9AF7794D8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985D7-F565-401B-B8BE-60A92F8BF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control" Target="../activeX/activeX2.xml"/><Relationship Id="rId7" Type="http://schemas.openxmlformats.org/officeDocument/2006/relationships/image" Target="../media/image14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5" Type="http://schemas.openxmlformats.org/officeDocument/2006/relationships/control" Target="../activeX/activeX4.xml"/><Relationship Id="rId4" Type="http://schemas.openxmlformats.org/officeDocument/2006/relationships/control" Target="../activeX/activeX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bpischools.org.uk/full-screen-animation/232/22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5436" y="857251"/>
            <a:ext cx="4299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  <a:latin typeface="+mj-lt"/>
              </a:rPr>
              <a:t>“Do Now”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925" y="1086204"/>
            <a:ext cx="8846820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GB" sz="1500" dirty="0">
                <a:latin typeface="+mj-lt"/>
              </a:rPr>
              <a:t>What occurs in ribosomes?</a:t>
            </a:r>
          </a:p>
          <a:p>
            <a:pPr marL="257175" indent="-257175">
              <a:buFont typeface="+mj-lt"/>
              <a:buAutoNum type="arabicPeriod"/>
            </a:pPr>
            <a:endParaRPr lang="en-GB" sz="1500" dirty="0">
              <a:latin typeface="+mj-lt"/>
            </a:endParaRPr>
          </a:p>
          <a:p>
            <a:pPr marL="257175" indent="-257175">
              <a:buFont typeface="+mj-lt"/>
              <a:buAutoNum type="arabicPeriod"/>
            </a:pPr>
            <a:endParaRPr lang="en-GB" sz="1500" dirty="0">
              <a:latin typeface="+mj-lt"/>
            </a:endParaRPr>
          </a:p>
          <a:p>
            <a:endParaRPr lang="en-GB" sz="1500" dirty="0">
              <a:latin typeface="+mj-lt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GB" sz="1500" dirty="0"/>
              <a:t>How do you calculate magnification </a:t>
            </a:r>
            <a:r>
              <a:rPr lang="en-GB" sz="1500" dirty="0">
                <a:latin typeface="+mj-lt"/>
              </a:rPr>
              <a:t>:</a:t>
            </a:r>
            <a:r>
              <a:rPr lang="en-GB" sz="1500" dirty="0">
                <a:latin typeface="+mj-lt"/>
              </a:rPr>
              <a:t>	</a:t>
            </a:r>
          </a:p>
          <a:p>
            <a:pPr marL="385763" indent="-385763"/>
            <a:r>
              <a:rPr lang="en-GB" sz="1500" dirty="0"/>
              <a:t>A: Image size x real size.</a:t>
            </a:r>
          </a:p>
          <a:p>
            <a:pPr marL="385763" indent="-385763"/>
            <a:r>
              <a:rPr lang="en-GB" sz="1500" dirty="0"/>
              <a:t>B: Image size ÷ real size.</a:t>
            </a:r>
          </a:p>
          <a:p>
            <a:pPr marL="385763" indent="-385763"/>
            <a:r>
              <a:rPr lang="en-GB" sz="1500" dirty="0"/>
              <a:t>C: Real size x magnification.</a:t>
            </a:r>
          </a:p>
          <a:p>
            <a:pPr marL="385763" indent="-385763"/>
            <a:r>
              <a:rPr lang="en-GB" sz="1500" dirty="0"/>
              <a:t>D: Magnification ÷ image size </a:t>
            </a:r>
            <a:endParaRPr lang="en-GB" sz="1500" dirty="0"/>
          </a:p>
          <a:p>
            <a:pPr marL="385763" indent="-385763"/>
            <a:endParaRPr lang="en-GB" sz="1500" dirty="0"/>
          </a:p>
          <a:p>
            <a:pPr marL="385763" indent="-385763"/>
            <a:r>
              <a:rPr lang="en-GB" sz="1500" dirty="0">
                <a:latin typeface="+mj-lt"/>
              </a:rPr>
              <a:t>3. What is an independent variable?</a:t>
            </a:r>
            <a:endParaRPr lang="en-GB" sz="1500" dirty="0">
              <a:latin typeface="+mj-lt"/>
            </a:endParaRPr>
          </a:p>
          <a:p>
            <a:pPr marL="600075" lvl="1" indent="-257175">
              <a:buFont typeface="+mj-lt"/>
              <a:buAutoNum type="alphaLcPeriod"/>
            </a:pPr>
            <a:r>
              <a:rPr lang="en-GB" sz="1500" dirty="0">
                <a:latin typeface="+mj-lt"/>
              </a:rPr>
              <a:t>A variable that we investigate / alter</a:t>
            </a:r>
            <a:endParaRPr lang="en-GB" sz="1500" dirty="0">
              <a:latin typeface="+mj-lt"/>
            </a:endParaRPr>
          </a:p>
          <a:p>
            <a:pPr marL="600075" lvl="1" indent="-257175">
              <a:buFont typeface="+mj-lt"/>
              <a:buAutoNum type="alphaLcPeriod"/>
            </a:pPr>
            <a:r>
              <a:rPr lang="en-GB" sz="1500" dirty="0">
                <a:latin typeface="+mj-lt"/>
              </a:rPr>
              <a:t>A variable that we measure</a:t>
            </a:r>
            <a:endParaRPr lang="en-GB" sz="1500" dirty="0">
              <a:latin typeface="+mj-lt"/>
            </a:endParaRPr>
          </a:p>
          <a:p>
            <a:pPr marL="600075" lvl="1" indent="-257175">
              <a:buFont typeface="+mj-lt"/>
              <a:buAutoNum type="alphaLcPeriod"/>
            </a:pPr>
            <a:r>
              <a:rPr lang="en-GB" sz="1500" dirty="0">
                <a:latin typeface="+mj-lt"/>
              </a:rPr>
              <a:t>A variable that we keep the same</a:t>
            </a:r>
            <a:endParaRPr lang="en-GB" sz="1500" dirty="0">
              <a:latin typeface="+mj-lt"/>
            </a:endParaRPr>
          </a:p>
          <a:p>
            <a:pPr marL="600075" lvl="1" indent="-257175">
              <a:buFont typeface="+mj-lt"/>
              <a:buAutoNum type="alphaLcPeriod"/>
            </a:pPr>
            <a:r>
              <a:rPr lang="en-GB" sz="1500" dirty="0">
                <a:latin typeface="+mj-lt"/>
              </a:rPr>
              <a:t>Barrel</a:t>
            </a:r>
            <a:endParaRPr lang="en-GB" sz="1500" dirty="0">
              <a:latin typeface="+mj-lt"/>
            </a:endParaRPr>
          </a:p>
          <a:p>
            <a:r>
              <a:rPr lang="en-GB" sz="1500" dirty="0">
                <a:latin typeface="+mj-lt"/>
              </a:rPr>
              <a:t>4. </a:t>
            </a:r>
            <a:r>
              <a:rPr lang="en-GB" sz="1350" dirty="0"/>
              <a:t>Active transport needs energy ? </a:t>
            </a:r>
            <a:r>
              <a:rPr lang="en-GB" sz="1350" dirty="0"/>
              <a:t>True or false</a:t>
            </a:r>
            <a:r>
              <a:rPr lang="en-GB" sz="1350" dirty="0" smtClean="0"/>
              <a:t>?</a:t>
            </a:r>
          </a:p>
          <a:p>
            <a:endParaRPr lang="en-GB" sz="1350" dirty="0">
              <a:latin typeface="+mj-lt"/>
            </a:endParaRPr>
          </a:p>
          <a:p>
            <a:endParaRPr lang="en-GB" sz="1350" dirty="0" smtClean="0">
              <a:latin typeface="+mj-lt"/>
            </a:endParaRPr>
          </a:p>
          <a:p>
            <a:endParaRPr lang="en-GB" sz="1350" dirty="0">
              <a:latin typeface="+mj-lt"/>
            </a:endParaRPr>
          </a:p>
          <a:p>
            <a:r>
              <a:rPr lang="en-GB" sz="1350" dirty="0" smtClean="0">
                <a:latin typeface="+mj-lt"/>
              </a:rPr>
              <a:t>5. Plants that reproduce a sexually are genetically different?</a:t>
            </a:r>
            <a:endParaRPr lang="en-GB" sz="15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6700" y="1330452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solidFill>
                  <a:srgbClr val="FF0000"/>
                </a:solidFill>
                <a:latin typeface="+mj-lt"/>
              </a:rPr>
              <a:t>SA</a:t>
            </a:r>
          </a:p>
        </p:txBody>
      </p:sp>
      <p:sp>
        <p:nvSpPr>
          <p:cNvPr id="7" name="Oval 6"/>
          <p:cNvSpPr/>
          <p:nvPr/>
        </p:nvSpPr>
        <p:spPr>
          <a:xfrm>
            <a:off x="7852410" y="1268730"/>
            <a:ext cx="754380" cy="7200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620050" y="1463835"/>
            <a:ext cx="21574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solidFill>
                  <a:srgbClr val="FF0000"/>
                </a:solidFill>
                <a:latin typeface="+mj-lt"/>
              </a:rPr>
              <a:t>Protein synthesis</a:t>
            </a:r>
            <a:endParaRPr lang="en-GB" sz="21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668" y="2505815"/>
            <a:ext cx="2690277" cy="2333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/>
          <p:cNvSpPr/>
          <p:nvPr/>
        </p:nvSpPr>
        <p:spPr>
          <a:xfrm>
            <a:off x="491490" y="3599004"/>
            <a:ext cx="3140352" cy="2939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F330C8-644A-4AAB-9D71-2CB413478A15}"/>
              </a:ext>
            </a:extLst>
          </p:cNvPr>
          <p:cNvSpPr txBox="1"/>
          <p:nvPr/>
        </p:nvSpPr>
        <p:spPr>
          <a:xfrm>
            <a:off x="437852" y="4848772"/>
            <a:ext cx="63517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solidFill>
                  <a:srgbClr val="FF0000"/>
                </a:solidFill>
                <a:latin typeface="+mj-lt"/>
              </a:rPr>
              <a:t>True</a:t>
            </a:r>
          </a:p>
        </p:txBody>
      </p:sp>
      <p:sp>
        <p:nvSpPr>
          <p:cNvPr id="8" name="AutoShape 2" descr="Image result for corrosive"/>
          <p:cNvSpPr>
            <a:spLocks noChangeAspect="1" noChangeArrowheads="1"/>
          </p:cNvSpPr>
          <p:nvPr/>
        </p:nvSpPr>
        <p:spPr bwMode="auto">
          <a:xfrm>
            <a:off x="47626" y="754856"/>
            <a:ext cx="1335881" cy="13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2" name="AutoShape 4" descr="Image result for corrosive"/>
          <p:cNvSpPr>
            <a:spLocks noChangeAspect="1" noChangeArrowheads="1"/>
          </p:cNvSpPr>
          <p:nvPr/>
        </p:nvSpPr>
        <p:spPr bwMode="auto">
          <a:xfrm>
            <a:off x="161926" y="869156"/>
            <a:ext cx="1335881" cy="13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F330C8-644A-4AAB-9D71-2CB413478A15}"/>
              </a:ext>
            </a:extLst>
          </p:cNvPr>
          <p:cNvSpPr txBox="1"/>
          <p:nvPr/>
        </p:nvSpPr>
        <p:spPr>
          <a:xfrm>
            <a:off x="395536" y="5810007"/>
            <a:ext cx="63517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 smtClean="0">
                <a:solidFill>
                  <a:srgbClr val="FF0000"/>
                </a:solidFill>
                <a:latin typeface="+mj-lt"/>
              </a:rPr>
              <a:t>False</a:t>
            </a:r>
            <a:endParaRPr lang="en-GB" sz="21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715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0" grpId="0" animBg="1"/>
      <p:bldP spid="11" grpId="0" animBg="1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1142976" y="1214422"/>
            <a:ext cx="2214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3200" b="1" dirty="0">
                <a:latin typeface="Arial" charset="0"/>
                <a:cs typeface="Arial" charset="0"/>
              </a:rPr>
              <a:t>RR</a:t>
            </a:r>
            <a:endParaRPr lang="en-US" sz="3200" b="1" dirty="0">
              <a:latin typeface="Arial" charset="0"/>
              <a:cs typeface="Arial" charset="0"/>
            </a:endParaRPr>
          </a:p>
        </p:txBody>
      </p:sp>
      <p:sp>
        <p:nvSpPr>
          <p:cNvPr id="1030" name="TextBox 2"/>
          <p:cNvSpPr txBox="1">
            <a:spLocks noChangeArrowheads="1"/>
          </p:cNvSpPr>
          <p:nvPr/>
        </p:nvSpPr>
        <p:spPr bwMode="auto">
          <a:xfrm>
            <a:off x="3357554" y="1142984"/>
            <a:ext cx="2214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3200" b="1" dirty="0" err="1">
                <a:latin typeface="Arial" charset="0"/>
                <a:cs typeface="Arial" charset="0"/>
              </a:rPr>
              <a:t>rr</a:t>
            </a:r>
            <a:endParaRPr lang="en-US" sz="3200" b="1" dirty="0">
              <a:latin typeface="Arial" charset="0"/>
              <a:cs typeface="Arial" charset="0"/>
            </a:endParaRPr>
          </a:p>
        </p:txBody>
      </p:sp>
      <p:sp>
        <p:nvSpPr>
          <p:cNvPr id="1031" name="TextBox 3"/>
          <p:cNvSpPr txBox="1">
            <a:spLocks noChangeArrowheads="1"/>
          </p:cNvSpPr>
          <p:nvPr/>
        </p:nvSpPr>
        <p:spPr bwMode="auto">
          <a:xfrm>
            <a:off x="5643570" y="1214422"/>
            <a:ext cx="2214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3200" b="1" dirty="0" err="1">
                <a:latin typeface="Arial" charset="0"/>
                <a:cs typeface="Arial" charset="0"/>
              </a:rPr>
              <a:t>Rr</a:t>
            </a:r>
            <a:endParaRPr lang="en-US" sz="3200" b="1" dirty="0">
              <a:latin typeface="Arial" charset="0"/>
              <a:cs typeface="Arial" charset="0"/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rebuchet MS" pitchFamily="34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85728"/>
            <a:ext cx="8429684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Genotypes each plant has inherited (the genotypes are the pair of alleles shown as letters)</a:t>
            </a:r>
            <a:endParaRPr lang="en-US" sz="28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928662" y="4714884"/>
            <a:ext cx="7072362" cy="1285884"/>
          </a:xfrm>
          <a:prstGeom prst="wedgeRoundRectCallout">
            <a:avLst>
              <a:gd name="adj1" fmla="val -4133"/>
              <a:gd name="adj2" fmla="val -960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What phenotype (physical characteristic) will each flower have when we click on it?</a:t>
            </a:r>
            <a:endParaRPr lang="en-US" sz="28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47" name="ShockwaveFlash1" r:id="rId2" imgW="1320840" imgH="2133720"/>
        </mc:Choice>
        <mc:Fallback>
          <p:control name="ShockwaveFlash1" r:id="rId2" imgW="1320840" imgH="213372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619250" y="1916113"/>
                  <a:ext cx="1320800" cy="2133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8" name="ShockwaveFlash2" r:id="rId3" imgW="1320840" imgH="2133720"/>
        </mc:Choice>
        <mc:Fallback>
          <p:control name="ShockwaveFlash2" r:id="rId3" imgW="1320840" imgH="2133720">
            <p:pic>
              <p:nvPicPr>
                <p:cNvPr id="3" name="ShockwaveFlash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3779838" y="1916113"/>
                  <a:ext cx="1320800" cy="2133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9" name="ShockwaveFlash4" r:id="rId4" imgW="1320840" imgH="2133720"/>
        </mc:Choice>
        <mc:Fallback>
          <p:control name="ShockwaveFlash4" r:id="rId4" imgW="1320840" imgH="2133720">
            <p:pic>
              <p:nvPicPr>
                <p:cNvPr id="4" name="ShockwaveFlash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3779838" y="1916113"/>
                  <a:ext cx="1320800" cy="2133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0" name="ShockwaveFlash3" r:id="rId5" imgW="1320840" imgH="2133720"/>
        </mc:Choice>
        <mc:Fallback>
          <p:control name="ShockwaveFlash3" r:id="rId5" imgW="1320840" imgH="2133720">
            <p:pic>
              <p:nvPicPr>
                <p:cNvPr id="5" name="ShockwaveFlash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6156325" y="1844675"/>
                  <a:ext cx="1320800" cy="2133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5991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arm5.staticflickr.com/4120/4767077658_824750e52e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" t="7262" r="3691" b="9682"/>
          <a:stretch>
            <a:fillRect/>
          </a:stretch>
        </p:blipFill>
        <p:spPr bwMode="auto">
          <a:xfrm>
            <a:off x="-79375" y="0"/>
            <a:ext cx="9344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0" y="3749675"/>
            <a:ext cx="9144000" cy="310832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800" b="1">
                <a:cs typeface="Arial" charset="0"/>
              </a:rPr>
              <a:t>The allele for hairy fingers (H) is dominant over the allele for hairless fingers (h)</a:t>
            </a:r>
          </a:p>
          <a:p>
            <a:pPr eaLnBrk="1" hangingPunct="1"/>
            <a:endParaRPr lang="en-GB" altLang="en-US" sz="2800" b="1">
              <a:cs typeface="Arial" charset="0"/>
            </a:endParaRPr>
          </a:p>
          <a:p>
            <a:pPr eaLnBrk="1" hangingPunct="1"/>
            <a:r>
              <a:rPr lang="en-GB" altLang="en-US" sz="2800" b="1">
                <a:cs typeface="Arial" charset="0"/>
              </a:rPr>
              <a:t>To have hairless fingers, what genotype would a person have?</a:t>
            </a:r>
          </a:p>
          <a:p>
            <a:pPr eaLnBrk="1" hangingPunct="1"/>
            <a:r>
              <a:rPr lang="en-GB" altLang="en-US" sz="2800" b="1">
                <a:cs typeface="Arial" charset="0"/>
              </a:rPr>
              <a:t>To  have hairy fingers, which two possible genotypes could a person have?</a:t>
            </a:r>
            <a:endParaRPr lang="en-US" altLang="en-US" sz="2800" b="1">
              <a:cs typeface="Arial" charset="0"/>
            </a:endParaRPr>
          </a:p>
        </p:txBody>
      </p:sp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96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71802" y="857232"/>
            <a:ext cx="5865118" cy="569386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600" b="1" dirty="0">
                <a:latin typeface="Arial" charset="0"/>
                <a:cs typeface="Arial" charset="0"/>
              </a:rPr>
              <a:t>Some alleles (versions of a gene) are more DOMINANT over other alleles.  </a:t>
            </a:r>
          </a:p>
          <a:p>
            <a:endParaRPr lang="en-GB" sz="2600" b="1" dirty="0">
              <a:latin typeface="Arial" charset="0"/>
              <a:cs typeface="Arial" charset="0"/>
            </a:endParaRPr>
          </a:p>
          <a:p>
            <a:r>
              <a:rPr lang="en-GB" sz="2600" b="1" dirty="0">
                <a:latin typeface="Arial" charset="0"/>
                <a:cs typeface="Arial" charset="0"/>
              </a:rPr>
              <a:t>The allele that is not dominant is called a RECESSIVE allele.</a:t>
            </a:r>
          </a:p>
          <a:p>
            <a:endParaRPr lang="en-GB" sz="2600" b="1" dirty="0">
              <a:latin typeface="Arial" charset="0"/>
              <a:cs typeface="Arial" charset="0"/>
            </a:endParaRPr>
          </a:p>
          <a:p>
            <a:r>
              <a:rPr lang="en-GB" sz="2600" b="1" dirty="0">
                <a:latin typeface="Arial" charset="0"/>
                <a:cs typeface="Arial" charset="0"/>
              </a:rPr>
              <a:t>If you inherit </a:t>
            </a:r>
            <a:r>
              <a:rPr lang="en-GB" sz="2600" b="1" u="sng" dirty="0">
                <a:latin typeface="Arial" charset="0"/>
                <a:cs typeface="Arial" charset="0"/>
              </a:rPr>
              <a:t>one</a:t>
            </a:r>
            <a:r>
              <a:rPr lang="en-GB" sz="2600" b="1" dirty="0">
                <a:latin typeface="Arial" charset="0"/>
                <a:cs typeface="Arial" charset="0"/>
              </a:rPr>
              <a:t> copy of a dominant allele it will ‘mask’ the recessive allele</a:t>
            </a:r>
            <a:r>
              <a:rPr lang="en-GB" sz="2600" b="1" dirty="0" smtClean="0">
                <a:latin typeface="Arial" charset="0"/>
                <a:cs typeface="Arial" charset="0"/>
              </a:rPr>
              <a:t>.</a:t>
            </a:r>
          </a:p>
          <a:p>
            <a:endParaRPr lang="en-GB" sz="2600" b="1" dirty="0">
              <a:latin typeface="Arial" charset="0"/>
              <a:cs typeface="Arial" charset="0"/>
            </a:endParaRPr>
          </a:p>
          <a:p>
            <a:r>
              <a:rPr lang="en-GB" sz="2600" b="1" dirty="0" smtClean="0">
                <a:latin typeface="Arial" charset="0"/>
                <a:cs typeface="Arial" charset="0"/>
              </a:rPr>
              <a:t>You need to inherit </a:t>
            </a:r>
            <a:r>
              <a:rPr lang="en-GB" sz="2600" b="1" u="sng" dirty="0" smtClean="0">
                <a:latin typeface="Arial" charset="0"/>
                <a:cs typeface="Arial" charset="0"/>
              </a:rPr>
              <a:t>two</a:t>
            </a:r>
            <a:r>
              <a:rPr lang="en-GB" sz="2600" b="1" dirty="0" smtClean="0">
                <a:latin typeface="Arial" charset="0"/>
                <a:cs typeface="Arial" charset="0"/>
              </a:rPr>
              <a:t> copies of a recessive allele to express that characteristic.</a:t>
            </a:r>
            <a:endParaRPr lang="en-GB" sz="2600" b="1" dirty="0">
              <a:latin typeface="Arial" charset="0"/>
              <a:cs typeface="Arial" charset="0"/>
            </a:endParaRPr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357158" y="142852"/>
            <a:ext cx="8358214" cy="6429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/>
              </a:rPr>
              <a:t>Genetics key points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latin typeface="Arial Black"/>
            </a:endParaRPr>
          </a:p>
        </p:txBody>
      </p:sp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rebuchet MS" pitchFamily="34" charset="0"/>
              <a:cs typeface="Arial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217" y="1571612"/>
            <a:ext cx="2729840" cy="509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9737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5"/>
          <p:cNvSpPr>
            <a:spLocks noChangeArrowheads="1" noChangeShapeType="1" noTextEdit="1"/>
          </p:cNvSpPr>
          <p:nvPr/>
        </p:nvSpPr>
        <p:spPr bwMode="auto">
          <a:xfrm>
            <a:off x="214282" y="214290"/>
            <a:ext cx="8715436" cy="6429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/>
              </a:rPr>
              <a:t>Other key terms to learn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latin typeface="Arial Black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714375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altLang="en-US" sz="3000" b="1" dirty="0" smtClean="0">
                <a:cs typeface="Arial" charset="0"/>
              </a:rPr>
              <a:t> If a person inherits two of the same allele we say they have inherited a </a:t>
            </a:r>
            <a:r>
              <a:rPr lang="en-GB" altLang="en-US" sz="3000" b="1" dirty="0" smtClean="0">
                <a:solidFill>
                  <a:srgbClr val="FF0000"/>
                </a:solidFill>
                <a:cs typeface="Arial" charset="0"/>
              </a:rPr>
              <a:t>HOMO</a:t>
            </a:r>
            <a:r>
              <a:rPr lang="en-GB" altLang="en-US" sz="3000" b="1" dirty="0" smtClean="0">
                <a:cs typeface="Arial" charset="0"/>
              </a:rPr>
              <a:t>ZYGOUS pair: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3429000"/>
            <a:ext cx="500043" cy="268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3500438"/>
            <a:ext cx="467284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85918" y="3571876"/>
            <a:ext cx="2786082" cy="209288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2500" b="1" dirty="0" smtClean="0">
                <a:cs typeface="Arial" charset="0"/>
              </a:rPr>
              <a:t>This person has inherited a HOMOZYGOUS </a:t>
            </a:r>
            <a:r>
              <a:rPr lang="en-GB" altLang="en-US" sz="2500" b="1" u="sng" dirty="0" smtClean="0">
                <a:cs typeface="Arial" charset="0"/>
              </a:rPr>
              <a:t>DOMINANT</a:t>
            </a:r>
            <a:r>
              <a:rPr lang="en-GB" altLang="en-US" sz="2500" b="1" dirty="0" smtClean="0">
                <a:cs typeface="Arial" charset="0"/>
              </a:rPr>
              <a:t> pair of alleles</a:t>
            </a:r>
            <a:endParaRPr lang="en-US" altLang="en-US" sz="2500" b="1" dirty="0">
              <a:cs typeface="Arial" charset="0"/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rebuchet MS" pitchFamily="34" charset="0"/>
              <a:cs typeface="Arial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500306"/>
            <a:ext cx="12858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857364"/>
            <a:ext cx="11906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3429000"/>
            <a:ext cx="500043" cy="268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3500438"/>
            <a:ext cx="467284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14480" y="1928802"/>
            <a:ext cx="4714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b = blue eye colour allele</a:t>
            </a:r>
          </a:p>
          <a:p>
            <a:r>
              <a:rPr lang="en-GB" sz="3200" b="1" dirty="0" smtClean="0"/>
              <a:t>B= brown eye colour allele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000760" y="3643314"/>
            <a:ext cx="2786082" cy="201593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2500" b="1" dirty="0" smtClean="0">
                <a:cs typeface="Arial" charset="0"/>
              </a:rPr>
              <a:t>This person has inherited a HOMOZYGOUS </a:t>
            </a:r>
            <a:r>
              <a:rPr lang="en-GB" altLang="en-US" sz="2500" b="1" u="sng" dirty="0" smtClean="0">
                <a:cs typeface="Arial" charset="0"/>
              </a:rPr>
              <a:t>RECESSIVE</a:t>
            </a:r>
            <a:r>
              <a:rPr lang="en-GB" altLang="en-US" sz="2500" b="1" dirty="0" smtClean="0">
                <a:cs typeface="Arial" charset="0"/>
              </a:rPr>
              <a:t> pair of alleles</a:t>
            </a:r>
            <a:endParaRPr lang="en-US" altLang="en-US" sz="2500" b="1" dirty="0"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10" y="6072206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  </a:t>
            </a:r>
            <a:r>
              <a:rPr lang="en-GB" sz="3600" b="1" dirty="0" err="1" smtClean="0"/>
              <a:t>B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00628" y="6000768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 </a:t>
            </a:r>
            <a:r>
              <a:rPr lang="en-GB" sz="3600" b="1" dirty="0" err="1" smtClean="0"/>
              <a:t>b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7693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5" grpId="0"/>
      <p:bldP spid="16" grpId="0" animBg="1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214282" y="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altLang="en-US" sz="3000" b="1" dirty="0">
                <a:cs typeface="Arial" charset="0"/>
              </a:rPr>
              <a:t> But what if the egg and the sperm were each carrying a different version of the gene??</a:t>
            </a:r>
            <a:endParaRPr lang="en-US" altLang="en-US" sz="3000" b="1" dirty="0">
              <a:cs typeface="Arial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143000"/>
            <a:ext cx="619125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143000"/>
            <a:ext cx="604838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14625" y="1285875"/>
            <a:ext cx="5429250" cy="1384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800">
                <a:cs typeface="Arial" charset="0"/>
              </a:rPr>
              <a:t>If a person inherits two different versions of a gene, what do you think this is called???</a:t>
            </a:r>
            <a:endParaRPr lang="en-US" altLang="en-US" sz="2800"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86063" y="2857500"/>
            <a:ext cx="5429250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3000" dirty="0">
                <a:cs typeface="Arial" charset="0"/>
              </a:rPr>
              <a:t>This is called a </a:t>
            </a:r>
            <a:r>
              <a:rPr lang="en-GB" altLang="en-US" sz="3000" dirty="0">
                <a:solidFill>
                  <a:srgbClr val="FF0000"/>
                </a:solidFill>
                <a:cs typeface="Arial" charset="0"/>
              </a:rPr>
              <a:t>HETERO</a:t>
            </a:r>
            <a:r>
              <a:rPr lang="en-GB" altLang="en-US" sz="3000" dirty="0">
                <a:cs typeface="Arial" charset="0"/>
              </a:rPr>
              <a:t>ZYGOUS pair.</a:t>
            </a:r>
            <a:endParaRPr lang="en-US" altLang="en-US" sz="3000" dirty="0">
              <a:cs typeface="Arial" charset="0"/>
            </a:endParaRPr>
          </a:p>
        </p:txBody>
      </p:sp>
      <p:sp>
        <p:nvSpPr>
          <p:cNvPr id="7" name="16-Point Star 6"/>
          <p:cNvSpPr/>
          <p:nvPr/>
        </p:nvSpPr>
        <p:spPr>
          <a:xfrm>
            <a:off x="1000125" y="3214688"/>
            <a:ext cx="7572375" cy="3643312"/>
          </a:xfrm>
          <a:prstGeom prst="star16">
            <a:avLst/>
          </a:prstGeom>
          <a:solidFill>
            <a:srgbClr val="66FFFF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colour eyes </a:t>
            </a:r>
            <a:r>
              <a:rPr lang="en-GB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will this person have and WHY?</a:t>
            </a:r>
            <a:endParaRPr lang="en-US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3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594008"/>
              </p:ext>
            </p:extLst>
          </p:nvPr>
        </p:nvGraphicFramePr>
        <p:xfrm>
          <a:off x="0" y="1"/>
          <a:ext cx="9144000" cy="67661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4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4081"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 smtClean="0"/>
                        <a:t>Genotype</a:t>
                      </a:r>
                      <a:endParaRPr lang="en-US" sz="2600" b="1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 smtClean="0"/>
                        <a:t>Two of the same alleles for </a:t>
                      </a:r>
                      <a:r>
                        <a:rPr lang="en-GB" sz="2600" b="1" smtClean="0"/>
                        <a:t>the characteristic</a:t>
                      </a:r>
                      <a:endParaRPr lang="en-US" sz="2600" b="1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2940"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 smtClean="0"/>
                        <a:t>Phenotype</a:t>
                      </a:r>
                      <a:endParaRPr lang="en-US" sz="2600" b="1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1" dirty="0" smtClean="0"/>
                        <a:t>Only one copy of this allele would be needed to express the characteristic – it ‘masks’ the other allele.</a:t>
                      </a:r>
                      <a:endParaRPr lang="en-US" sz="2600" b="1" dirty="0" smtClean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81"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 smtClean="0"/>
                        <a:t>Allele</a:t>
                      </a:r>
                      <a:endParaRPr lang="en-US" sz="2600" b="1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 smtClean="0"/>
                        <a:t>Two copies of</a:t>
                      </a:r>
                      <a:r>
                        <a:rPr lang="en-GB" sz="2600" b="1" baseline="0" dirty="0" smtClean="0"/>
                        <a:t> this allele are needed to produce the characteristic</a:t>
                      </a:r>
                      <a:endParaRPr lang="en-US" sz="2600" b="1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81"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 smtClean="0"/>
                        <a:t>Homozygous pair</a:t>
                      </a:r>
                      <a:endParaRPr lang="en-US" sz="2600" b="1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 smtClean="0"/>
                        <a:t>Two different alleles</a:t>
                      </a:r>
                      <a:r>
                        <a:rPr lang="en-GB" sz="2600" b="1" baseline="0" dirty="0" smtClean="0"/>
                        <a:t> for the characteristic</a:t>
                      </a:r>
                      <a:endParaRPr lang="en-US" sz="2600" b="1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081"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 smtClean="0"/>
                        <a:t>Heterozygous pair</a:t>
                      </a:r>
                      <a:endParaRPr lang="en-US" sz="2600" b="1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 smtClean="0"/>
                        <a:t>The pair</a:t>
                      </a:r>
                      <a:r>
                        <a:rPr lang="en-GB" sz="2600" b="1" baseline="0" dirty="0" smtClean="0"/>
                        <a:t> of genes inherited by an individual for a characteristic</a:t>
                      </a:r>
                      <a:endParaRPr lang="en-US" sz="2600" b="1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6015"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 smtClean="0"/>
                        <a:t>Dominant </a:t>
                      </a:r>
                      <a:endParaRPr lang="en-US" sz="2600" b="1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 smtClean="0"/>
                        <a:t>Different forms of the same gene e.g. Eye colour, hair colour.</a:t>
                      </a:r>
                      <a:endParaRPr lang="en-US" sz="2600" b="1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4081"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 smtClean="0"/>
                        <a:t>Recessive</a:t>
                      </a:r>
                      <a:endParaRPr lang="en-US" sz="2600" b="1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 smtClean="0"/>
                        <a:t>The</a:t>
                      </a:r>
                      <a:r>
                        <a:rPr lang="en-GB" sz="2600" b="1" baseline="0" dirty="0" smtClean="0"/>
                        <a:t> physical characteristics shown by the organism due to the alleles inherited </a:t>
                      </a:r>
                      <a:endParaRPr lang="en-US" sz="2600" b="1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1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214282" y="214290"/>
            <a:ext cx="7358114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 Black"/>
              </a:rPr>
              <a:t>Predicting </a:t>
            </a:r>
            <a:r>
              <a:rPr lang="en-GB" sz="3600" kern="10" dirty="0" smtClean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 Black"/>
              </a:rPr>
              <a:t>Inheritance – worked example</a:t>
            </a:r>
            <a:endParaRPr lang="en-GB" sz="3600" kern="10" dirty="0">
              <a:ln w="22225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  <a:latin typeface="Arial Black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50825" y="1484313"/>
            <a:ext cx="856932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en-US" sz="2400"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>
              <a:cs typeface="Arial" charset="0"/>
            </a:endParaRPr>
          </a:p>
        </p:txBody>
      </p:sp>
      <p:graphicFrame>
        <p:nvGraphicFramePr>
          <p:cNvPr id="24580" name="Group 4"/>
          <p:cNvGraphicFramePr>
            <a:graphicFrameLocks noGrp="1"/>
          </p:cNvGraphicFramePr>
          <p:nvPr/>
        </p:nvGraphicFramePr>
        <p:xfrm>
          <a:off x="4714876" y="1857364"/>
          <a:ext cx="3662371" cy="2696681"/>
        </p:xfrm>
        <a:graphic>
          <a:graphicData uri="http://schemas.openxmlformats.org/drawingml/2006/table">
            <a:tbl>
              <a:tblPr/>
              <a:tblGrid>
                <a:gridCol w="122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0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Eggs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Wingdings" pitchFamily="2" charset="2"/>
                        </a:rPr>
                        <a:t>Sperm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8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598" name="Line 22"/>
          <p:cNvSpPr>
            <a:spLocks noChangeShapeType="1"/>
          </p:cNvSpPr>
          <p:nvPr/>
        </p:nvSpPr>
        <p:spPr bwMode="auto">
          <a:xfrm>
            <a:off x="5715008" y="2285992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5357818" y="2071678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214283" y="836613"/>
            <a:ext cx="8572560" cy="573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dirty="0"/>
              <a:t>The allele for dangly earlobes (D) is dominant over the allele for attached earlobes (d).  </a:t>
            </a:r>
            <a:endParaRPr lang="en-GB" altLang="en-US" sz="2400" b="1" dirty="0" smtClean="0"/>
          </a:p>
          <a:p>
            <a:pPr eaLnBrk="1" hangingPunct="1">
              <a:spcBef>
                <a:spcPct val="50000"/>
              </a:spcBef>
            </a:pPr>
            <a:endParaRPr lang="en-GB" altLang="en-US" sz="2400" b="1" dirty="0" smtClean="0"/>
          </a:p>
          <a:p>
            <a:pPr eaLnBrk="1" hangingPunct="1">
              <a:spcBef>
                <a:spcPct val="50000"/>
              </a:spcBef>
            </a:pPr>
            <a:endParaRPr lang="en-GB" altLang="en-US" sz="2400" b="1" dirty="0" smtClean="0"/>
          </a:p>
          <a:p>
            <a:pPr eaLnBrk="1" hangingPunct="1">
              <a:spcBef>
                <a:spcPct val="50000"/>
              </a:spcBef>
            </a:pPr>
            <a:endParaRPr lang="en-GB" altLang="en-US" sz="2400" b="1" dirty="0" smtClean="0"/>
          </a:p>
          <a:p>
            <a:pPr eaLnBrk="1" hangingPunct="1">
              <a:spcBef>
                <a:spcPct val="50000"/>
              </a:spcBef>
            </a:pPr>
            <a:endParaRPr lang="en-GB" altLang="en-US" sz="2400" b="1" dirty="0" smtClean="0"/>
          </a:p>
          <a:p>
            <a:pPr eaLnBrk="1" hangingPunct="1">
              <a:spcBef>
                <a:spcPct val="50000"/>
              </a:spcBef>
            </a:pPr>
            <a:endParaRPr lang="en-GB" altLang="en-US" sz="2400" b="1" dirty="0" smtClean="0"/>
          </a:p>
          <a:p>
            <a:pPr eaLnBrk="1" hangingPunct="1">
              <a:spcBef>
                <a:spcPct val="50000"/>
              </a:spcBef>
            </a:pPr>
            <a:endParaRPr lang="en-GB" altLang="en-US" sz="2400" b="1" dirty="0" smtClean="0"/>
          </a:p>
          <a:p>
            <a:pPr eaLnBrk="1" hangingPunct="1">
              <a:spcBef>
                <a:spcPct val="50000"/>
              </a:spcBef>
            </a:pPr>
            <a:endParaRPr lang="en-GB" altLang="en-US" sz="2400" b="1" dirty="0" smtClean="0"/>
          </a:p>
          <a:p>
            <a:pPr eaLnBrk="1" hangingPunct="1">
              <a:spcBef>
                <a:spcPct val="50000"/>
              </a:spcBef>
            </a:pPr>
            <a:r>
              <a:rPr lang="en-GB" altLang="en-US" sz="2400" b="1" dirty="0" smtClean="0"/>
              <a:t>Work </a:t>
            </a:r>
            <a:r>
              <a:rPr lang="en-GB" altLang="en-US" sz="2400" b="1" dirty="0"/>
              <a:t>out the chances of a couple having a child who has dangly earlobes if the mother is </a:t>
            </a:r>
            <a:r>
              <a:rPr lang="en-GB" altLang="en-US" sz="2400" b="1" dirty="0" err="1">
                <a:solidFill>
                  <a:srgbClr val="FF0000"/>
                </a:solidFill>
              </a:rPr>
              <a:t>Dd</a:t>
            </a:r>
            <a:r>
              <a:rPr lang="en-GB" altLang="en-US" sz="2400" b="1" dirty="0">
                <a:solidFill>
                  <a:srgbClr val="FF0000"/>
                </a:solidFill>
              </a:rPr>
              <a:t> </a:t>
            </a:r>
            <a:r>
              <a:rPr lang="en-GB" altLang="en-US" sz="2400" b="1" dirty="0"/>
              <a:t>and the father is </a:t>
            </a:r>
            <a:r>
              <a:rPr lang="en-GB" altLang="en-US" sz="2400" b="1" dirty="0">
                <a:solidFill>
                  <a:srgbClr val="FF0000"/>
                </a:solidFill>
              </a:rPr>
              <a:t>dd.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3500430" y="4643446"/>
            <a:ext cx="5429288" cy="738664"/>
          </a:xfrm>
          <a:prstGeom prst="rect">
            <a:avLst/>
          </a:prstGeom>
          <a:solidFill>
            <a:srgbClr val="F78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100" dirty="0">
                <a:latin typeface="Comic Sans MS" pitchFamily="66" charset="0"/>
              </a:rPr>
              <a:t>The chances of having a child with dangly earlobes would be 2 out of 4 or 50%</a:t>
            </a:r>
            <a:endParaRPr lang="en-US" altLang="en-US" sz="2100" dirty="0">
              <a:latin typeface="Comic Sans MS" pitchFamily="66" charset="0"/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rebuchet MS" pitchFamily="34" charset="0"/>
              <a:cs typeface="Arial" charset="0"/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3571900" cy="219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00034" y="3857628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Dangly                            Attached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487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8" grpId="0" animBg="1"/>
      <p:bldP spid="24599" grpId="0" animBg="1"/>
      <p:bldP spid="24600" grpId="0"/>
      <p:bldP spid="2460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57158" y="357166"/>
            <a:ext cx="8501122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400" dirty="0" smtClean="0">
                <a:cs typeface="Arial" charset="0"/>
              </a:rPr>
              <a:t>Draw 3x3 genetic </a:t>
            </a:r>
            <a:r>
              <a:rPr lang="en-GB" sz="2400" dirty="0">
                <a:cs typeface="Arial" charset="0"/>
              </a:rPr>
              <a:t>squares to work out what the following </a:t>
            </a:r>
            <a:r>
              <a:rPr lang="en-GB" sz="2400" dirty="0" smtClean="0">
                <a:cs typeface="Arial" charset="0"/>
              </a:rPr>
              <a:t>couples </a:t>
            </a:r>
            <a:r>
              <a:rPr lang="en-GB" sz="2400" dirty="0">
                <a:cs typeface="Arial" charset="0"/>
              </a:rPr>
              <a:t>offspring might inherit: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GB" sz="3200" dirty="0">
                <a:cs typeface="Arial" charset="0"/>
              </a:rPr>
              <a:t>Man Bb  x Woman Bb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GB" sz="3200" dirty="0">
                <a:cs typeface="Arial" charset="0"/>
              </a:rPr>
              <a:t>Man TT x Woman </a:t>
            </a:r>
            <a:r>
              <a:rPr lang="en-GB" sz="3200" dirty="0" err="1">
                <a:cs typeface="Arial" charset="0"/>
              </a:rPr>
              <a:t>tt</a:t>
            </a:r>
            <a:endParaRPr lang="en-GB" sz="3200" dirty="0">
              <a:cs typeface="Arial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GB" sz="3200" dirty="0">
                <a:cs typeface="Arial" charset="0"/>
              </a:rPr>
              <a:t>Man Bb x Woman bb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GB" sz="3200" dirty="0">
                <a:cs typeface="Arial" charset="0"/>
              </a:rPr>
              <a:t>Man </a:t>
            </a:r>
            <a:r>
              <a:rPr lang="en-GB" sz="3200" dirty="0" err="1">
                <a:cs typeface="Arial" charset="0"/>
              </a:rPr>
              <a:t>Rr</a:t>
            </a:r>
            <a:r>
              <a:rPr lang="en-GB" sz="3200" dirty="0">
                <a:cs typeface="Arial" charset="0"/>
              </a:rPr>
              <a:t> x Woman RR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GB" sz="3200" dirty="0">
                <a:cs typeface="Arial" charset="0"/>
              </a:rPr>
              <a:t>Man CC x Woman cc</a:t>
            </a:r>
            <a:endParaRPr lang="en-US" sz="3200" dirty="0">
              <a:cs typeface="Arial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28596" y="5143512"/>
            <a:ext cx="8358246" cy="120032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cs typeface="Arial" charset="0"/>
              </a:rPr>
              <a:t>B – Brown eyes  b – blue eyes   C – curly hair  c – Straight hair</a:t>
            </a:r>
          </a:p>
          <a:p>
            <a:r>
              <a:rPr lang="en-GB" sz="2400" b="1" dirty="0">
                <a:solidFill>
                  <a:srgbClr val="0000FF"/>
                </a:solidFill>
                <a:cs typeface="Arial" charset="0"/>
              </a:rPr>
              <a:t>R – right handed    r-left handed   T –tongue roller </a:t>
            </a:r>
          </a:p>
          <a:p>
            <a:r>
              <a:rPr lang="en-GB" sz="2400" b="1" dirty="0">
                <a:solidFill>
                  <a:srgbClr val="0000FF"/>
                </a:solidFill>
                <a:cs typeface="Arial" charset="0"/>
              </a:rPr>
              <a:t> t – non tongue roller</a:t>
            </a:r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rebuchet MS" pitchFamily="34" charset="0"/>
              <a:cs typeface="Arial" charset="0"/>
            </a:endParaRPr>
          </a:p>
        </p:txBody>
      </p:sp>
      <p:pic>
        <p:nvPicPr>
          <p:cNvPr id="2050" name="Picture 2" descr="Image result for dna fun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3993" y="928670"/>
            <a:ext cx="4010007" cy="4010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t="18491" r="61270"/>
          <a:stretch>
            <a:fillRect/>
          </a:stretch>
        </p:blipFill>
        <p:spPr bwMode="auto">
          <a:xfrm>
            <a:off x="-1" y="1000108"/>
            <a:ext cx="1478719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500166" y="785794"/>
            <a:ext cx="7643834" cy="5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sz="3600" dirty="0"/>
              <a:t>1</a:t>
            </a:r>
            <a:r>
              <a:rPr lang="en-GB" sz="3800" dirty="0"/>
              <a:t>)  All of our genetic information comes from the egg cell.</a:t>
            </a:r>
          </a:p>
          <a:p>
            <a:pPr marL="342900" indent="-342900">
              <a:spcBef>
                <a:spcPct val="50000"/>
              </a:spcBef>
              <a:buFontTx/>
              <a:buAutoNum type="arabicParenR" startAt="2"/>
            </a:pPr>
            <a:r>
              <a:rPr lang="en-GB" sz="3800" dirty="0"/>
              <a:t>The egg and sperm cells contribute half of the genetic information each.</a:t>
            </a:r>
          </a:p>
          <a:p>
            <a:pPr marL="342900" indent="-342900">
              <a:spcBef>
                <a:spcPct val="50000"/>
              </a:spcBef>
              <a:buFontTx/>
              <a:buAutoNum type="arabicParenR" startAt="2"/>
            </a:pPr>
            <a:r>
              <a:rPr lang="en-GB" sz="3800" dirty="0"/>
              <a:t> We inherit pairs of chromosomes.</a:t>
            </a:r>
          </a:p>
          <a:p>
            <a:pPr marL="342900" indent="-342900">
              <a:spcBef>
                <a:spcPct val="50000"/>
              </a:spcBef>
              <a:buFontTx/>
              <a:buAutoNum type="arabicParenR" startAt="2"/>
            </a:pPr>
            <a:r>
              <a:rPr lang="en-GB" sz="3800" dirty="0"/>
              <a:t>There are 46 pairs of chromosomes in the nucleus of each cell.</a:t>
            </a:r>
            <a:endParaRPr lang="en-US" sz="3800" dirty="0"/>
          </a:p>
        </p:txBody>
      </p:sp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rebuchet MS" pitchFamily="34" charset="0"/>
              <a:cs typeface="Arial" charset="0"/>
            </a:endParaRP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85720" y="214290"/>
            <a:ext cx="8572560" cy="7143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/>
              </a:rPr>
              <a:t>Genetics quiz – true or false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18491" r="61270"/>
          <a:stretch>
            <a:fillRect/>
          </a:stretch>
        </p:blipFill>
        <p:spPr bwMode="auto">
          <a:xfrm>
            <a:off x="-1" y="1000108"/>
            <a:ext cx="1478719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571604" y="1071546"/>
            <a:ext cx="7283441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arenR" startAt="5"/>
            </a:pPr>
            <a:r>
              <a:rPr lang="en-GB" sz="3800" dirty="0"/>
              <a:t>We inherit pairs of genes.</a:t>
            </a:r>
          </a:p>
          <a:p>
            <a:pPr marL="342900" indent="-342900">
              <a:spcBef>
                <a:spcPct val="50000"/>
              </a:spcBef>
              <a:buFontTx/>
              <a:buAutoNum type="arabicParenR" startAt="5"/>
            </a:pPr>
            <a:r>
              <a:rPr lang="en-GB" sz="3800" dirty="0"/>
              <a:t>We inherit the same form of a gene from both parents.</a:t>
            </a:r>
          </a:p>
          <a:p>
            <a:pPr marL="342900" indent="-342900">
              <a:spcBef>
                <a:spcPct val="50000"/>
              </a:spcBef>
              <a:buFontTx/>
              <a:buAutoNum type="arabicParenR" startAt="5"/>
            </a:pPr>
            <a:r>
              <a:rPr lang="en-GB" sz="3800" dirty="0"/>
              <a:t> Different forms of the same gene are called </a:t>
            </a:r>
            <a:r>
              <a:rPr lang="en-GB" sz="3800" b="1" dirty="0"/>
              <a:t>alleles</a:t>
            </a:r>
            <a:r>
              <a:rPr lang="en-GB" sz="3800" dirty="0"/>
              <a:t>.</a:t>
            </a:r>
          </a:p>
          <a:p>
            <a:pPr marL="342900" indent="-342900">
              <a:spcBef>
                <a:spcPct val="50000"/>
              </a:spcBef>
              <a:buFontTx/>
              <a:buAutoNum type="arabicParenR" startAt="5"/>
            </a:pPr>
            <a:r>
              <a:rPr lang="en-GB" sz="3800" dirty="0"/>
              <a:t> Some alleles are more dominant than others.</a:t>
            </a:r>
          </a:p>
          <a:p>
            <a:pPr marL="342900" indent="-342900">
              <a:spcBef>
                <a:spcPct val="50000"/>
              </a:spcBef>
            </a:pPr>
            <a:endParaRPr lang="en-US" sz="4000" dirty="0"/>
          </a:p>
        </p:txBody>
      </p:sp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rebuchet MS" pitchFamily="34" charset="0"/>
              <a:cs typeface="Arial" charset="0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85720" y="214290"/>
            <a:ext cx="8572560" cy="7143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/>
              </a:rPr>
              <a:t>Genetics quiz – true or false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643314"/>
            <a:ext cx="3214710" cy="2857496"/>
          </a:xfrm>
          <a:prstGeom prst="rect">
            <a:avLst/>
          </a:prstGeom>
          <a:noFill/>
        </p:spPr>
      </p:pic>
      <p:pic>
        <p:nvPicPr>
          <p:cNvPr id="1028" name="Picture 4" descr="Image result for chimene diaz si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0"/>
            <a:ext cx="2809875" cy="3543300"/>
          </a:xfrm>
          <a:prstGeom prst="rect">
            <a:avLst/>
          </a:prstGeom>
          <a:noFill/>
        </p:spPr>
      </p:pic>
      <p:pic>
        <p:nvPicPr>
          <p:cNvPr id="1030" name="Picture 6" descr="Image result for britney and jamie lyn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500438"/>
            <a:ext cx="3657600" cy="2714626"/>
          </a:xfrm>
          <a:prstGeom prst="rect">
            <a:avLst/>
          </a:prstGeom>
          <a:noFill/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5" cstate="print"/>
          <a:srcRect r="6556"/>
          <a:stretch>
            <a:fillRect/>
          </a:stretch>
        </p:blipFill>
        <p:spPr bwMode="auto">
          <a:xfrm>
            <a:off x="0" y="0"/>
            <a:ext cx="3702905" cy="2786058"/>
          </a:xfrm>
          <a:prstGeom prst="rect">
            <a:avLst/>
          </a:prstGeom>
          <a:noFill/>
        </p:spPr>
      </p:pic>
      <p:pic>
        <p:nvPicPr>
          <p:cNvPr id="1034" name="Picture 10" descr="Image result for simon cowell broth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9350" y="0"/>
            <a:ext cx="2914650" cy="33432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2428868"/>
            <a:ext cx="91440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Siblings can show very close (but not identical) resemblance to one another.  Non-siblings look very different to each other.  Why?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473005"/>
            <a:ext cx="9144000" cy="1384995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Inherited variation means that siblings can inherit similar genes from their parents, but non-related people inherit different genes and show more variation</a:t>
            </a:r>
            <a:endParaRPr lang="en-US" sz="2800" b="1" dirty="0"/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rebuchet MS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18491" r="61270"/>
          <a:stretch>
            <a:fillRect/>
          </a:stretch>
        </p:blipFill>
        <p:spPr bwMode="auto">
          <a:xfrm>
            <a:off x="-1" y="1000108"/>
            <a:ext cx="1478719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3042" y="1071546"/>
            <a:ext cx="7215238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3800" dirty="0" smtClean="0"/>
              <a:t>9) If an allele is dominant, you would need to inherit two copies of it to give you that characteristic.</a:t>
            </a:r>
          </a:p>
          <a:p>
            <a:pPr eaLnBrk="1" hangingPunct="1">
              <a:buFontTx/>
              <a:buNone/>
            </a:pPr>
            <a:r>
              <a:rPr lang="en-GB" sz="3800" dirty="0" smtClean="0"/>
              <a:t>10) A genotype is the physical characteristic a living thing displays.</a:t>
            </a:r>
            <a:endParaRPr lang="en-US" sz="3800" dirty="0" smtClean="0"/>
          </a:p>
        </p:txBody>
      </p:sp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rebuchet MS" pitchFamily="34" charset="0"/>
              <a:cs typeface="Arial" charset="0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85720" y="214290"/>
            <a:ext cx="8572560" cy="7143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/>
              </a:rPr>
              <a:t>Genetics quiz – true or false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l="2671" r="2671" b="5154"/>
          <a:stretch>
            <a:fillRect/>
          </a:stretch>
        </p:blipFill>
        <p:spPr bwMode="auto">
          <a:xfrm>
            <a:off x="500034" y="2928934"/>
            <a:ext cx="4552303" cy="3545898"/>
          </a:xfrm>
          <a:prstGeom prst="rect">
            <a:avLst/>
          </a:prstGeom>
          <a:noFill/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14282" y="285728"/>
            <a:ext cx="8643998" cy="11692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/>
              </a:rPr>
              <a:t>WALT: Understand how characteristics</a:t>
            </a:r>
          </a:p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/>
              </a:rPr>
              <a:t> are inherited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latin typeface="Arial Black"/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rebuchet MS" pitchFamily="34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80" y="3143248"/>
            <a:ext cx="3500462" cy="34163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Explain what is happening in this image in as much SCIENTIFIC DETAIL as you can (3 marks)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1571612"/>
            <a:ext cx="8429684" cy="1323439"/>
          </a:xfrm>
          <a:prstGeom prst="rect">
            <a:avLst/>
          </a:prstGeom>
          <a:solidFill>
            <a:srgbClr val="F789BB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itchFamily="34" charset="0"/>
                <a:cs typeface="Arial" pitchFamily="34" charset="0"/>
              </a:rPr>
              <a:t>WILF GW: You can recall how genes are inherited and how they work.  BI: You can make predictions and calculate the probability of inheriting certain characteristics.  EW: You can use key terms correctly</a:t>
            </a:r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l="2671" r="2671" b="5154"/>
          <a:stretch>
            <a:fillRect/>
          </a:stretch>
        </p:blipFill>
        <p:spPr bwMode="auto">
          <a:xfrm>
            <a:off x="500034" y="2928934"/>
            <a:ext cx="4552303" cy="3545898"/>
          </a:xfrm>
          <a:prstGeom prst="rect">
            <a:avLst/>
          </a:prstGeom>
          <a:noFill/>
        </p:spPr>
      </p:pic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rebuchet MS" pitchFamily="34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071546"/>
            <a:ext cx="82153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 The egg and sperm meet at </a:t>
            </a:r>
            <a:r>
              <a:rPr lang="en-GB" sz="2800" u="sng" dirty="0" smtClean="0">
                <a:solidFill>
                  <a:schemeClr val="bg1"/>
                </a:solidFill>
              </a:rPr>
              <a:t>fertilisation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 The nucleus of the egg </a:t>
            </a:r>
            <a:r>
              <a:rPr lang="en-GB" sz="2800" b="1" u="sng" dirty="0" smtClean="0">
                <a:solidFill>
                  <a:schemeClr val="bg1"/>
                </a:solidFill>
              </a:rPr>
              <a:t>fuses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with the nucleus of the sperm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 The chromosomes are paired up so that the first cell of the new life has a full set of genetic information.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694" y="4143380"/>
            <a:ext cx="3071834" cy="206210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How many chromosomes will the new cell have?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214282" y="285728"/>
            <a:ext cx="8643998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/>
              </a:rPr>
              <a:t>Model answer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rebuchet MS" pitchFamily="34" charset="0"/>
              <a:cs typeface="Arial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557216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786190"/>
            <a:ext cx="5572116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1804987"/>
            <a:ext cx="657225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1804987"/>
            <a:ext cx="657225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285720" y="285728"/>
            <a:ext cx="8501122" cy="95410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 b="1" dirty="0" smtClean="0">
                <a:latin typeface="Arial" charset="0"/>
                <a:cs typeface="Arial" charset="0"/>
              </a:rPr>
              <a:t>REMINDER:  Our genes are small sections of DNA located on the Chromosomes:</a:t>
            </a:r>
            <a:endParaRPr lang="en-US" sz="2800" b="1" dirty="0">
              <a:latin typeface="Arial" charset="0"/>
              <a:cs typeface="Arial" charset="0"/>
            </a:endParaRPr>
          </a:p>
        </p:txBody>
      </p:sp>
      <p:sp>
        <p:nvSpPr>
          <p:cNvPr id="8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rebuchet MS" pitchFamily="34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571868" y="2500306"/>
            <a:ext cx="1357322" cy="50006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71868" y="5286388"/>
            <a:ext cx="1357322" cy="50006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72066" y="2214554"/>
            <a:ext cx="3714776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This pair of genes could determine whether we have freckles or not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5720" y="4714884"/>
            <a:ext cx="3071834" cy="1815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This pair could determine whether we can tongue roll or not.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560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5"/>
          <p:cNvSpPr>
            <a:spLocks noChangeArrowheads="1" noChangeShapeType="1" noTextEdit="1"/>
          </p:cNvSpPr>
          <p:nvPr/>
        </p:nvSpPr>
        <p:spPr bwMode="auto">
          <a:xfrm>
            <a:off x="285720" y="214290"/>
            <a:ext cx="8858280" cy="7143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/>
              </a:rPr>
              <a:t>Different versions of a gene.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4282" y="928670"/>
            <a:ext cx="864399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GB" sz="3000" b="1" dirty="0">
                <a:latin typeface="Arial" charset="0"/>
                <a:cs typeface="Arial" charset="0"/>
              </a:rPr>
              <a:t> There are different </a:t>
            </a:r>
            <a:r>
              <a:rPr lang="en-GB" sz="3000" b="1" u="sng" dirty="0">
                <a:latin typeface="Arial" charset="0"/>
                <a:cs typeface="Arial" charset="0"/>
              </a:rPr>
              <a:t>versions</a:t>
            </a:r>
            <a:r>
              <a:rPr lang="en-GB" sz="3000" b="1" dirty="0">
                <a:latin typeface="Arial" charset="0"/>
                <a:cs typeface="Arial" charset="0"/>
              </a:rPr>
              <a:t> of the same </a:t>
            </a:r>
            <a:r>
              <a:rPr lang="en-GB" sz="3000" b="1" dirty="0" smtClean="0">
                <a:latin typeface="Arial" charset="0"/>
                <a:cs typeface="Arial" charset="0"/>
              </a:rPr>
              <a:t>gene which is what gives us genetic variation.</a:t>
            </a:r>
            <a:endParaRPr lang="en-GB" sz="3000" b="1" dirty="0">
              <a:latin typeface="Arial" charset="0"/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71472" y="3214686"/>
          <a:ext cx="8072494" cy="3143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6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6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7517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latin typeface="Arial" pitchFamily="34" charset="0"/>
                          <a:cs typeface="Arial" pitchFamily="34" charset="0"/>
                        </a:rPr>
                        <a:t>Eye colour alleles</a:t>
                      </a:r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 smtClean="0">
                          <a:latin typeface="Arial" pitchFamily="34" charset="0"/>
                          <a:cs typeface="Arial" pitchFamily="34" charset="0"/>
                        </a:rPr>
                        <a:t>Hair colour alleles</a:t>
                      </a:r>
                      <a:endParaRPr lang="en-US" sz="3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800" dirty="0"/>
                    </a:p>
                  </a:txBody>
                  <a:tcPr marL="91439" marR="9143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573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rebuchet MS" pitchFamily="34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2071678"/>
            <a:ext cx="750099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Arial" pitchFamily="34" charset="0"/>
                <a:cs typeface="Arial" pitchFamily="34" charset="0"/>
              </a:rPr>
              <a:t>Different versions of the SAME gene are called ALLELES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iscovermagazine.com/2007/mar/eye-color-explained/eyes-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4763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1101-1%20SOLID%20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390900"/>
            <a:ext cx="5148262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95288" y="3933825"/>
            <a:ext cx="3529012" cy="1800225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 smtClean="0"/>
              <a:t>Inheriting different </a:t>
            </a:r>
            <a:r>
              <a:rPr lang="en-GB" sz="2800" b="1" dirty="0"/>
              <a:t>versions of the same gene are what makes us all different!</a:t>
            </a:r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rebuchet MS" pitchFamily="34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44208" y="332656"/>
            <a:ext cx="2538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www.abpischools.org.uk/full-screen-animation/232/229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49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5"/>
          <p:cNvSpPr>
            <a:spLocks noChangeArrowheads="1" noChangeShapeType="1" noTextEdit="1"/>
          </p:cNvSpPr>
          <p:nvPr/>
        </p:nvSpPr>
        <p:spPr bwMode="auto">
          <a:xfrm>
            <a:off x="357158" y="214290"/>
            <a:ext cx="8215370" cy="5715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/>
              </a:rPr>
              <a:t>Representing alleles.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0" y="857250"/>
            <a:ext cx="9143999" cy="193899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000" b="1" dirty="0">
                <a:latin typeface="Arial" charset="0"/>
                <a:cs typeface="Arial" charset="0"/>
              </a:rPr>
              <a:t>Instead of drawing out </a:t>
            </a:r>
            <a:r>
              <a:rPr lang="en-GB" sz="3000" b="1" dirty="0" smtClean="0">
                <a:latin typeface="Arial" charset="0"/>
                <a:cs typeface="Arial" charset="0"/>
              </a:rPr>
              <a:t>diagrams of chromosomes </a:t>
            </a:r>
            <a:r>
              <a:rPr lang="en-GB" sz="3000" b="1" dirty="0">
                <a:latin typeface="Arial" charset="0"/>
                <a:cs typeface="Arial" charset="0"/>
              </a:rPr>
              <a:t>and </a:t>
            </a:r>
            <a:r>
              <a:rPr lang="en-GB" sz="3000" b="1" dirty="0" smtClean="0">
                <a:latin typeface="Arial" charset="0"/>
                <a:cs typeface="Arial" charset="0"/>
              </a:rPr>
              <a:t>genes – which would take ages, </a:t>
            </a:r>
            <a:r>
              <a:rPr lang="en-GB" sz="3000" b="1" dirty="0">
                <a:latin typeface="Arial" charset="0"/>
                <a:cs typeface="Arial" charset="0"/>
              </a:rPr>
              <a:t>scientists use a </a:t>
            </a:r>
            <a:r>
              <a:rPr lang="en-GB" sz="3000" b="1" u="sng" dirty="0">
                <a:latin typeface="Arial" charset="0"/>
                <a:cs typeface="Arial" charset="0"/>
              </a:rPr>
              <a:t>shorthand</a:t>
            </a:r>
            <a:r>
              <a:rPr lang="en-GB" sz="3000" b="1" dirty="0">
                <a:latin typeface="Arial" charset="0"/>
                <a:cs typeface="Arial" charset="0"/>
              </a:rPr>
              <a:t> way to represent pairs of alleles.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28625" y="3571875"/>
            <a:ext cx="4176713" cy="954088"/>
            <a:chOff x="1619250" y="1985963"/>
            <a:chExt cx="4176713" cy="954325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619250" y="1985963"/>
              <a:ext cx="2303463" cy="954325"/>
              <a:chOff x="3107" y="1071"/>
              <a:chExt cx="1587" cy="647"/>
            </a:xfrm>
          </p:grpSpPr>
          <p:sp>
            <p:nvSpPr>
              <p:cNvPr id="10261" name="AutoShape 11"/>
              <p:cNvSpPr>
                <a:spLocks noChangeArrowheads="1"/>
              </p:cNvSpPr>
              <p:nvPr/>
            </p:nvSpPr>
            <p:spPr bwMode="auto">
              <a:xfrm>
                <a:off x="3112" y="1071"/>
                <a:ext cx="1542" cy="635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31750">
                <a:solidFill>
                  <a:srgbClr val="01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262" name="Text Box 12"/>
              <p:cNvSpPr txBox="1">
                <a:spLocks noChangeArrowheads="1"/>
              </p:cNvSpPr>
              <p:nvPr/>
            </p:nvSpPr>
            <p:spPr bwMode="auto">
              <a:xfrm>
                <a:off x="3107" y="1071"/>
                <a:ext cx="1587" cy="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en-GB" sz="2800">
                    <a:solidFill>
                      <a:srgbClr val="010066"/>
                    </a:solidFill>
                  </a:rPr>
                  <a:t>allele for </a:t>
                </a:r>
              </a:p>
              <a:p>
                <a:pPr algn="ctr"/>
                <a:r>
                  <a:rPr lang="en-GB" sz="2800">
                    <a:solidFill>
                      <a:srgbClr val="010066"/>
                    </a:solidFill>
                  </a:rPr>
                  <a:t>red petals</a:t>
                </a:r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4930775" y="1987550"/>
              <a:ext cx="865188" cy="936625"/>
              <a:chOff x="2562" y="1162"/>
              <a:chExt cx="545" cy="590"/>
            </a:xfrm>
          </p:grpSpPr>
          <p:sp>
            <p:nvSpPr>
              <p:cNvPr id="10259" name="AutoShape 14"/>
              <p:cNvSpPr>
                <a:spLocks noChangeArrowheads="1"/>
              </p:cNvSpPr>
              <p:nvPr/>
            </p:nvSpPr>
            <p:spPr bwMode="auto">
              <a:xfrm>
                <a:off x="2564" y="1162"/>
                <a:ext cx="529" cy="590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31750">
                <a:solidFill>
                  <a:srgbClr val="01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260" name="Text Box 15"/>
              <p:cNvSpPr txBox="1">
                <a:spLocks noChangeArrowheads="1"/>
              </p:cNvSpPr>
              <p:nvPr/>
            </p:nvSpPr>
            <p:spPr bwMode="auto">
              <a:xfrm>
                <a:off x="2562" y="1192"/>
                <a:ext cx="545" cy="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en-GB" sz="4800">
                    <a:solidFill>
                      <a:srgbClr val="010066"/>
                    </a:solidFill>
                  </a:rPr>
                  <a:t>R</a:t>
                </a:r>
              </a:p>
            </p:txBody>
          </p:sp>
        </p:grpSp>
        <p:sp>
          <p:nvSpPr>
            <p:cNvPr id="10258" name="Text Box 22"/>
            <p:cNvSpPr txBox="1">
              <a:spLocks noChangeArrowheads="1"/>
            </p:cNvSpPr>
            <p:nvPr/>
          </p:nvSpPr>
          <p:spPr bwMode="auto">
            <a:xfrm>
              <a:off x="3994150" y="1989138"/>
              <a:ext cx="865188" cy="82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sz="4800">
                  <a:solidFill>
                    <a:srgbClr val="010066"/>
                  </a:solidFill>
                </a:rPr>
                <a:t>=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28625" y="5143500"/>
            <a:ext cx="4176713" cy="954088"/>
            <a:chOff x="1619250" y="3716338"/>
            <a:chExt cx="4176713" cy="954325"/>
          </a:xfrm>
        </p:grpSpPr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1619250" y="3716338"/>
              <a:ext cx="2303463" cy="954325"/>
              <a:chOff x="3107" y="1071"/>
              <a:chExt cx="1587" cy="647"/>
            </a:xfrm>
          </p:grpSpPr>
          <p:sp>
            <p:nvSpPr>
              <p:cNvPr id="10254" name="AutoShape 17"/>
              <p:cNvSpPr>
                <a:spLocks noChangeArrowheads="1"/>
              </p:cNvSpPr>
              <p:nvPr/>
            </p:nvSpPr>
            <p:spPr bwMode="auto">
              <a:xfrm>
                <a:off x="3112" y="1071"/>
                <a:ext cx="1542" cy="635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31750">
                <a:solidFill>
                  <a:srgbClr val="01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255" name="Text Box 18"/>
              <p:cNvSpPr txBox="1">
                <a:spLocks noChangeArrowheads="1"/>
              </p:cNvSpPr>
              <p:nvPr/>
            </p:nvSpPr>
            <p:spPr bwMode="auto">
              <a:xfrm>
                <a:off x="3107" y="1071"/>
                <a:ext cx="1587" cy="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en-GB" sz="2800">
                    <a:solidFill>
                      <a:srgbClr val="010066"/>
                    </a:solidFill>
                  </a:rPr>
                  <a:t>allele for </a:t>
                </a:r>
              </a:p>
              <a:p>
                <a:pPr algn="ctr"/>
                <a:r>
                  <a:rPr lang="en-GB" sz="2800">
                    <a:solidFill>
                      <a:srgbClr val="010066"/>
                    </a:solidFill>
                  </a:rPr>
                  <a:t>yellow petals</a:t>
                </a:r>
              </a:p>
            </p:txBody>
          </p: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4930775" y="3716338"/>
              <a:ext cx="865188" cy="936625"/>
              <a:chOff x="2562" y="1162"/>
              <a:chExt cx="545" cy="590"/>
            </a:xfrm>
          </p:grpSpPr>
          <p:sp>
            <p:nvSpPr>
              <p:cNvPr id="10252" name="AutoShape 20"/>
              <p:cNvSpPr>
                <a:spLocks noChangeArrowheads="1"/>
              </p:cNvSpPr>
              <p:nvPr/>
            </p:nvSpPr>
            <p:spPr bwMode="auto">
              <a:xfrm>
                <a:off x="2564" y="1162"/>
                <a:ext cx="529" cy="59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31750">
                <a:solidFill>
                  <a:srgbClr val="01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253" name="Text Box 21"/>
              <p:cNvSpPr txBox="1">
                <a:spLocks noChangeArrowheads="1"/>
              </p:cNvSpPr>
              <p:nvPr/>
            </p:nvSpPr>
            <p:spPr bwMode="auto">
              <a:xfrm>
                <a:off x="2562" y="1192"/>
                <a:ext cx="545" cy="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en-GB" sz="4800">
                    <a:solidFill>
                      <a:srgbClr val="010066"/>
                    </a:solidFill>
                  </a:rPr>
                  <a:t>r</a:t>
                </a:r>
              </a:p>
            </p:txBody>
          </p:sp>
        </p:grpSp>
        <p:sp>
          <p:nvSpPr>
            <p:cNvPr id="10251" name="Text Box 23"/>
            <p:cNvSpPr txBox="1">
              <a:spLocks noChangeArrowheads="1"/>
            </p:cNvSpPr>
            <p:nvPr/>
          </p:nvSpPr>
          <p:spPr bwMode="auto">
            <a:xfrm>
              <a:off x="3995738" y="3735388"/>
              <a:ext cx="865187" cy="82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sz="4800">
                  <a:solidFill>
                    <a:srgbClr val="010066"/>
                  </a:solidFill>
                </a:rPr>
                <a:t>=</a:t>
              </a:r>
            </a:p>
          </p:txBody>
        </p:sp>
      </p:grpSp>
      <p:pic>
        <p:nvPicPr>
          <p:cNvPr id="10246" name="Picture 2" descr="http://t0.gstatic.com/images?q=tbn:ANd9GcRK-0b2yd_8OpDf9hjUrtJvmeKf5WNBfNubNuKcfIoCcOsDtQx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857625"/>
            <a:ext cx="1524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" descr="http://files.myopera.com/Lakmalks/albums/3520272/yellow_tul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22"/>
          <a:stretch>
            <a:fillRect/>
          </a:stretch>
        </p:blipFill>
        <p:spPr bwMode="auto">
          <a:xfrm>
            <a:off x="6786563" y="2786063"/>
            <a:ext cx="2057400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16-Point Star 20"/>
          <p:cNvSpPr/>
          <p:nvPr/>
        </p:nvSpPr>
        <p:spPr>
          <a:xfrm>
            <a:off x="2857500" y="2143125"/>
            <a:ext cx="6286500" cy="4714875"/>
          </a:xfrm>
          <a:prstGeom prst="star16">
            <a:avLst/>
          </a:prstGeom>
          <a:solidFill>
            <a:srgbClr val="66FFFF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 use letters...a capital for the </a:t>
            </a:r>
            <a:r>
              <a:rPr lang="en-GB" sz="28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dominant</a:t>
            </a:r>
            <a:r>
              <a:rPr lang="en-GB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allele and the corresponding small letter for the </a:t>
            </a:r>
            <a:r>
              <a:rPr lang="en-GB" sz="28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recessive</a:t>
            </a:r>
            <a:r>
              <a:rPr lang="en-GB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allele.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7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1059</Words>
  <Application>Microsoft Office PowerPoint</Application>
  <PresentationFormat>On-screen Show (4:3)</PresentationFormat>
  <Paragraphs>140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Comic Sans MS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Your User Name</dc:creator>
  <cp:lastModifiedBy>Jayne Merrall</cp:lastModifiedBy>
  <cp:revision>21</cp:revision>
  <cp:lastPrinted>2018-01-19T11:02:56Z</cp:lastPrinted>
  <dcterms:created xsi:type="dcterms:W3CDTF">2017-02-12T18:09:31Z</dcterms:created>
  <dcterms:modified xsi:type="dcterms:W3CDTF">2020-09-29T14:34:11Z</dcterms:modified>
</cp:coreProperties>
</file>