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7"/>
  </p:notesMasterIdLst>
  <p:handoutMasterIdLst>
    <p:handoutMasterId r:id="rId18"/>
  </p:handoutMasterIdLst>
  <p:sldIdLst>
    <p:sldId id="305" r:id="rId2"/>
    <p:sldId id="312" r:id="rId3"/>
    <p:sldId id="313" r:id="rId4"/>
    <p:sldId id="334" r:id="rId5"/>
    <p:sldId id="335" r:id="rId6"/>
    <p:sldId id="338" r:id="rId7"/>
    <p:sldId id="315" r:id="rId8"/>
    <p:sldId id="316" r:id="rId9"/>
    <p:sldId id="325" r:id="rId10"/>
    <p:sldId id="326" r:id="rId11"/>
    <p:sldId id="319" r:id="rId12"/>
    <p:sldId id="336" r:id="rId13"/>
    <p:sldId id="327" r:id="rId14"/>
    <p:sldId id="328" r:id="rId15"/>
    <p:sldId id="329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4689"/>
  </p:normalViewPr>
  <p:slideViewPr>
    <p:cSldViewPr>
      <p:cViewPr varScale="1">
        <p:scale>
          <a:sx n="69" d="100"/>
          <a:sy n="69" d="100"/>
        </p:scale>
        <p:origin x="52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136"/>
    </p:cViewPr>
  </p:sorterViewPr>
  <p:notesViewPr>
    <p:cSldViewPr>
      <p:cViewPr varScale="1">
        <p:scale>
          <a:sx n="52" d="100"/>
          <a:sy n="52" d="100"/>
        </p:scale>
        <p:origin x="295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07B24-2A1A-4D50-A479-5A4FB3D79028}" type="datetimeFigureOut">
              <a:rPr lang="en-GB" smtClean="0"/>
              <a:pPr/>
              <a:t>25/09/2020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64FD5F-23C5-49B6-8DFD-57AC7E2652A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1173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08EA0-5A12-427A-8F39-867A8AC40E6F}" type="datetimeFigureOut">
              <a:rPr lang="en-GB" smtClean="0"/>
              <a:pPr/>
              <a:t>25/09/2020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FFF51-4F01-425F-9DE3-D79B48BCEC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3393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6860288"/>
      </p:ext>
    </p:extLst>
  </p:cSld>
  <p:clrMapOvr>
    <a:masterClrMapping/>
  </p:clrMapOvr>
  <p:transition spd="slow"/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59"/>
            <a:ext cx="8775386" cy="5702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2123728" y="1280954"/>
            <a:ext cx="50405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u="sng" dirty="0">
                <a:latin typeface="Comic Sans MS" pitchFamily="66" charset="0"/>
              </a:rPr>
              <a:t>Progress Pit stop</a:t>
            </a:r>
          </a:p>
        </p:txBody>
      </p:sp>
      <p:sp>
        <p:nvSpPr>
          <p:cNvPr id="16" name="Rectangle 9"/>
          <p:cNvSpPr>
            <a:spLocks noChangeArrowheads="1"/>
          </p:cNvSpPr>
          <p:nvPr userDrawn="1"/>
        </p:nvSpPr>
        <p:spPr bwMode="auto">
          <a:xfrm>
            <a:off x="2424113" y="5384214"/>
            <a:ext cx="38311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/>
              <a:t>. </a:t>
            </a:r>
          </a:p>
        </p:txBody>
      </p:sp>
      <p:sp>
        <p:nvSpPr>
          <p:cNvPr id="17" name="TextBox 11"/>
          <p:cNvSpPr txBox="1">
            <a:spLocks noChangeArrowheads="1"/>
          </p:cNvSpPr>
          <p:nvPr userDrawn="1"/>
        </p:nvSpPr>
        <p:spPr bwMode="auto">
          <a:xfrm>
            <a:off x="999495" y="6146789"/>
            <a:ext cx="14877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b="1" dirty="0"/>
              <a:t>I don’t understand</a:t>
            </a:r>
          </a:p>
        </p:txBody>
      </p:sp>
      <p:sp>
        <p:nvSpPr>
          <p:cNvPr id="18" name="TextBox 12"/>
          <p:cNvSpPr txBox="1">
            <a:spLocks noChangeArrowheads="1"/>
          </p:cNvSpPr>
          <p:nvPr userDrawn="1"/>
        </p:nvSpPr>
        <p:spPr bwMode="auto">
          <a:xfrm>
            <a:off x="3852415" y="6137761"/>
            <a:ext cx="15076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b="1" dirty="0"/>
              <a:t>I nearly  understand</a:t>
            </a:r>
          </a:p>
        </p:txBody>
      </p:sp>
      <p:sp>
        <p:nvSpPr>
          <p:cNvPr id="19" name="TextBox 15"/>
          <p:cNvSpPr txBox="1">
            <a:spLocks noChangeArrowheads="1"/>
          </p:cNvSpPr>
          <p:nvPr userDrawn="1"/>
        </p:nvSpPr>
        <p:spPr bwMode="auto">
          <a:xfrm>
            <a:off x="6579478" y="6143614"/>
            <a:ext cx="152757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b="1" dirty="0"/>
              <a:t>I fully understand</a:t>
            </a:r>
          </a:p>
        </p:txBody>
      </p:sp>
      <p:sp>
        <p:nvSpPr>
          <p:cNvPr id="20" name="Oval 19"/>
          <p:cNvSpPr/>
          <p:nvPr userDrawn="1"/>
        </p:nvSpPr>
        <p:spPr>
          <a:xfrm>
            <a:off x="1206590" y="4934739"/>
            <a:ext cx="1253837" cy="11567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 userDrawn="1"/>
        </p:nvSpPr>
        <p:spPr>
          <a:xfrm>
            <a:off x="4064090" y="4934739"/>
            <a:ext cx="1253837" cy="1156762"/>
          </a:xfrm>
          <a:prstGeom prst="ellipse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6823294" y="4863299"/>
            <a:ext cx="1253837" cy="115676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pic>
        <p:nvPicPr>
          <p:cNvPr id="23" name="Picture 20" descr="http://r21freak.com/shadowobsessed/happy-face-istock-456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494" y="5018293"/>
            <a:ext cx="1327436" cy="888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" descr="http://healthhabits.files.wordpress.com/2009/07/sad_face.jpg"/>
          <p:cNvPicPr>
            <a:picLocks noChangeAspect="1" noChangeArrowheads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045" y="4949136"/>
            <a:ext cx="1070926" cy="1070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4" descr="http://thumb11.shutterstock.com.edgesuite.net/display_pic_with_logo/3223/3223,1204826057,11/stock-photo-a-conceptual-image-of-a-very-puzzled-and-confused-cartoon-face-10159492.jpg"/>
          <p:cNvPicPr>
            <a:picLocks noChangeAspect="1" noChangeArrowheads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696" y="4947081"/>
            <a:ext cx="904997" cy="1181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341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59"/>
            <a:ext cx="8775386" cy="5702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2123727" y="1177588"/>
            <a:ext cx="50405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u="sng" dirty="0">
                <a:latin typeface="Comic Sans MS" pitchFamily="66" charset="0"/>
              </a:rPr>
              <a:t>Challenge</a:t>
            </a:r>
          </a:p>
        </p:txBody>
      </p:sp>
      <p:sp>
        <p:nvSpPr>
          <p:cNvPr id="4" name="Rounded Rectangle 3"/>
          <p:cNvSpPr/>
          <p:nvPr userDrawn="1"/>
        </p:nvSpPr>
        <p:spPr>
          <a:xfrm>
            <a:off x="6635581" y="4581128"/>
            <a:ext cx="2184891" cy="2050013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u="sng" dirty="0">
                <a:latin typeface="Comic Sans MS" panose="030F0702030302020204" pitchFamily="66" charset="0"/>
              </a:rPr>
              <a:t>THINK</a:t>
            </a:r>
            <a:r>
              <a:rPr lang="is-IS" u="sng" dirty="0">
                <a:latin typeface="Comic Sans MS" panose="030F0702030302020204" pitchFamily="66" charset="0"/>
              </a:rPr>
              <a:t>…</a:t>
            </a:r>
          </a:p>
          <a:p>
            <a:pPr algn="ctr"/>
            <a:endParaRPr lang="en-US" u="sng" dirty="0">
              <a:latin typeface="Comic Sans MS" panose="030F0702030302020204" pitchFamily="66" charset="0"/>
            </a:endParaRPr>
          </a:p>
          <a:p>
            <a:pPr algn="ctr"/>
            <a:r>
              <a:rPr lang="en-US" u="sng" dirty="0">
                <a:latin typeface="Comic Sans MS" panose="030F0702030302020204" pitchFamily="66" charset="0"/>
              </a:rPr>
              <a:t>Think question and a purple problem</a:t>
            </a:r>
          </a:p>
          <a:p>
            <a:pPr algn="ctr"/>
            <a:endParaRPr lang="en-US" dirty="0"/>
          </a:p>
        </p:txBody>
      </p:sp>
      <p:sp>
        <p:nvSpPr>
          <p:cNvPr id="6" name="Oval 5"/>
          <p:cNvSpPr/>
          <p:nvPr userDrawn="1"/>
        </p:nvSpPr>
        <p:spPr>
          <a:xfrm>
            <a:off x="330911" y="1804729"/>
            <a:ext cx="870942" cy="82685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330911" y="3946509"/>
            <a:ext cx="870942" cy="82685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166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59"/>
            <a:ext cx="8775386" cy="5702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2123727" y="1177588"/>
            <a:ext cx="50405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u="sng" dirty="0">
                <a:latin typeface="Comic Sans MS" pitchFamily="66" charset="0"/>
              </a:rPr>
              <a:t>Challenge</a:t>
            </a:r>
          </a:p>
        </p:txBody>
      </p:sp>
      <p:sp>
        <p:nvSpPr>
          <p:cNvPr id="6" name="Oval 5"/>
          <p:cNvSpPr/>
          <p:nvPr userDrawn="1"/>
        </p:nvSpPr>
        <p:spPr>
          <a:xfrm>
            <a:off x="330911" y="1804729"/>
            <a:ext cx="870942" cy="82685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5004048" y="1748581"/>
            <a:ext cx="870942" cy="82685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 userDrawn="1"/>
        </p:nvSpPr>
        <p:spPr>
          <a:xfrm>
            <a:off x="6635581" y="4581128"/>
            <a:ext cx="2184891" cy="2050013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u="sng" dirty="0">
                <a:latin typeface="Comic Sans MS" panose="030F0702030302020204" pitchFamily="66" charset="0"/>
              </a:rPr>
              <a:t>THINK</a:t>
            </a:r>
            <a:r>
              <a:rPr lang="is-IS" u="sng" dirty="0">
                <a:latin typeface="Comic Sans MS" panose="030F0702030302020204" pitchFamily="66" charset="0"/>
              </a:rPr>
              <a:t>…</a:t>
            </a:r>
          </a:p>
          <a:p>
            <a:pPr algn="ctr"/>
            <a:endParaRPr lang="en-US" u="sng" dirty="0">
              <a:latin typeface="Comic Sans MS" panose="030F0702030302020204" pitchFamily="66" charset="0"/>
            </a:endParaRPr>
          </a:p>
          <a:p>
            <a:pPr algn="ctr"/>
            <a:r>
              <a:rPr lang="en-US" u="sng" dirty="0">
                <a:latin typeface="Comic Sans MS" panose="030F0702030302020204" pitchFamily="66" charset="0"/>
              </a:rPr>
              <a:t>Think question and a purple problem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554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59"/>
            <a:ext cx="8775386" cy="5702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2051720" y="1196752"/>
            <a:ext cx="5040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u="sng" dirty="0">
                <a:latin typeface="Comic Sans MS" pitchFamily="66" charset="0"/>
              </a:rPr>
              <a:t>Purple Problem</a:t>
            </a:r>
          </a:p>
        </p:txBody>
      </p:sp>
    </p:spTree>
    <p:extLst>
      <p:ext uri="{BB962C8B-B14F-4D97-AF65-F5344CB8AC3E}">
        <p14:creationId xmlns:p14="http://schemas.microsoft.com/office/powerpoint/2010/main" val="982362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90882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0717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  <a:r>
              <a:rPr lang="en-GB" sz="2400" dirty="0">
                <a:latin typeface="Comic Sans MS" pitchFamily="66" charset="0"/>
              </a:rPr>
              <a:t> and a wish (</a:t>
            </a:r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 </a:t>
            </a:r>
            <a:r>
              <a:rPr lang="en-GB" sz="2400" dirty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154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9F0BED4-DA44-45E7-89B4-0DC969DF2B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61519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/>
          <a:p>
            <a:fld id="{1BA82804-CF13-45F8-B166-BA262AA39476}" type="datetimeFigureOut">
              <a:rPr lang="en-GB" smtClean="0"/>
              <a:pPr/>
              <a:t>25/09/2020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/>
          <a:lstStyle/>
          <a:p>
            <a:fld id="{59400C75-26F5-4158-8EDA-33FE14A4068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013766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25/09/2020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709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4427984" y="980728"/>
            <a:ext cx="2111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Starter</a:t>
            </a:r>
          </a:p>
        </p:txBody>
      </p:sp>
    </p:spTree>
    <p:extLst>
      <p:ext uri="{BB962C8B-B14F-4D97-AF65-F5344CB8AC3E}">
        <p14:creationId xmlns:p14="http://schemas.microsoft.com/office/powerpoint/2010/main" val="488656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4305965" y="980728"/>
            <a:ext cx="23556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 now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9805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59"/>
            <a:ext cx="8775386" cy="5702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3389383" y="1069191"/>
            <a:ext cx="235564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 now</a:t>
            </a:r>
          </a:p>
          <a:p>
            <a:pPr algn="ctr"/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8484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59"/>
            <a:ext cx="8775386" cy="5702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3526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59"/>
            <a:ext cx="8775386" cy="5702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 userDrawn="1"/>
        </p:nvSpPr>
        <p:spPr>
          <a:xfrm>
            <a:off x="462278" y="1844824"/>
            <a:ext cx="8214178" cy="4680520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s-IS" sz="1100"/>
              <a:t> </a:t>
            </a:r>
            <a:endParaRPr lang="is-IS" sz="1100" dirty="0"/>
          </a:p>
          <a:p>
            <a:pPr algn="ctr"/>
            <a:endParaRPr lang="is-IS" sz="1100" dirty="0"/>
          </a:p>
          <a:p>
            <a:pPr algn="ctr"/>
            <a:endParaRPr lang="en-US" sz="110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877179" y="1183183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Comic Sans MS" pitchFamily="66" charset="0"/>
              </a:rPr>
              <a:t>Worked Example</a:t>
            </a:r>
          </a:p>
        </p:txBody>
      </p:sp>
    </p:spTree>
    <p:extLst>
      <p:ext uri="{BB962C8B-B14F-4D97-AF65-F5344CB8AC3E}">
        <p14:creationId xmlns:p14="http://schemas.microsoft.com/office/powerpoint/2010/main" val="4028787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59"/>
            <a:ext cx="8775386" cy="5702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2123727" y="1044241"/>
            <a:ext cx="5040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u="sng" dirty="0">
                <a:latin typeface="Comic Sans MS" pitchFamily="66" charset="0"/>
              </a:rPr>
              <a:t>My Question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785258" y="1949644"/>
            <a:ext cx="870942" cy="8268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 userDrawn="1"/>
        </p:nvSpPr>
        <p:spPr>
          <a:xfrm>
            <a:off x="785258" y="3573016"/>
            <a:ext cx="870942" cy="82685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785258" y="5266373"/>
            <a:ext cx="870942" cy="82685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800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59"/>
            <a:ext cx="8775386" cy="5702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2123727" y="1105580"/>
            <a:ext cx="50405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u="sng" dirty="0">
                <a:latin typeface="Comic Sans MS" pitchFamily="66" charset="0"/>
              </a:rPr>
              <a:t>Practice Questions</a:t>
            </a:r>
          </a:p>
        </p:txBody>
      </p:sp>
      <p:sp>
        <p:nvSpPr>
          <p:cNvPr id="6" name="Oval 5"/>
          <p:cNvSpPr/>
          <p:nvPr userDrawn="1"/>
        </p:nvSpPr>
        <p:spPr>
          <a:xfrm>
            <a:off x="323528" y="1916832"/>
            <a:ext cx="870942" cy="8268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323528" y="3540204"/>
            <a:ext cx="870942" cy="82685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323528" y="5163576"/>
            <a:ext cx="870942" cy="82685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636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59"/>
            <a:ext cx="8775386" cy="5702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2123727" y="1105580"/>
            <a:ext cx="50405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u="sng" dirty="0">
                <a:latin typeface="Comic Sans MS" pitchFamily="66" charset="0"/>
              </a:rPr>
              <a:t>Practice Questions</a:t>
            </a:r>
          </a:p>
        </p:txBody>
      </p:sp>
      <p:sp>
        <p:nvSpPr>
          <p:cNvPr id="4" name="Rounded Rectangle 3"/>
          <p:cNvSpPr/>
          <p:nvPr userDrawn="1"/>
        </p:nvSpPr>
        <p:spPr>
          <a:xfrm>
            <a:off x="6608615" y="4654793"/>
            <a:ext cx="2184891" cy="2050013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en-US" u="sng" dirty="0">
                <a:latin typeface="Comic Sans MS" panose="030F0702030302020204" pitchFamily="66" charset="0"/>
              </a:rPr>
              <a:t>THINK</a:t>
            </a:r>
            <a:r>
              <a:rPr lang="is-IS" u="sng" dirty="0">
                <a:latin typeface="Comic Sans MS" panose="030F0702030302020204" pitchFamily="66" charset="0"/>
              </a:rPr>
              <a:t>…</a:t>
            </a:r>
          </a:p>
          <a:p>
            <a:pPr algn="ctr"/>
            <a:endParaRPr lang="en-US" dirty="0"/>
          </a:p>
        </p:txBody>
      </p:sp>
      <p:sp>
        <p:nvSpPr>
          <p:cNvPr id="11" name="Oval 10"/>
          <p:cNvSpPr/>
          <p:nvPr userDrawn="1"/>
        </p:nvSpPr>
        <p:spPr>
          <a:xfrm>
            <a:off x="785258" y="1949644"/>
            <a:ext cx="870942" cy="8268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>
          <a:xfrm>
            <a:off x="785258" y="3573016"/>
            <a:ext cx="870942" cy="82685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 userDrawn="1"/>
        </p:nvSpPr>
        <p:spPr>
          <a:xfrm>
            <a:off x="785258" y="5266373"/>
            <a:ext cx="870942" cy="82685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484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Friday, 25 September 2020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36821" y="5949281"/>
            <a:ext cx="69180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Comic Sans MS" pitchFamily="66" charset="0"/>
              </a:rPr>
              <a:t>Keywords</a:t>
            </a:r>
          </a:p>
          <a:p>
            <a:r>
              <a:rPr lang="en-GB" sz="1600" u="none" dirty="0">
                <a:latin typeface="Comic Sans MS" pitchFamily="66" charset="0"/>
              </a:rPr>
              <a:t>Minimum</a:t>
            </a:r>
            <a:r>
              <a:rPr lang="en-GB" sz="1600" u="none" baseline="0" dirty="0">
                <a:latin typeface="Comic Sans MS" pitchFamily="66" charset="0"/>
              </a:rPr>
              <a:t> point, coefficient</a:t>
            </a:r>
            <a:endParaRPr lang="en-GB" sz="1600" u="none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Comic Sans MS" pitchFamily="66" charset="0"/>
              </a:rPr>
              <a:t>Lesson Objectives</a:t>
            </a:r>
            <a:r>
              <a:rPr lang="en-GB" sz="1600" dirty="0">
                <a:latin typeface="Comic Sans MS" pitchFamily="66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Developing students will be able to complete</a:t>
            </a:r>
            <a:r>
              <a:rPr lang="en-GB" sz="1400" baseline="0" dirty="0">
                <a:latin typeface="Comic Sans MS" pitchFamily="66" charset="0"/>
              </a:rPr>
              <a:t> the square and find the minimum point.</a:t>
            </a:r>
            <a:endParaRPr lang="en-GB" sz="1400" dirty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  <a:p>
            <a:r>
              <a:rPr lang="en-GB" sz="1400" dirty="0">
                <a:latin typeface="Comic Sans MS" pitchFamily="66" charset="0"/>
              </a:rPr>
              <a:t>Secure students will be able to solve equations by completing the square.</a:t>
            </a:r>
          </a:p>
          <a:p>
            <a:endParaRPr lang="en-GB" sz="1400" dirty="0">
              <a:latin typeface="Comic Sans MS" pitchFamily="66" charset="0"/>
            </a:endParaRPr>
          </a:p>
          <a:p>
            <a:r>
              <a:rPr lang="en-GB" sz="1400" dirty="0">
                <a:latin typeface="Comic Sans MS" pitchFamily="66" charset="0"/>
              </a:rPr>
              <a:t>Excelling students will be able to</a:t>
            </a:r>
            <a:r>
              <a:rPr lang="en-GB" sz="1400" baseline="0" dirty="0">
                <a:latin typeface="Comic Sans MS" pitchFamily="66" charset="0"/>
              </a:rPr>
              <a:t> solve equations by completing the square where a is greater than 1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176364" y="171075"/>
            <a:ext cx="1629261" cy="7539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1074"/>
            <a:ext cx="1152128" cy="706816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2036821" y="249619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 </a:t>
            </a:r>
            <a:r>
              <a:rPr lang="en-GB" sz="2400" dirty="0"/>
              <a:t>Completing</a:t>
            </a:r>
            <a:r>
              <a:rPr lang="en-GB" sz="2400" baseline="0" dirty="0"/>
              <a:t> the square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6325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76" r:id="rId2"/>
    <p:sldLayoutId id="2147483697" r:id="rId3"/>
    <p:sldLayoutId id="2147483680" r:id="rId4"/>
    <p:sldLayoutId id="2147483695" r:id="rId5"/>
    <p:sldLayoutId id="2147483681" r:id="rId6"/>
    <p:sldLayoutId id="2147483682" r:id="rId7"/>
    <p:sldLayoutId id="2147483687" r:id="rId8"/>
    <p:sldLayoutId id="2147483684" r:id="rId9"/>
    <p:sldLayoutId id="2147483683" r:id="rId10"/>
    <p:sldLayoutId id="2147483688" r:id="rId11"/>
    <p:sldLayoutId id="2147483689" r:id="rId12"/>
    <p:sldLayoutId id="2147483686" r:id="rId13"/>
    <p:sldLayoutId id="2147483677" r:id="rId14"/>
    <p:sldLayoutId id="2147483678" r:id="rId15"/>
    <p:sldLayoutId id="2147483679" r:id="rId16"/>
    <p:sldLayoutId id="2147483691" r:id="rId17"/>
    <p:sldLayoutId id="2147483693" r:id="rId18"/>
    <p:sldLayoutId id="2147483699" r:id="rId1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045" y="1163636"/>
            <a:ext cx="5689131" cy="15087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045" y="3255334"/>
            <a:ext cx="4798631" cy="1044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9781" y="1654685"/>
            <a:ext cx="2808312" cy="26164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045" y="4883224"/>
            <a:ext cx="7056784" cy="1227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83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031999" y="1574646"/>
            <a:ext cx="5050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Complete the square and solve to 3.s.f: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86857" y="3185076"/>
            <a:ext cx="5050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Complete the square and solve to 3.s.f: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86857" y="4941168"/>
            <a:ext cx="70056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Complete the square and solve leaving in surd form: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02972" y="1904110"/>
            <a:ext cx="343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a) x</a:t>
            </a:r>
            <a:r>
              <a:rPr lang="en-GB" sz="2400" dirty="0">
                <a:latin typeface="Calibri"/>
                <a:cs typeface="Calibri"/>
              </a:rPr>
              <a:t>² </a:t>
            </a:r>
            <a:r>
              <a:rPr lang="en-GB" sz="2400" dirty="0" smtClean="0">
                <a:latin typeface="Calibri"/>
                <a:cs typeface="Calibri"/>
              </a:rPr>
              <a:t>+ 10x = 0</a:t>
            </a:r>
            <a:endParaRPr lang="en-GB" sz="2400" dirty="0"/>
          </a:p>
          <a:p>
            <a:r>
              <a:rPr lang="en-GB" sz="2400" dirty="0"/>
              <a:t>b) x</a:t>
            </a:r>
            <a:r>
              <a:rPr lang="en-GB" sz="2400" dirty="0">
                <a:cs typeface="Calibri"/>
              </a:rPr>
              <a:t>² </a:t>
            </a:r>
            <a:r>
              <a:rPr lang="en-GB" sz="2400" dirty="0" smtClean="0">
                <a:cs typeface="Calibri"/>
              </a:rPr>
              <a:t>+ 4x - 9  = 0</a:t>
            </a:r>
            <a:endParaRPr lang="en-GB" sz="2400" dirty="0"/>
          </a:p>
          <a:p>
            <a:r>
              <a:rPr lang="en-GB" sz="2400" dirty="0"/>
              <a:t>c) x</a:t>
            </a:r>
            <a:r>
              <a:rPr lang="en-GB" sz="2400" dirty="0">
                <a:cs typeface="Calibri"/>
              </a:rPr>
              <a:t>² </a:t>
            </a:r>
            <a:r>
              <a:rPr lang="en-GB" sz="2400" dirty="0" smtClean="0">
                <a:cs typeface="Calibri"/>
              </a:rPr>
              <a:t>+ 3x - 1 = 0</a:t>
            </a:r>
            <a:endParaRPr lang="en-GB" sz="2400" dirty="0"/>
          </a:p>
          <a:p>
            <a:endParaRPr lang="en-GB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014345" y="3586011"/>
            <a:ext cx="343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a) x</a:t>
            </a:r>
            <a:r>
              <a:rPr lang="en-GB" sz="2400" dirty="0">
                <a:cs typeface="Calibri"/>
              </a:rPr>
              <a:t>² -7x -</a:t>
            </a:r>
            <a:r>
              <a:rPr lang="en-GB" sz="2400" dirty="0" smtClean="0">
                <a:cs typeface="Calibri"/>
              </a:rPr>
              <a:t>1 = 0</a:t>
            </a:r>
            <a:endParaRPr lang="en-GB" sz="2400" dirty="0"/>
          </a:p>
          <a:p>
            <a:r>
              <a:rPr lang="en-GB" sz="2400" dirty="0"/>
              <a:t>b) x</a:t>
            </a:r>
            <a:r>
              <a:rPr lang="en-GB" sz="2400" dirty="0">
                <a:cs typeface="Calibri"/>
              </a:rPr>
              <a:t>² -</a:t>
            </a:r>
            <a:r>
              <a:rPr lang="en-GB" sz="2400" dirty="0" smtClean="0">
                <a:cs typeface="Calibri"/>
              </a:rPr>
              <a:t>10x = 5</a:t>
            </a:r>
            <a:endParaRPr lang="en-GB" sz="2400" dirty="0"/>
          </a:p>
          <a:p>
            <a:r>
              <a:rPr lang="en-GB" sz="2400" dirty="0"/>
              <a:t>c) x</a:t>
            </a:r>
            <a:r>
              <a:rPr lang="en-GB" sz="2400" dirty="0">
                <a:cs typeface="Calibri"/>
              </a:rPr>
              <a:t>² = 4 – 6x</a:t>
            </a:r>
            <a:endParaRPr lang="en-GB" sz="2400" dirty="0"/>
          </a:p>
          <a:p>
            <a:endParaRPr lang="en-GB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949782" y="5402833"/>
            <a:ext cx="34398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arenR"/>
            </a:pPr>
            <a:r>
              <a:rPr lang="en-GB" sz="2400" dirty="0"/>
              <a:t>2x</a:t>
            </a:r>
            <a:r>
              <a:rPr lang="en-GB" sz="2400" dirty="0">
                <a:cs typeface="Calibri"/>
              </a:rPr>
              <a:t>² -10x +18= 0</a:t>
            </a:r>
          </a:p>
          <a:p>
            <a:pPr marL="457200" indent="-457200">
              <a:buAutoNum type="alphaLcParenR"/>
            </a:pPr>
            <a:r>
              <a:rPr lang="en-GB" sz="2400" dirty="0"/>
              <a:t>6x</a:t>
            </a:r>
            <a:r>
              <a:rPr lang="en-GB" sz="2400" dirty="0">
                <a:cs typeface="Calibri"/>
              </a:rPr>
              <a:t>² -6x – 6 = 0</a:t>
            </a:r>
            <a:endParaRPr lang="en-GB" sz="2400" dirty="0"/>
          </a:p>
          <a:p>
            <a:r>
              <a:rPr lang="en-GB" sz="2400" dirty="0"/>
              <a:t>c) </a:t>
            </a:r>
            <a:r>
              <a:rPr lang="en-GB" sz="2400" dirty="0" smtClean="0"/>
              <a:t>  2x</a:t>
            </a:r>
            <a:r>
              <a:rPr lang="en-GB" sz="2400" dirty="0" smtClean="0">
                <a:cs typeface="Calibri"/>
              </a:rPr>
              <a:t>² </a:t>
            </a:r>
            <a:r>
              <a:rPr lang="en-GB" sz="2400" dirty="0">
                <a:cs typeface="Calibri"/>
              </a:rPr>
              <a:t>+8x -25=0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173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3">
            <a:extLst>
              <a:ext uri="{FF2B5EF4-FFF2-40B4-BE49-F238E27FC236}">
                <a16:creationId xmlns:a16="http://schemas.microsoft.com/office/drawing/2014/main" id="{EAE954C1-46CD-4ED5-B97F-FBB8EBB4DF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" t="25255" r="5556" b="10768"/>
          <a:stretch>
            <a:fillRect/>
          </a:stretch>
        </p:blipFill>
        <p:spPr bwMode="auto">
          <a:xfrm>
            <a:off x="467544" y="2204864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4">
            <a:extLst>
              <a:ext uri="{FF2B5EF4-FFF2-40B4-BE49-F238E27FC236}">
                <a16:creationId xmlns:a16="http://schemas.microsoft.com/office/drawing/2014/main" id="{11BF5ECA-1727-4C5F-A2C6-F87931756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1944" y="3576464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3300"/>
                </a:solidFill>
                <a:latin typeface="Comic Sans MS" panose="030F0702030302020204" pitchFamily="66" charset="0"/>
              </a:rPr>
              <a:t>x</a:t>
            </a:r>
            <a:r>
              <a:rPr lang="en-GB" altLang="en-US" sz="2400" baseline="30000">
                <a:solidFill>
                  <a:srgbClr val="FF3300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2400">
                <a:solidFill>
                  <a:srgbClr val="FF3300"/>
                </a:solidFill>
                <a:latin typeface="Comic Sans MS" panose="030F0702030302020204" pitchFamily="66" charset="0"/>
              </a:rPr>
              <a:t> + 6x - 3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95D74EE8-8A7D-4B7E-81DE-C5BDB43F81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1944" y="4109864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3300"/>
                </a:solidFill>
                <a:latin typeface="Comic Sans MS" panose="030F0702030302020204" pitchFamily="66" charset="0"/>
              </a:rPr>
              <a:t>(x + 3)</a:t>
            </a:r>
            <a:r>
              <a:rPr lang="en-GB" altLang="en-US" sz="2400" baseline="30000">
                <a:solidFill>
                  <a:srgbClr val="FF3300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2400">
                <a:solidFill>
                  <a:srgbClr val="FF3300"/>
                </a:solidFill>
                <a:latin typeface="Comic Sans MS" panose="030F0702030302020204" pitchFamily="66" charset="0"/>
              </a:rPr>
              <a:t> + b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C6AB141C-9E41-4B01-8F72-B89CC6215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1944" y="4567064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3300"/>
                </a:solidFill>
                <a:latin typeface="Comic Sans MS" panose="030F0702030302020204" pitchFamily="66" charset="0"/>
              </a:rPr>
              <a:t>(x + 3)</a:t>
            </a:r>
            <a:r>
              <a:rPr lang="en-GB" altLang="en-US" sz="2400" baseline="30000">
                <a:solidFill>
                  <a:srgbClr val="FF3300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2400">
                <a:solidFill>
                  <a:srgbClr val="FF3300"/>
                </a:solidFill>
                <a:latin typeface="Comic Sans MS" panose="030F0702030302020204" pitchFamily="66" charset="0"/>
              </a:rPr>
              <a:t> - 12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2AF662BD-F041-4BF4-97DB-0CFB3D5C72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7544" y="3576464"/>
            <a:ext cx="31242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3300"/>
                </a:solidFill>
                <a:latin typeface="Comic Sans MS" panose="030F0702030302020204" pitchFamily="66" charset="0"/>
              </a:rPr>
              <a:t>3 x 3 = 9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3300"/>
                </a:solidFill>
                <a:latin typeface="Comic Sans MS" panose="030F0702030302020204" pitchFamily="66" charset="0"/>
              </a:rPr>
              <a:t>But we want -3…</a:t>
            </a:r>
          </a:p>
        </p:txBody>
      </p:sp>
      <p:sp>
        <p:nvSpPr>
          <p:cNvPr id="7" name="Line 8">
            <a:extLst>
              <a:ext uri="{FF2B5EF4-FFF2-40B4-BE49-F238E27FC236}">
                <a16:creationId xmlns:a16="http://schemas.microsoft.com/office/drawing/2014/main" id="{A2B49A66-5F3E-4034-8B44-7F34815645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72544" y="3805064"/>
            <a:ext cx="251460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8E8CA648-3663-41E2-A53B-C4E6018E9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1344" y="6014864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33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9" name="Text Box 10">
            <a:extLst>
              <a:ext uri="{FF2B5EF4-FFF2-40B4-BE49-F238E27FC236}">
                <a16:creationId xmlns:a16="http://schemas.microsoft.com/office/drawing/2014/main" id="{F37484BE-BF11-4852-9FC8-26B69480D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6344" y="6014864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400">
                <a:solidFill>
                  <a:srgbClr val="FF3300"/>
                </a:solidFill>
                <a:latin typeface="Comic Sans MS" panose="030F0702030302020204" pitchFamily="66" charset="0"/>
              </a:rPr>
              <a:t>- 12</a:t>
            </a:r>
          </a:p>
        </p:txBody>
      </p:sp>
    </p:spTree>
    <p:extLst>
      <p:ext uri="{BB962C8B-B14F-4D97-AF65-F5344CB8AC3E}">
        <p14:creationId xmlns:p14="http://schemas.microsoft.com/office/powerpoint/2010/main" val="28611493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199927F-E310-40A5-8729-1680309C4C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1268760"/>
            <a:ext cx="6048672" cy="4090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162007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38629" y="1698172"/>
            <a:ext cx="80554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Marlow flips a coin. The height (h)of the coin in the air t seconds after it has been flipped can be modelled by the function h=-6t</a:t>
            </a:r>
            <a:r>
              <a:rPr lang="en-GB" sz="2400" dirty="0">
                <a:latin typeface="Calibri"/>
                <a:cs typeface="Calibri"/>
              </a:rPr>
              <a:t>² +24t -12. What is the greatest height that the coin reaches?</a:t>
            </a:r>
            <a:endParaRPr lang="en-GB" sz="2400" dirty="0"/>
          </a:p>
        </p:txBody>
      </p:sp>
      <p:pic>
        <p:nvPicPr>
          <p:cNvPr id="1026" name="Picture 2" descr="C:\Users\husseyia\AppData\Local\Microsoft\Windows\Temporary Internet Files\Content.IE5\CIFVUTBP\British_one_pound_coin_1997_Lions_Passant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8588" y="3935183"/>
            <a:ext cx="1622351" cy="160563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769257" y="3352800"/>
            <a:ext cx="31496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Step 1: Complete the square: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22632" y="3897476"/>
            <a:ext cx="16834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-6t</a:t>
            </a:r>
            <a:r>
              <a:rPr lang="en-GB" sz="2400" dirty="0">
                <a:cs typeface="Calibri"/>
              </a:rPr>
              <a:t>² +24t-12</a:t>
            </a:r>
            <a:endParaRPr lang="en-GB" sz="2400" dirty="0"/>
          </a:p>
        </p:txBody>
      </p:sp>
      <p:sp>
        <p:nvSpPr>
          <p:cNvPr id="21" name="Rectangle 20"/>
          <p:cNvSpPr/>
          <p:nvPr/>
        </p:nvSpPr>
        <p:spPr>
          <a:xfrm>
            <a:off x="758918" y="4412734"/>
            <a:ext cx="15584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-6(t</a:t>
            </a:r>
            <a:r>
              <a:rPr lang="en-GB" sz="2400" dirty="0">
                <a:cs typeface="Calibri"/>
              </a:rPr>
              <a:t>² -4t+2)</a:t>
            </a:r>
            <a:endParaRPr lang="en-GB" sz="2400" dirty="0"/>
          </a:p>
        </p:txBody>
      </p:sp>
      <p:sp>
        <p:nvSpPr>
          <p:cNvPr id="22" name="Rectangle 21"/>
          <p:cNvSpPr/>
          <p:nvPr/>
        </p:nvSpPr>
        <p:spPr>
          <a:xfrm>
            <a:off x="795204" y="4971534"/>
            <a:ext cx="18918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-6((t-2)</a:t>
            </a:r>
            <a:r>
              <a:rPr lang="en-GB" sz="2400" dirty="0">
                <a:cs typeface="Calibri"/>
              </a:rPr>
              <a:t>² -4+2)</a:t>
            </a:r>
            <a:endParaRPr lang="en-GB" sz="2400" dirty="0"/>
          </a:p>
        </p:txBody>
      </p:sp>
      <p:sp>
        <p:nvSpPr>
          <p:cNvPr id="23" name="Rectangle 22"/>
          <p:cNvSpPr/>
          <p:nvPr/>
        </p:nvSpPr>
        <p:spPr>
          <a:xfrm>
            <a:off x="773432" y="5559363"/>
            <a:ext cx="1582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-6((t-2)</a:t>
            </a:r>
            <a:r>
              <a:rPr lang="en-GB" sz="2400" dirty="0">
                <a:cs typeface="Calibri"/>
              </a:rPr>
              <a:t>² -2)</a:t>
            </a:r>
            <a:endParaRPr lang="en-GB" sz="2400" dirty="0"/>
          </a:p>
        </p:txBody>
      </p:sp>
      <p:sp>
        <p:nvSpPr>
          <p:cNvPr id="24" name="Rectangle 23"/>
          <p:cNvSpPr/>
          <p:nvPr/>
        </p:nvSpPr>
        <p:spPr>
          <a:xfrm>
            <a:off x="795203" y="6147192"/>
            <a:ext cx="1611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-6(t-2)</a:t>
            </a:r>
            <a:r>
              <a:rPr lang="en-GB" sz="2400" dirty="0">
                <a:cs typeface="Calibri"/>
              </a:rPr>
              <a:t>² +12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3731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 animBg="1"/>
      <p:bldP spid="20" grpId="0"/>
      <p:bldP spid="21" grpId="0"/>
      <p:bldP spid="22" grpId="0"/>
      <p:bldP spid="23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38629" y="1669143"/>
            <a:ext cx="80554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Marlow flips a coin. The height (h) of the coin in the air t seconds after it has been flipped can be modelled by the function h=-6t</a:t>
            </a:r>
            <a:r>
              <a:rPr lang="en-GB" sz="2400" dirty="0">
                <a:latin typeface="Calibri"/>
                <a:cs typeface="Calibri"/>
              </a:rPr>
              <a:t>² +24t -12. What is the greatest height that the coin reaches?</a:t>
            </a:r>
            <a:endParaRPr lang="en-GB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769257" y="3207657"/>
            <a:ext cx="2148114" cy="147732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The completed square form gives us the coordinates for the maximum of this function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407774" y="3142735"/>
            <a:ext cx="1611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/>
              <a:t>-6(t-2)</a:t>
            </a:r>
            <a:r>
              <a:rPr lang="en-GB" sz="2400">
                <a:cs typeface="Calibri"/>
              </a:rPr>
              <a:t>² </a:t>
            </a:r>
            <a:r>
              <a:rPr lang="en-GB" sz="2400" dirty="0">
                <a:cs typeface="Calibri"/>
              </a:rPr>
              <a:t>+12</a:t>
            </a:r>
            <a:endParaRPr lang="en-GB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50446" t="14484" r="25000" b="25794"/>
          <a:stretch>
            <a:fillRect/>
          </a:stretch>
        </p:blipFill>
        <p:spPr bwMode="auto">
          <a:xfrm>
            <a:off x="6096000" y="3149950"/>
            <a:ext cx="1901372" cy="3468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3415032" y="3904735"/>
            <a:ext cx="205685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Therefore the greatest height the coin reaches </a:t>
            </a:r>
            <a:r>
              <a:rPr lang="en-GB" sz="2400"/>
              <a:t>is 12m (when t = 2).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13652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 animBg="1"/>
      <p:bldP spid="24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E50F5C8D-7EDD-49A9-A292-B5142D57C562}"/>
              </a:ext>
            </a:extLst>
          </p:cNvPr>
          <p:cNvSpPr txBox="1">
            <a:spLocks/>
          </p:cNvSpPr>
          <p:nvPr/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dirty="0" smtClean="0"/>
              <a:t>Can </a:t>
            </a:r>
            <a:r>
              <a:rPr lang="en-GB" dirty="0"/>
              <a:t>you rearrange ax</a:t>
            </a:r>
            <a:r>
              <a:rPr lang="en-GB" dirty="0">
                <a:latin typeface="Calibri"/>
                <a:cs typeface="Calibri"/>
              </a:rPr>
              <a:t>²+bx+c in completed square form? </a:t>
            </a:r>
          </a:p>
          <a:p>
            <a:pPr marL="0" indent="0">
              <a:buFont typeface="Arial" pitchFamily="34" charset="0"/>
              <a:buNone/>
            </a:pPr>
            <a:endParaRPr lang="en-GB" dirty="0" smtClean="0">
              <a:latin typeface="Calibri"/>
              <a:cs typeface="Calibri"/>
            </a:endParaRPr>
          </a:p>
          <a:p>
            <a:pPr marL="0" indent="0">
              <a:buFont typeface="Arial" pitchFamily="34" charset="0"/>
              <a:buNone/>
            </a:pPr>
            <a:endParaRPr lang="en-GB" dirty="0">
              <a:latin typeface="Calibri"/>
              <a:cs typeface="Calibri"/>
            </a:endParaRPr>
          </a:p>
          <a:p>
            <a:pPr marL="0" indent="0">
              <a:buFont typeface="Arial" pitchFamily="34" charset="0"/>
              <a:buNone/>
            </a:pPr>
            <a:r>
              <a:rPr lang="en-GB" dirty="0">
                <a:latin typeface="Calibri"/>
                <a:cs typeface="Calibri"/>
              </a:rPr>
              <a:t>Can we put x²-4x+15 in surd form? Why not?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5416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C933685-30A5-4EFB-A9DA-AFE61C07A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9814" y="2593107"/>
            <a:ext cx="1296987" cy="83026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GB" altLang="en-US" sz="1600">
                <a:latin typeface="Comic Sans MS" panose="030F0702030302020204" pitchFamily="66" charset="0"/>
              </a:rPr>
              <a:t>Half the coefficient of x</a:t>
            </a:r>
          </a:p>
        </p:txBody>
      </p:sp>
      <p:sp>
        <p:nvSpPr>
          <p:cNvPr id="16" name="Rounded Rectangular Callout 15">
            <a:extLst>
              <a:ext uri="{FF2B5EF4-FFF2-40B4-BE49-F238E27FC236}">
                <a16:creationId xmlns:a16="http://schemas.microsoft.com/office/drawing/2014/main" id="{E0A81168-4810-4926-9906-3760008EA7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0401" y="4294907"/>
            <a:ext cx="1141413" cy="903287"/>
          </a:xfrm>
          <a:prstGeom prst="wedgeRoundRectCallout">
            <a:avLst>
              <a:gd name="adj1" fmla="val 62954"/>
              <a:gd name="adj2" fmla="val -30815"/>
              <a:gd name="adj3" fmla="val 16667"/>
            </a:avLst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492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492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492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492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492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1600">
                <a:latin typeface="Comic Sans MS" panose="030F0702030302020204" pitchFamily="66" charset="0"/>
                <a:ea typeface="Microsoft YaHei" panose="020B0503020204020204" pitchFamily="34" charset="-122"/>
              </a:rPr>
              <a:t>Minimum point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1600">
                <a:latin typeface="Comic Sans MS" panose="030F0702030302020204" pitchFamily="66" charset="0"/>
                <a:ea typeface="Microsoft YaHei" panose="020B0503020204020204" pitchFamily="34" charset="-122"/>
              </a:rPr>
              <a:t>(4, -11)</a:t>
            </a:r>
          </a:p>
        </p:txBody>
      </p:sp>
      <p:sp>
        <p:nvSpPr>
          <p:cNvPr id="31753" name="Rectangle 17">
            <a:extLst>
              <a:ext uri="{FF2B5EF4-FFF2-40B4-BE49-F238E27FC236}">
                <a16:creationId xmlns:a16="http://schemas.microsoft.com/office/drawing/2014/main" id="{7968010F-9E4C-49C6-A9C0-E691415A6D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664" y="1916832"/>
            <a:ext cx="6365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2000" dirty="0" smtClean="0">
                <a:latin typeface="Comic Sans MS" panose="030F0702030302020204" pitchFamily="66" charset="0"/>
              </a:rPr>
              <a:t>Factorise </a:t>
            </a:r>
            <a:r>
              <a:rPr lang="en-GB" altLang="en-US" sz="2000" dirty="0">
                <a:latin typeface="Comic Sans MS" panose="030F0702030302020204" pitchFamily="66" charset="0"/>
              </a:rPr>
              <a:t>x</a:t>
            </a:r>
            <a:r>
              <a:rPr lang="en-GB" altLang="en-US" sz="2000" baseline="30000" dirty="0">
                <a:latin typeface="Comic Sans MS" panose="030F0702030302020204" pitchFamily="66" charset="0"/>
              </a:rPr>
              <a:t>2</a:t>
            </a:r>
            <a:r>
              <a:rPr lang="en-GB" altLang="en-US" sz="2000" dirty="0">
                <a:latin typeface="Comic Sans MS" panose="030F0702030302020204" pitchFamily="66" charset="0"/>
              </a:rPr>
              <a:t> -8x + 5 = 0 by completing the square</a:t>
            </a:r>
          </a:p>
        </p:txBody>
      </p:sp>
      <p:sp>
        <p:nvSpPr>
          <p:cNvPr id="31754" name="Rectangle 4">
            <a:extLst>
              <a:ext uri="{FF2B5EF4-FFF2-40B4-BE49-F238E27FC236}">
                <a16:creationId xmlns:a16="http://schemas.microsoft.com/office/drawing/2014/main" id="{120F445B-8B1D-4FD6-9737-82E51AB9E3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3264" y="2486744"/>
            <a:ext cx="2216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2400">
                <a:latin typeface="Comic Sans MS" panose="030F0702030302020204" pitchFamily="66" charset="0"/>
              </a:rPr>
              <a:t>x</a:t>
            </a:r>
            <a:r>
              <a:rPr lang="en-GB" altLang="en-US" sz="2400" baseline="30000">
                <a:latin typeface="Comic Sans MS" panose="030F0702030302020204" pitchFamily="66" charset="0"/>
              </a:rPr>
              <a:t>2</a:t>
            </a:r>
            <a:r>
              <a:rPr lang="en-GB" altLang="en-US" sz="2400">
                <a:latin typeface="Comic Sans MS" panose="030F0702030302020204" pitchFamily="66" charset="0"/>
              </a:rPr>
              <a:t> - 8x + 5 = 0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EB98CE9-EAEA-42F3-83E6-9E10CF5008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3326" y="3050307"/>
            <a:ext cx="12128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2400">
                <a:latin typeface="Comic Sans MS" panose="030F0702030302020204" pitchFamily="66" charset="0"/>
              </a:rPr>
              <a:t>(x </a:t>
            </a:r>
            <a:r>
              <a:rPr lang="en-GB" altLang="en-US" sz="2400">
                <a:solidFill>
                  <a:srgbClr val="FF0000"/>
                </a:solidFill>
                <a:latin typeface="Comic Sans MS" panose="030F0702030302020204" pitchFamily="66" charset="0"/>
              </a:rPr>
              <a:t>- 4</a:t>
            </a:r>
            <a:r>
              <a:rPr lang="en-GB" altLang="en-US" sz="2400">
                <a:latin typeface="Comic Sans MS" panose="030F0702030302020204" pitchFamily="66" charset="0"/>
              </a:rPr>
              <a:t>)</a:t>
            </a:r>
            <a:r>
              <a:rPr lang="en-GB" altLang="en-US" sz="2400" baseline="30000">
                <a:latin typeface="Comic Sans MS" panose="030F0702030302020204" pitchFamily="66" charset="0"/>
              </a:rPr>
              <a:t>2</a:t>
            </a:r>
            <a:endParaRPr lang="en-GB" altLang="en-US" sz="2400">
              <a:latin typeface="Comic Sans MS" panose="030F0702030302020204" pitchFamily="66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ECC6D1D-D7DA-4F74-A84A-4947D5C449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8276" y="3605932"/>
            <a:ext cx="32559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2400">
                <a:latin typeface="Comic Sans MS" panose="030F0702030302020204" pitchFamily="66" charset="0"/>
              </a:rPr>
              <a:t>(x - 4)</a:t>
            </a:r>
            <a:r>
              <a:rPr lang="en-GB" altLang="en-US" sz="2400" baseline="30000">
                <a:latin typeface="Comic Sans MS" panose="030F0702030302020204" pitchFamily="66" charset="0"/>
              </a:rPr>
              <a:t>2 </a:t>
            </a:r>
            <a:r>
              <a:rPr lang="en-GB" altLang="en-US" sz="2400">
                <a:latin typeface="Comic Sans MS" panose="030F0702030302020204" pitchFamily="66" charset="0"/>
              </a:rPr>
              <a:t>= x</a:t>
            </a:r>
            <a:r>
              <a:rPr lang="en-GB" altLang="en-US" sz="2400" baseline="30000">
                <a:latin typeface="Comic Sans MS" panose="030F0702030302020204" pitchFamily="66" charset="0"/>
              </a:rPr>
              <a:t>2</a:t>
            </a:r>
            <a:r>
              <a:rPr lang="en-GB" altLang="en-US" sz="2400">
                <a:latin typeface="Comic Sans MS" panose="030F0702030302020204" pitchFamily="66" charset="0"/>
              </a:rPr>
              <a:t> - 8x + 16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EF7AC1E-AA31-4442-B91A-3BD338B0B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4576" y="3807544"/>
            <a:ext cx="1296988" cy="338138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GB" altLang="en-US" sz="1600">
                <a:latin typeface="Comic Sans MS" panose="030F0702030302020204" pitchFamily="66" charset="0"/>
              </a:rPr>
              <a:t>Simplify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A633996-28BF-4AC5-BDC5-B225143E2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3264" y="4182194"/>
            <a:ext cx="25193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2400">
                <a:latin typeface="Comic Sans MS" panose="030F0702030302020204" pitchFamily="66" charset="0"/>
              </a:rPr>
              <a:t>(x - 4)</a:t>
            </a:r>
            <a:r>
              <a:rPr lang="en-GB" altLang="en-US" sz="2400" baseline="30000">
                <a:latin typeface="Comic Sans MS" panose="030F0702030302020204" pitchFamily="66" charset="0"/>
              </a:rPr>
              <a:t>2</a:t>
            </a:r>
            <a:r>
              <a:rPr lang="en-GB" altLang="en-US" sz="2400">
                <a:latin typeface="Comic Sans MS" panose="030F0702030302020204" pitchFamily="66" charset="0"/>
              </a:rPr>
              <a:t> </a:t>
            </a:r>
            <a:r>
              <a:rPr lang="en-GB" altLang="en-US" sz="2400" b="1">
                <a:solidFill>
                  <a:srgbClr val="0070C0"/>
                </a:solidFill>
                <a:latin typeface="Comic Sans MS" panose="030F0702030302020204" pitchFamily="66" charset="0"/>
              </a:rPr>
              <a:t>– 11 </a:t>
            </a:r>
            <a:r>
              <a:rPr lang="en-GB" altLang="en-US" sz="2400">
                <a:latin typeface="Comic Sans MS" panose="030F0702030302020204" pitchFamily="66" charset="0"/>
              </a:rPr>
              <a:t>= 0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80632B6-E200-4788-A4C4-93F613A306F7}"/>
              </a:ext>
            </a:extLst>
          </p:cNvPr>
          <p:cNvSpPr/>
          <p:nvPr/>
        </p:nvSpPr>
        <p:spPr>
          <a:xfrm>
            <a:off x="5046514" y="3551957"/>
            <a:ext cx="687387" cy="523875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60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3A4904C-C7D1-48CD-A95A-AF1DE979C8CC}"/>
              </a:ext>
            </a:extLst>
          </p:cNvPr>
          <p:cNvSpPr/>
          <p:nvPr/>
        </p:nvSpPr>
        <p:spPr>
          <a:xfrm>
            <a:off x="4278164" y="2472457"/>
            <a:ext cx="622300" cy="522287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166805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" grpId="0" animBg="1"/>
      <p:bldP spid="20" grpId="0"/>
      <p:bldP spid="22" grpId="0"/>
      <p:bldP spid="23" grpId="0" animBg="1"/>
      <p:bldP spid="24" grpId="0"/>
      <p:bldP spid="25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F4B5F37-BAAE-4286-AE54-C395E68AB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1213" y="2717453"/>
            <a:ext cx="1296987" cy="83026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GB" altLang="en-US" sz="1600">
                <a:latin typeface="Comic Sans MS" panose="030F0702030302020204" pitchFamily="66" charset="0"/>
              </a:rPr>
              <a:t>Half the coefficient of x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3578191-965C-429F-8139-1C24A7FE1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3913" y="4384328"/>
            <a:ext cx="1295400" cy="338137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GB" altLang="en-US" sz="1600">
                <a:latin typeface="Comic Sans MS" panose="030F0702030302020204" pitchFamily="66" charset="0"/>
              </a:rPr>
              <a:t>Solve</a:t>
            </a:r>
          </a:p>
        </p:txBody>
      </p:sp>
      <p:sp>
        <p:nvSpPr>
          <p:cNvPr id="16" name="Rounded Rectangular Callout 15">
            <a:extLst>
              <a:ext uri="{FF2B5EF4-FFF2-40B4-BE49-F238E27FC236}">
                <a16:creationId xmlns:a16="http://schemas.microsoft.com/office/drawing/2014/main" id="{E56C4E7E-5D6E-4EAA-B494-66B117B89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1800" y="4419253"/>
            <a:ext cx="1141413" cy="903287"/>
          </a:xfrm>
          <a:prstGeom prst="wedgeRoundRectCallout">
            <a:avLst>
              <a:gd name="adj1" fmla="val 62954"/>
              <a:gd name="adj2" fmla="val -30815"/>
              <a:gd name="adj3" fmla="val 16667"/>
            </a:avLst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492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492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492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492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492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1600">
                <a:latin typeface="Comic Sans MS" panose="030F0702030302020204" pitchFamily="66" charset="0"/>
                <a:ea typeface="Microsoft YaHei" panose="020B0503020204020204" pitchFamily="34" charset="-122"/>
              </a:rPr>
              <a:t>Minimum point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1600">
                <a:latin typeface="Comic Sans MS" panose="030F0702030302020204" pitchFamily="66" charset="0"/>
                <a:ea typeface="Microsoft YaHei" panose="020B0503020204020204" pitchFamily="34" charset="-122"/>
              </a:rPr>
              <a:t>(7, -58)</a:t>
            </a:r>
          </a:p>
        </p:txBody>
      </p:sp>
      <p:sp>
        <p:nvSpPr>
          <p:cNvPr id="32777" name="Rectangle 17">
            <a:extLst>
              <a:ext uri="{FF2B5EF4-FFF2-40B4-BE49-F238E27FC236}">
                <a16:creationId xmlns:a16="http://schemas.microsoft.com/office/drawing/2014/main" id="{6572E777-4C0A-4523-849E-96AA51D8FA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9063" y="2015778"/>
            <a:ext cx="6365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2000" dirty="0" smtClean="0">
                <a:latin typeface="Comic Sans MS" panose="030F0702030302020204" pitchFamily="66" charset="0"/>
              </a:rPr>
              <a:t>Factorise </a:t>
            </a:r>
            <a:r>
              <a:rPr lang="en-GB" altLang="en-US" sz="2000" dirty="0">
                <a:latin typeface="Comic Sans MS" panose="030F0702030302020204" pitchFamily="66" charset="0"/>
              </a:rPr>
              <a:t>x</a:t>
            </a:r>
            <a:r>
              <a:rPr lang="en-GB" altLang="en-US" sz="2000" baseline="30000" dirty="0">
                <a:latin typeface="Comic Sans MS" panose="030F0702030302020204" pitchFamily="66" charset="0"/>
              </a:rPr>
              <a:t>2</a:t>
            </a:r>
            <a:r>
              <a:rPr lang="en-GB" altLang="en-US" sz="2000" dirty="0">
                <a:latin typeface="Comic Sans MS" panose="030F0702030302020204" pitchFamily="66" charset="0"/>
              </a:rPr>
              <a:t> - 14x – 9 = 0 by completing the square</a:t>
            </a:r>
          </a:p>
        </p:txBody>
      </p:sp>
      <p:sp>
        <p:nvSpPr>
          <p:cNvPr id="32778" name="Rectangle 4">
            <a:extLst>
              <a:ext uri="{FF2B5EF4-FFF2-40B4-BE49-F238E27FC236}">
                <a16:creationId xmlns:a16="http://schemas.microsoft.com/office/drawing/2014/main" id="{93AC80A9-4DFB-48CC-82A2-80D25135C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2900" y="2634903"/>
            <a:ext cx="23352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2400">
                <a:latin typeface="Comic Sans MS" panose="030F0702030302020204" pitchFamily="66" charset="0"/>
              </a:rPr>
              <a:t>x</a:t>
            </a:r>
            <a:r>
              <a:rPr lang="en-GB" altLang="en-US" sz="2400" baseline="30000">
                <a:latin typeface="Comic Sans MS" panose="030F0702030302020204" pitchFamily="66" charset="0"/>
              </a:rPr>
              <a:t>2</a:t>
            </a:r>
            <a:r>
              <a:rPr lang="en-GB" altLang="en-US" sz="2400">
                <a:latin typeface="Comic Sans MS" panose="030F0702030302020204" pitchFamily="66" charset="0"/>
              </a:rPr>
              <a:t> - 14x - 9 = 0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391CA28-97FA-4AF9-A99F-38A97BE34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3174653"/>
            <a:ext cx="13049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2400">
                <a:latin typeface="Comic Sans MS" panose="030F0702030302020204" pitchFamily="66" charset="0"/>
              </a:rPr>
              <a:t>(x </a:t>
            </a:r>
            <a:r>
              <a:rPr lang="en-GB" altLang="en-US" sz="2400">
                <a:solidFill>
                  <a:srgbClr val="FF0000"/>
                </a:solidFill>
                <a:latin typeface="Comic Sans MS" panose="030F0702030302020204" pitchFamily="66" charset="0"/>
              </a:rPr>
              <a:t>- 7 </a:t>
            </a:r>
            <a:r>
              <a:rPr lang="en-GB" altLang="en-US" sz="2400">
                <a:latin typeface="Comic Sans MS" panose="030F0702030302020204" pitchFamily="66" charset="0"/>
              </a:rPr>
              <a:t>)</a:t>
            </a:r>
            <a:r>
              <a:rPr lang="en-GB" altLang="en-US" sz="2400" baseline="30000">
                <a:latin typeface="Comic Sans MS" panose="030F0702030302020204" pitchFamily="66" charset="0"/>
              </a:rPr>
              <a:t>2</a:t>
            </a:r>
            <a:endParaRPr lang="en-GB" altLang="en-US" sz="2400">
              <a:latin typeface="Comic Sans MS" panose="030F0702030302020204" pitchFamily="66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B52E701-5200-4F3A-A693-05ECC6A6E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0288" y="3676303"/>
            <a:ext cx="34432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2400">
                <a:latin typeface="Comic Sans MS" panose="030F0702030302020204" pitchFamily="66" charset="0"/>
              </a:rPr>
              <a:t>(x - 7)</a:t>
            </a:r>
            <a:r>
              <a:rPr lang="en-GB" altLang="en-US" sz="2400" baseline="30000">
                <a:latin typeface="Comic Sans MS" panose="030F0702030302020204" pitchFamily="66" charset="0"/>
              </a:rPr>
              <a:t>2 </a:t>
            </a:r>
            <a:r>
              <a:rPr lang="en-GB" altLang="en-US" sz="2400">
                <a:latin typeface="Comic Sans MS" panose="030F0702030302020204" pitchFamily="66" charset="0"/>
              </a:rPr>
              <a:t>= x</a:t>
            </a:r>
            <a:r>
              <a:rPr lang="en-GB" altLang="en-US" sz="2400" baseline="30000">
                <a:latin typeface="Comic Sans MS" panose="030F0702030302020204" pitchFamily="66" charset="0"/>
              </a:rPr>
              <a:t>2</a:t>
            </a:r>
            <a:r>
              <a:rPr lang="en-GB" altLang="en-US" sz="2400">
                <a:latin typeface="Comic Sans MS" panose="030F0702030302020204" pitchFamily="66" charset="0"/>
              </a:rPr>
              <a:t> - 14x + 49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3D2EB4C-07B6-42D0-A82B-CCD3379B6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5975" y="3931890"/>
            <a:ext cx="1296988" cy="338138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GB" altLang="en-US" sz="1600">
                <a:latin typeface="Comic Sans MS" panose="030F0702030302020204" pitchFamily="66" charset="0"/>
              </a:rPr>
              <a:t>Simplify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E12F608-F90F-4451-B7F8-DD25FFD78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4663" y="4306540"/>
            <a:ext cx="25193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2400">
                <a:latin typeface="Comic Sans MS" panose="030F0702030302020204" pitchFamily="66" charset="0"/>
              </a:rPr>
              <a:t>(x - 7)</a:t>
            </a:r>
            <a:r>
              <a:rPr lang="en-GB" altLang="en-US" sz="2400" baseline="30000">
                <a:latin typeface="Comic Sans MS" panose="030F0702030302020204" pitchFamily="66" charset="0"/>
              </a:rPr>
              <a:t>2</a:t>
            </a:r>
            <a:r>
              <a:rPr lang="en-GB" altLang="en-US" sz="2400">
                <a:latin typeface="Comic Sans MS" panose="030F0702030302020204" pitchFamily="66" charset="0"/>
              </a:rPr>
              <a:t> </a:t>
            </a:r>
            <a:r>
              <a:rPr lang="en-GB" altLang="en-US" sz="2400" b="1">
                <a:solidFill>
                  <a:srgbClr val="0070C0"/>
                </a:solidFill>
                <a:latin typeface="Comic Sans MS" panose="030F0702030302020204" pitchFamily="66" charset="0"/>
              </a:rPr>
              <a:t>– 58 </a:t>
            </a:r>
            <a:r>
              <a:rPr lang="en-GB" altLang="en-US" sz="2400">
                <a:latin typeface="Comic Sans MS" panose="030F0702030302020204" pitchFamily="66" charset="0"/>
              </a:rPr>
              <a:t>= 0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2D39D52-3FA7-4810-AE8C-E0477CF9DE18}"/>
              </a:ext>
            </a:extLst>
          </p:cNvPr>
          <p:cNvSpPr/>
          <p:nvPr/>
        </p:nvSpPr>
        <p:spPr>
          <a:xfrm>
            <a:off x="4887913" y="3676303"/>
            <a:ext cx="687387" cy="523875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60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EEF4B09A-0C20-424D-8CFF-2ECA3B371A34}"/>
              </a:ext>
            </a:extLst>
          </p:cNvPr>
          <p:cNvSpPr/>
          <p:nvPr/>
        </p:nvSpPr>
        <p:spPr>
          <a:xfrm>
            <a:off x="4130675" y="2584103"/>
            <a:ext cx="622300" cy="522287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3254748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6" grpId="0" animBg="1"/>
      <p:bldP spid="20" grpId="0"/>
      <p:bldP spid="22" grpId="0"/>
      <p:bldP spid="23" grpId="0" animBg="1"/>
      <p:bldP spid="24" grpId="0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1907704" y="1700061"/>
            <a:ext cx="3610284" cy="58477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1</a:t>
            </a:r>
            <a:r>
              <a:rPr lang="en-GB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. 	x</a:t>
            </a:r>
            <a:r>
              <a:rPr lang="en-GB" sz="3200" b="0" i="0" u="none" strike="noStrike" kern="1200" cap="none" spc="0" baseline="30000" dirty="0">
                <a:solidFill>
                  <a:srgbClr val="000000"/>
                </a:solidFill>
                <a:uFillTx/>
                <a:latin typeface="Calibri"/>
              </a:rPr>
              <a:t>2</a:t>
            </a:r>
            <a:r>
              <a:rPr lang="en-GB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+ 8x + 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10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alibri"/>
              </a:rPr>
              <a:t> = 0</a:t>
            </a:r>
            <a:endParaRPr lang="en-US" sz="32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Rectangle 10"/>
          <p:cNvSpPr/>
          <p:nvPr/>
        </p:nvSpPr>
        <p:spPr>
          <a:xfrm>
            <a:off x="1907704" y="2298600"/>
            <a:ext cx="3818674" cy="58477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2</a:t>
            </a:r>
            <a:r>
              <a:rPr lang="en-GB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. 	x</a:t>
            </a:r>
            <a:r>
              <a:rPr lang="en-GB" sz="3200" b="0" i="0" u="none" strike="noStrike" kern="1200" cap="none" spc="0" baseline="30000" dirty="0">
                <a:solidFill>
                  <a:srgbClr val="000000"/>
                </a:solidFill>
                <a:uFillTx/>
                <a:latin typeface="Calibri"/>
              </a:rPr>
              <a:t>2</a:t>
            </a:r>
            <a:r>
              <a:rPr lang="en-GB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+ 10x + 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30 = 0</a:t>
            </a:r>
            <a:endParaRPr lang="en-US" sz="32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Rectangle 11"/>
          <p:cNvSpPr/>
          <p:nvPr/>
        </p:nvSpPr>
        <p:spPr>
          <a:xfrm>
            <a:off x="1907694" y="2851236"/>
            <a:ext cx="3321743" cy="58477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3</a:t>
            </a:r>
            <a:r>
              <a:rPr lang="en-GB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. 	x</a:t>
            </a:r>
            <a:r>
              <a:rPr lang="en-GB" sz="3200" b="0" i="0" u="none" strike="noStrike" kern="1200" cap="none" spc="0" baseline="30000" dirty="0">
                <a:solidFill>
                  <a:srgbClr val="000000"/>
                </a:solidFill>
                <a:uFillTx/>
                <a:latin typeface="Calibri"/>
              </a:rPr>
              <a:t>2</a:t>
            </a:r>
            <a:r>
              <a:rPr lang="en-GB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- 6x + 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1 = 0</a:t>
            </a:r>
            <a:endParaRPr lang="en-US" sz="32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Rectangle 12"/>
          <p:cNvSpPr/>
          <p:nvPr/>
        </p:nvSpPr>
        <p:spPr>
          <a:xfrm>
            <a:off x="1907694" y="3545476"/>
            <a:ext cx="3228769" cy="58477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4</a:t>
            </a:r>
            <a:r>
              <a:rPr lang="en-GB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. 	x</a:t>
            </a:r>
            <a:r>
              <a:rPr lang="en-GB" sz="3200" b="0" i="0" u="none" strike="noStrike" kern="1200" cap="none" spc="0" baseline="30000" dirty="0">
                <a:solidFill>
                  <a:srgbClr val="000000"/>
                </a:solidFill>
                <a:uFillTx/>
                <a:latin typeface="Calibri"/>
              </a:rPr>
              <a:t>2</a:t>
            </a:r>
            <a:r>
              <a:rPr lang="en-GB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-2x + 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2 = 0</a:t>
            </a:r>
            <a:endParaRPr lang="en-US" sz="32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Rectangle 13"/>
          <p:cNvSpPr/>
          <p:nvPr/>
        </p:nvSpPr>
        <p:spPr>
          <a:xfrm>
            <a:off x="1907694" y="4080363"/>
            <a:ext cx="3401893" cy="58477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5</a:t>
            </a:r>
            <a:r>
              <a:rPr lang="en-GB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. 	x</a:t>
            </a:r>
            <a:r>
              <a:rPr lang="en-GB" sz="3200" b="0" i="0" u="none" strike="noStrike" kern="1200" cap="none" spc="0" baseline="30000" dirty="0">
                <a:solidFill>
                  <a:srgbClr val="000000"/>
                </a:solidFill>
                <a:uFillTx/>
                <a:latin typeface="Calibri"/>
              </a:rPr>
              <a:t>2</a:t>
            </a:r>
            <a:r>
              <a:rPr lang="en-GB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+ 6x 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– 2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alibri"/>
              </a:rPr>
              <a:t> = 3</a:t>
            </a:r>
            <a:endParaRPr lang="en-US" sz="32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Rectangle 14"/>
          <p:cNvSpPr/>
          <p:nvPr/>
        </p:nvSpPr>
        <p:spPr>
          <a:xfrm>
            <a:off x="1907694" y="4665140"/>
            <a:ext cx="3530134" cy="58477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6</a:t>
            </a:r>
            <a:r>
              <a:rPr lang="en-GB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. 	x</a:t>
            </a:r>
            <a:r>
              <a:rPr lang="en-GB" sz="3200" b="0" i="0" u="none" strike="noStrike" kern="1200" cap="none" spc="0" baseline="30000" dirty="0">
                <a:solidFill>
                  <a:srgbClr val="000000"/>
                </a:solidFill>
                <a:uFillTx/>
                <a:latin typeface="Calibri"/>
              </a:rPr>
              <a:t>2</a:t>
            </a:r>
            <a:r>
              <a:rPr lang="en-GB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- 12x </a:t>
            </a:r>
            <a:r>
              <a:rPr lang="en-GB" sz="3200" dirty="0" smtClean="0">
                <a:solidFill>
                  <a:srgbClr val="000000"/>
                </a:solidFill>
                <a:latin typeface="Calibri"/>
              </a:rPr>
              <a:t>+ 2 = 5</a:t>
            </a:r>
            <a:endParaRPr lang="en-US" sz="32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Rectangle 15"/>
          <p:cNvSpPr/>
          <p:nvPr/>
        </p:nvSpPr>
        <p:spPr>
          <a:xfrm>
            <a:off x="1894125" y="5619627"/>
            <a:ext cx="3321743" cy="58477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7</a:t>
            </a:r>
            <a:r>
              <a:rPr lang="en-GB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. 	x</a:t>
            </a:r>
            <a:r>
              <a:rPr lang="en-GB" sz="3200" b="0" i="0" u="none" strike="noStrike" kern="1200" cap="none" spc="0" baseline="30000" dirty="0">
                <a:solidFill>
                  <a:srgbClr val="000000"/>
                </a:solidFill>
                <a:uFillTx/>
                <a:latin typeface="Calibri"/>
              </a:rPr>
              <a:t>2</a:t>
            </a:r>
            <a:r>
              <a:rPr lang="en-GB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- x + 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10</a:t>
            </a:r>
            <a:r>
              <a:rPr lang="en-GB" sz="3200" b="0" i="0" u="none" strike="noStrike" kern="1200" cap="none" spc="0" dirty="0" smtClean="0">
                <a:solidFill>
                  <a:srgbClr val="000000"/>
                </a:solidFill>
                <a:uFillTx/>
                <a:latin typeface="Calibri"/>
              </a:rPr>
              <a:t> = 6</a:t>
            </a:r>
            <a:endParaRPr lang="en-US" sz="32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Rectangle 16"/>
          <p:cNvSpPr/>
          <p:nvPr/>
        </p:nvSpPr>
        <p:spPr>
          <a:xfrm>
            <a:off x="1907694" y="6131664"/>
            <a:ext cx="3243193" cy="584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8</a:t>
            </a:r>
            <a:r>
              <a:rPr lang="en-GB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. 	x</a:t>
            </a:r>
            <a:r>
              <a:rPr lang="en-GB" sz="3200" b="0" i="0" u="none" strike="noStrike" kern="1200" cap="none" spc="0" baseline="30000" dirty="0">
                <a:solidFill>
                  <a:srgbClr val="000000"/>
                </a:solidFill>
                <a:uFillTx/>
                <a:latin typeface="Calibri"/>
              </a:rPr>
              <a:t>2</a:t>
            </a:r>
            <a:r>
              <a:rPr lang="en-GB" sz="3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- 3x + </a:t>
            </a:r>
            <a:r>
              <a:rPr lang="en-GB" sz="3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7.25</a:t>
            </a:r>
            <a:endParaRPr lang="en-US" sz="32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7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1980054" y="1600369"/>
            <a:ext cx="3010762" cy="584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1</a:t>
            </a:r>
            <a:r>
              <a:rPr lang="en-GB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. 	x</a:t>
            </a:r>
            <a:r>
              <a:rPr lang="en-GB" sz="3200" b="0" i="0" u="none" strike="noStrike" kern="1200" cap="none" spc="0" baseline="30000">
                <a:solidFill>
                  <a:srgbClr val="000000"/>
                </a:solidFill>
                <a:uFillTx/>
                <a:latin typeface="Calibri"/>
              </a:rPr>
              <a:t>2</a:t>
            </a:r>
            <a:r>
              <a:rPr lang="en-GB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+ 8x + 10</a:t>
            </a: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Rectangle 10"/>
          <p:cNvSpPr/>
          <p:nvPr/>
        </p:nvSpPr>
        <p:spPr>
          <a:xfrm>
            <a:off x="1980054" y="2198908"/>
            <a:ext cx="3219154" cy="584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2</a:t>
            </a:r>
            <a:r>
              <a:rPr lang="en-GB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. 	x</a:t>
            </a:r>
            <a:r>
              <a:rPr lang="en-GB" sz="3200" b="0" i="0" u="none" strike="noStrike" kern="1200" cap="none" spc="0" baseline="30000">
                <a:solidFill>
                  <a:srgbClr val="000000"/>
                </a:solidFill>
                <a:uFillTx/>
                <a:latin typeface="Calibri"/>
              </a:rPr>
              <a:t>2</a:t>
            </a:r>
            <a:r>
              <a:rPr lang="en-GB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+ 10x + 30</a:t>
            </a: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Rectangle 11"/>
          <p:cNvSpPr/>
          <p:nvPr/>
        </p:nvSpPr>
        <p:spPr>
          <a:xfrm>
            <a:off x="1980044" y="2751544"/>
            <a:ext cx="2722223" cy="584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3</a:t>
            </a:r>
            <a:r>
              <a:rPr lang="en-GB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. 	x</a:t>
            </a:r>
            <a:r>
              <a:rPr lang="en-GB" sz="3200" b="0" i="0" u="none" strike="noStrike" kern="1200" cap="none" spc="0" baseline="30000">
                <a:solidFill>
                  <a:srgbClr val="000000"/>
                </a:solidFill>
                <a:uFillTx/>
                <a:latin typeface="Calibri"/>
              </a:rPr>
              <a:t>2</a:t>
            </a:r>
            <a:r>
              <a:rPr lang="en-GB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- 6x + 1</a:t>
            </a: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Rectangle 12"/>
          <p:cNvSpPr/>
          <p:nvPr/>
        </p:nvSpPr>
        <p:spPr>
          <a:xfrm>
            <a:off x="1980044" y="3445784"/>
            <a:ext cx="2629247" cy="584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4</a:t>
            </a:r>
            <a:r>
              <a:rPr lang="en-GB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. 	x</a:t>
            </a:r>
            <a:r>
              <a:rPr lang="en-GB" sz="3200" b="0" i="0" u="none" strike="noStrike" kern="1200" cap="none" spc="0" baseline="30000">
                <a:solidFill>
                  <a:srgbClr val="000000"/>
                </a:solidFill>
                <a:uFillTx/>
                <a:latin typeface="Calibri"/>
              </a:rPr>
              <a:t>2</a:t>
            </a:r>
            <a:r>
              <a:rPr lang="en-GB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-2x + 2</a:t>
            </a: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Rectangle 13"/>
          <p:cNvSpPr/>
          <p:nvPr/>
        </p:nvSpPr>
        <p:spPr>
          <a:xfrm>
            <a:off x="1980044" y="3980671"/>
            <a:ext cx="2722223" cy="584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5</a:t>
            </a:r>
            <a:r>
              <a:rPr lang="en-GB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. 	x</a:t>
            </a:r>
            <a:r>
              <a:rPr lang="en-GB" sz="3200" b="0" i="0" u="none" strike="noStrike" kern="1200" cap="none" spc="0" baseline="30000">
                <a:solidFill>
                  <a:srgbClr val="000000"/>
                </a:solidFill>
                <a:uFillTx/>
                <a:latin typeface="Calibri"/>
              </a:rPr>
              <a:t>2</a:t>
            </a:r>
            <a:r>
              <a:rPr lang="en-GB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+ 6x - 5</a:t>
            </a: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Rectangle 14"/>
          <p:cNvSpPr/>
          <p:nvPr/>
        </p:nvSpPr>
        <p:spPr>
          <a:xfrm>
            <a:off x="1980044" y="4565448"/>
            <a:ext cx="2850459" cy="584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6</a:t>
            </a:r>
            <a:r>
              <a:rPr lang="en-GB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. 	x</a:t>
            </a:r>
            <a:r>
              <a:rPr lang="en-GB" sz="3200" b="0" i="0" u="none" strike="noStrike" kern="1200" cap="none" spc="0" baseline="30000">
                <a:solidFill>
                  <a:srgbClr val="000000"/>
                </a:solidFill>
                <a:uFillTx/>
                <a:latin typeface="Calibri"/>
              </a:rPr>
              <a:t>2</a:t>
            </a:r>
            <a:r>
              <a:rPr lang="en-GB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- 12x - 3</a:t>
            </a: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Rectangle 15"/>
          <p:cNvSpPr/>
          <p:nvPr/>
        </p:nvSpPr>
        <p:spPr>
          <a:xfrm>
            <a:off x="1966475" y="5519935"/>
            <a:ext cx="2513831" cy="584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7</a:t>
            </a:r>
            <a:r>
              <a:rPr lang="en-GB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. 	x</a:t>
            </a:r>
            <a:r>
              <a:rPr lang="en-GB" sz="3200" b="0" i="0" u="none" strike="noStrike" kern="1200" cap="none" spc="0" baseline="30000">
                <a:solidFill>
                  <a:srgbClr val="000000"/>
                </a:solidFill>
                <a:uFillTx/>
                <a:latin typeface="Calibri"/>
              </a:rPr>
              <a:t>2</a:t>
            </a:r>
            <a:r>
              <a:rPr lang="en-GB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- x + 4</a:t>
            </a: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Rectangle 16"/>
          <p:cNvSpPr/>
          <p:nvPr/>
        </p:nvSpPr>
        <p:spPr>
          <a:xfrm>
            <a:off x="1980044" y="6031972"/>
            <a:ext cx="3243193" cy="584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8</a:t>
            </a:r>
            <a:r>
              <a:rPr lang="en-GB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. 	x</a:t>
            </a:r>
            <a:r>
              <a:rPr lang="en-GB" sz="3200" b="0" i="0" u="none" strike="noStrike" kern="1200" cap="none" spc="0" baseline="30000">
                <a:solidFill>
                  <a:srgbClr val="000000"/>
                </a:solidFill>
                <a:uFillTx/>
                <a:latin typeface="Calibri"/>
              </a:rPr>
              <a:t>2</a:t>
            </a:r>
            <a:r>
              <a:rPr lang="en-GB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- 3x + 7.25</a:t>
            </a: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" name="Text Box 149"/>
          <p:cNvSpPr txBox="1"/>
          <p:nvPr/>
        </p:nvSpPr>
        <p:spPr>
          <a:xfrm>
            <a:off x="5724128" y="1667459"/>
            <a:ext cx="2247896" cy="406395"/>
          </a:xfrm>
          <a:prstGeom prst="rect">
            <a:avLst/>
          </a:prstGeom>
          <a:gradFill>
            <a:gsLst>
              <a:gs pos="0">
                <a:srgbClr val="A987A9"/>
              </a:gs>
              <a:gs pos="50000">
                <a:srgbClr val="FFCCFF"/>
              </a:gs>
              <a:gs pos="100000">
                <a:srgbClr val="A987A9"/>
              </a:gs>
            </a:gsLst>
            <a:lin ang="5400000"/>
          </a:gradFill>
          <a:ln w="9528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= </a:t>
            </a:r>
            <a:r>
              <a:rPr lang="en-GB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(x + 4)</a:t>
            </a:r>
            <a:r>
              <a:rPr lang="en-GB" sz="2000" b="0" i="0" u="none" strike="noStrike" kern="1200" cap="none" spc="0" baseline="30000">
                <a:solidFill>
                  <a:srgbClr val="000000"/>
                </a:solidFill>
                <a:uFillTx/>
                <a:latin typeface="Calibri"/>
              </a:rPr>
              <a:t>2</a:t>
            </a:r>
            <a:r>
              <a:rPr lang="en-GB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- 6</a:t>
            </a:r>
            <a:endParaRPr lang="en-US" sz="20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1" name="Text Box 150"/>
          <p:cNvSpPr txBox="1"/>
          <p:nvPr/>
        </p:nvSpPr>
        <p:spPr>
          <a:xfrm>
            <a:off x="5735883" y="2816357"/>
            <a:ext cx="2247896" cy="406395"/>
          </a:xfrm>
          <a:prstGeom prst="rect">
            <a:avLst/>
          </a:prstGeom>
          <a:gradFill>
            <a:gsLst>
              <a:gs pos="0">
                <a:srgbClr val="A987A9"/>
              </a:gs>
              <a:gs pos="50000">
                <a:srgbClr val="FFCCFF"/>
              </a:gs>
              <a:gs pos="100000">
                <a:srgbClr val="A987A9"/>
              </a:gs>
            </a:gsLst>
            <a:lin ang="5400000"/>
          </a:gradFill>
          <a:ln w="9528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= 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(x - 3)</a:t>
            </a:r>
            <a:r>
              <a:rPr lang="en-GB" sz="2000" b="0" i="0" u="none" strike="noStrike" kern="1200" cap="none" spc="0" baseline="30000" dirty="0">
                <a:solidFill>
                  <a:srgbClr val="000000"/>
                </a:solidFill>
                <a:uFillTx/>
                <a:latin typeface="Calibri"/>
              </a:rPr>
              <a:t>2</a:t>
            </a:r>
            <a:r>
              <a:rPr lang="en-GB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- 8</a:t>
            </a:r>
            <a:endParaRPr lang="en-US" sz="20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2" name="Text Box 151"/>
          <p:cNvSpPr txBox="1"/>
          <p:nvPr/>
        </p:nvSpPr>
        <p:spPr>
          <a:xfrm>
            <a:off x="5868144" y="3518160"/>
            <a:ext cx="2247896" cy="406395"/>
          </a:xfrm>
          <a:prstGeom prst="rect">
            <a:avLst/>
          </a:prstGeom>
          <a:gradFill>
            <a:gsLst>
              <a:gs pos="0">
                <a:srgbClr val="A987A9"/>
              </a:gs>
              <a:gs pos="50000">
                <a:srgbClr val="FFCCFF"/>
              </a:gs>
              <a:gs pos="100000">
                <a:srgbClr val="A987A9"/>
              </a:gs>
            </a:gsLst>
            <a:lin ang="5400000"/>
          </a:gradFill>
          <a:ln w="9528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= </a:t>
            </a:r>
            <a:r>
              <a:rPr lang="en-GB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(x - 1)</a:t>
            </a:r>
            <a:r>
              <a:rPr lang="en-GB" sz="2000" b="0" i="0" u="none" strike="noStrike" kern="1200" cap="none" spc="0" baseline="30000">
                <a:solidFill>
                  <a:srgbClr val="000000"/>
                </a:solidFill>
                <a:uFillTx/>
                <a:latin typeface="Calibri"/>
              </a:rPr>
              <a:t>2</a:t>
            </a:r>
            <a:r>
              <a:rPr lang="en-GB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+ 1</a:t>
            </a:r>
            <a:endParaRPr lang="en-US" sz="20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3" name="Text Box 152"/>
          <p:cNvSpPr txBox="1"/>
          <p:nvPr/>
        </p:nvSpPr>
        <p:spPr>
          <a:xfrm>
            <a:off x="5706291" y="2234489"/>
            <a:ext cx="2247896" cy="406395"/>
          </a:xfrm>
          <a:prstGeom prst="rect">
            <a:avLst/>
          </a:prstGeom>
          <a:gradFill>
            <a:gsLst>
              <a:gs pos="0">
                <a:srgbClr val="A987A9"/>
              </a:gs>
              <a:gs pos="50000">
                <a:srgbClr val="FFCCFF"/>
              </a:gs>
              <a:gs pos="100000">
                <a:srgbClr val="A987A9"/>
              </a:gs>
            </a:gsLst>
            <a:lin ang="5400000"/>
          </a:gradFill>
          <a:ln w="9528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= </a:t>
            </a:r>
            <a:r>
              <a:rPr lang="en-GB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(x + 5)</a:t>
            </a:r>
            <a:r>
              <a:rPr lang="en-GB" sz="2000" b="0" i="0" u="none" strike="noStrike" kern="1200" cap="none" spc="0" baseline="30000">
                <a:solidFill>
                  <a:srgbClr val="000000"/>
                </a:solidFill>
                <a:uFillTx/>
                <a:latin typeface="Calibri"/>
              </a:rPr>
              <a:t>2</a:t>
            </a:r>
            <a:r>
              <a:rPr lang="en-GB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+ 5</a:t>
            </a:r>
            <a:endParaRPr lang="en-US" sz="20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4" name="Text Box 153"/>
          <p:cNvSpPr txBox="1"/>
          <p:nvPr/>
        </p:nvSpPr>
        <p:spPr>
          <a:xfrm>
            <a:off x="5724128" y="4100028"/>
            <a:ext cx="2247896" cy="406395"/>
          </a:xfrm>
          <a:prstGeom prst="rect">
            <a:avLst/>
          </a:prstGeom>
          <a:gradFill>
            <a:gsLst>
              <a:gs pos="0">
                <a:srgbClr val="A987A9"/>
              </a:gs>
              <a:gs pos="50000">
                <a:srgbClr val="FFCCFF"/>
              </a:gs>
              <a:gs pos="100000">
                <a:srgbClr val="A987A9"/>
              </a:gs>
            </a:gsLst>
            <a:lin ang="5400000"/>
          </a:gradFill>
          <a:ln w="9528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= </a:t>
            </a:r>
            <a:r>
              <a:rPr lang="en-GB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(x + 3)</a:t>
            </a:r>
            <a:r>
              <a:rPr lang="en-GB" sz="2000" b="0" i="0" u="none" strike="noStrike" kern="1200" cap="none" spc="0" baseline="30000">
                <a:solidFill>
                  <a:srgbClr val="000000"/>
                </a:solidFill>
                <a:uFillTx/>
                <a:latin typeface="Calibri"/>
              </a:rPr>
              <a:t>2</a:t>
            </a:r>
            <a:r>
              <a:rPr lang="en-GB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- 14</a:t>
            </a:r>
            <a:endParaRPr lang="en-US" sz="20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5" name="Text Box 154"/>
          <p:cNvSpPr txBox="1"/>
          <p:nvPr/>
        </p:nvSpPr>
        <p:spPr>
          <a:xfrm>
            <a:off x="5724128" y="4724472"/>
            <a:ext cx="2247896" cy="406395"/>
          </a:xfrm>
          <a:prstGeom prst="rect">
            <a:avLst/>
          </a:prstGeom>
          <a:gradFill>
            <a:gsLst>
              <a:gs pos="0">
                <a:srgbClr val="A987A9"/>
              </a:gs>
              <a:gs pos="50000">
                <a:srgbClr val="FFCCFF"/>
              </a:gs>
              <a:gs pos="100000">
                <a:srgbClr val="A987A9"/>
              </a:gs>
            </a:gsLst>
            <a:lin ang="5400000"/>
          </a:gradFill>
          <a:ln w="9528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= </a:t>
            </a:r>
            <a:r>
              <a:rPr lang="en-GB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(x - 6)</a:t>
            </a:r>
            <a:r>
              <a:rPr lang="en-GB" sz="2000" b="0" i="0" u="none" strike="noStrike" kern="1200" cap="none" spc="0" baseline="30000">
                <a:solidFill>
                  <a:srgbClr val="000000"/>
                </a:solidFill>
                <a:uFillTx/>
                <a:latin typeface="Calibri"/>
              </a:rPr>
              <a:t>2</a:t>
            </a:r>
            <a:r>
              <a:rPr lang="en-GB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- 39</a:t>
            </a:r>
            <a:endParaRPr lang="en-US" sz="20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6" name="Text Box 155"/>
          <p:cNvSpPr txBox="1"/>
          <p:nvPr/>
        </p:nvSpPr>
        <p:spPr>
          <a:xfrm>
            <a:off x="5724128" y="5549205"/>
            <a:ext cx="2247896" cy="406395"/>
          </a:xfrm>
          <a:prstGeom prst="rect">
            <a:avLst/>
          </a:prstGeom>
          <a:gradFill>
            <a:gsLst>
              <a:gs pos="0">
                <a:srgbClr val="A987A9"/>
              </a:gs>
              <a:gs pos="50000">
                <a:srgbClr val="FFCCFF"/>
              </a:gs>
              <a:gs pos="100000">
                <a:srgbClr val="A987A9"/>
              </a:gs>
            </a:gsLst>
            <a:lin ang="5400000"/>
          </a:gradFill>
          <a:ln w="9528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= </a:t>
            </a:r>
            <a:r>
              <a:rPr lang="en-GB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(x - ½)</a:t>
            </a:r>
            <a:r>
              <a:rPr lang="en-GB" sz="2000" b="0" i="0" u="none" strike="noStrike" kern="1200" cap="none" spc="0" baseline="30000">
                <a:solidFill>
                  <a:srgbClr val="000000"/>
                </a:solidFill>
                <a:uFillTx/>
                <a:latin typeface="Calibri"/>
              </a:rPr>
              <a:t>2</a:t>
            </a:r>
            <a:r>
              <a:rPr lang="en-GB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+ 3.75</a:t>
            </a:r>
            <a:endParaRPr lang="en-US" sz="20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7" name="Text Box 156"/>
          <p:cNvSpPr txBox="1"/>
          <p:nvPr/>
        </p:nvSpPr>
        <p:spPr>
          <a:xfrm>
            <a:off x="5724128" y="6098293"/>
            <a:ext cx="2247896" cy="406395"/>
          </a:xfrm>
          <a:prstGeom prst="rect">
            <a:avLst/>
          </a:prstGeom>
          <a:gradFill>
            <a:gsLst>
              <a:gs pos="0">
                <a:srgbClr val="A987A9"/>
              </a:gs>
              <a:gs pos="50000">
                <a:srgbClr val="FFCCFF"/>
              </a:gs>
              <a:gs pos="100000">
                <a:srgbClr val="A987A9"/>
              </a:gs>
            </a:gsLst>
            <a:lin ang="5400000"/>
          </a:gradFill>
          <a:ln w="9528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= </a:t>
            </a:r>
            <a:r>
              <a:rPr lang="en-GB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(x - 1.5)</a:t>
            </a:r>
            <a:r>
              <a:rPr lang="en-GB" sz="2000" b="0" i="0" u="none" strike="noStrike" kern="1200" cap="none" spc="0" baseline="30000">
                <a:solidFill>
                  <a:srgbClr val="000000"/>
                </a:solidFill>
                <a:uFillTx/>
                <a:latin typeface="Calibri"/>
              </a:rPr>
              <a:t>2</a:t>
            </a:r>
            <a:r>
              <a:rPr lang="en-GB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+ 5</a:t>
            </a:r>
            <a:endParaRPr lang="en-US" sz="20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3748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7819" y="2291230"/>
            <a:ext cx="2689100" cy="392160"/>
          </a:xfrm>
          <a:prstGeom prst="rect">
            <a:avLst/>
          </a:prstGeom>
        </p:spPr>
      </p:pic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4314769" y="1857622"/>
            <a:ext cx="1631380" cy="15173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6636" y="3645024"/>
            <a:ext cx="5058495" cy="11414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3968" y="5426636"/>
            <a:ext cx="4629424" cy="858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72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3360ED5-9FFE-4141-BD06-1E475F8C97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2406" y="2704009"/>
            <a:ext cx="1296987" cy="83026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GB" altLang="en-US" sz="1600">
                <a:latin typeface="Comic Sans MS" panose="030F0702030302020204" pitchFamily="66" charset="0"/>
              </a:rPr>
              <a:t>Half the coefficient of x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19B4429-6AC5-4EDE-ACEC-5F7C82FFF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5106" y="4370884"/>
            <a:ext cx="1295400" cy="338137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GB" altLang="en-US" sz="1600">
                <a:latin typeface="Comic Sans MS" panose="030F0702030302020204" pitchFamily="66" charset="0"/>
              </a:rPr>
              <a:t>Solve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3398C8C-F804-4EC4-9294-A28F9F1F5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7856" y="4775696"/>
            <a:ext cx="2273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2400">
                <a:latin typeface="Comic Sans MS" panose="030F0702030302020204" pitchFamily="66" charset="0"/>
              </a:rPr>
              <a:t>(x + 10)</a:t>
            </a:r>
            <a:r>
              <a:rPr lang="en-GB" altLang="en-US" sz="2400" baseline="30000">
                <a:latin typeface="Comic Sans MS" panose="030F0702030302020204" pitchFamily="66" charset="0"/>
              </a:rPr>
              <a:t>2</a:t>
            </a:r>
            <a:r>
              <a:rPr lang="en-GB" altLang="en-US" sz="2400">
                <a:latin typeface="Comic Sans MS" panose="030F0702030302020204" pitchFamily="66" charset="0"/>
              </a:rPr>
              <a:t> = </a:t>
            </a:r>
            <a:r>
              <a:rPr lang="en-GB" altLang="en-US" sz="2400" b="1">
                <a:solidFill>
                  <a:srgbClr val="00B050"/>
                </a:solidFill>
                <a:latin typeface="Comic Sans MS" panose="030F0702030302020204" pitchFamily="66" charset="0"/>
              </a:rPr>
              <a:t>113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165B997-9587-440F-B208-989AE90033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1868" y="5175746"/>
            <a:ext cx="2432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2400">
                <a:latin typeface="Comic Sans MS" panose="030F0702030302020204" pitchFamily="66" charset="0"/>
              </a:rPr>
              <a:t>x + 10 = </a:t>
            </a:r>
            <a:r>
              <a:rPr lang="en-GB" altLang="en-US" sz="2400" b="1">
                <a:solidFill>
                  <a:srgbClr val="00B050"/>
                </a:solidFill>
                <a:latin typeface="Comic Sans MS" panose="030F0702030302020204" pitchFamily="66" charset="0"/>
              </a:rPr>
              <a:t>± √113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5EFFE68-79EE-42AD-BBDF-9B59CF5F93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3193" y="5575796"/>
            <a:ext cx="2320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2400">
                <a:latin typeface="Comic Sans MS" panose="030F0702030302020204" pitchFamily="66" charset="0"/>
              </a:rPr>
              <a:t>x = </a:t>
            </a:r>
            <a:r>
              <a:rPr lang="en-GB" altLang="en-US" sz="2400">
                <a:solidFill>
                  <a:srgbClr val="00B050"/>
                </a:solidFill>
                <a:latin typeface="Comic Sans MS" panose="030F0702030302020204" pitchFamily="66" charset="0"/>
              </a:rPr>
              <a:t>-10 </a:t>
            </a:r>
            <a:r>
              <a:rPr lang="en-GB" altLang="en-US" sz="2400" b="1">
                <a:solidFill>
                  <a:srgbClr val="00B050"/>
                </a:solidFill>
                <a:latin typeface="Comic Sans MS" panose="030F0702030302020204" pitchFamily="66" charset="0"/>
              </a:rPr>
              <a:t>± √113</a:t>
            </a:r>
          </a:p>
        </p:txBody>
      </p:sp>
      <p:sp>
        <p:nvSpPr>
          <p:cNvPr id="16" name="Rounded Rectangular Callout 15">
            <a:extLst>
              <a:ext uri="{FF2B5EF4-FFF2-40B4-BE49-F238E27FC236}">
                <a16:creationId xmlns:a16="http://schemas.microsoft.com/office/drawing/2014/main" id="{40D94A6E-CC32-4D7E-80D5-E02AE2F10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2993" y="4405809"/>
            <a:ext cx="1141413" cy="903287"/>
          </a:xfrm>
          <a:prstGeom prst="wedgeRoundRectCallout">
            <a:avLst>
              <a:gd name="adj1" fmla="val 62954"/>
              <a:gd name="adj2" fmla="val -30815"/>
              <a:gd name="adj3" fmla="val 16667"/>
            </a:avLst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492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492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492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492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492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1600">
                <a:latin typeface="Comic Sans MS" panose="030F0702030302020204" pitchFamily="66" charset="0"/>
                <a:ea typeface="Microsoft YaHei" panose="020B0503020204020204" pitchFamily="34" charset="-122"/>
              </a:rPr>
              <a:t>Minimum point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1600">
                <a:latin typeface="Comic Sans MS" panose="030F0702030302020204" pitchFamily="66" charset="0"/>
                <a:ea typeface="Microsoft YaHei" panose="020B0503020204020204" pitchFamily="34" charset="-122"/>
              </a:rPr>
              <a:t>(7, -58)</a:t>
            </a:r>
          </a:p>
        </p:txBody>
      </p:sp>
      <p:sp>
        <p:nvSpPr>
          <p:cNvPr id="17" name="Rounded Rectangular Callout 16">
            <a:extLst>
              <a:ext uri="{FF2B5EF4-FFF2-40B4-BE49-F238E27FC236}">
                <a16:creationId xmlns:a16="http://schemas.microsoft.com/office/drawing/2014/main" id="{99C4A86A-F4BA-4FD3-8E9A-DCD74BEE9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2993" y="5759946"/>
            <a:ext cx="2641600" cy="612775"/>
          </a:xfrm>
          <a:prstGeom prst="wedgeRoundRectCallout">
            <a:avLst>
              <a:gd name="adj1" fmla="val 59981"/>
              <a:gd name="adj2" fmla="val -53856"/>
              <a:gd name="adj3" fmla="val 16667"/>
            </a:avLst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492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492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492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492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492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1600">
                <a:latin typeface="Comic Sans MS" panose="030F0702030302020204" pitchFamily="66" charset="0"/>
                <a:ea typeface="Microsoft YaHei" panose="020B0503020204020204" pitchFamily="34" charset="-122"/>
              </a:rPr>
              <a:t>Make sure you have both  + and – square root!</a:t>
            </a:r>
          </a:p>
        </p:txBody>
      </p:sp>
      <p:sp>
        <p:nvSpPr>
          <p:cNvPr id="34825" name="Rectangle 17">
            <a:extLst>
              <a:ext uri="{FF2B5EF4-FFF2-40B4-BE49-F238E27FC236}">
                <a16:creationId xmlns:a16="http://schemas.microsoft.com/office/drawing/2014/main" id="{F0E02896-13AC-42CB-8E65-09E26792C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0256" y="2002334"/>
            <a:ext cx="6365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2000">
                <a:latin typeface="Comic Sans MS" panose="030F0702030302020204" pitchFamily="66" charset="0"/>
              </a:rPr>
              <a:t>Solve x</a:t>
            </a:r>
            <a:r>
              <a:rPr lang="en-GB" altLang="en-US" sz="2000" baseline="30000">
                <a:latin typeface="Comic Sans MS" panose="030F0702030302020204" pitchFamily="66" charset="0"/>
              </a:rPr>
              <a:t>2</a:t>
            </a:r>
            <a:r>
              <a:rPr lang="en-GB" altLang="en-US" sz="2000">
                <a:latin typeface="Comic Sans MS" panose="030F0702030302020204" pitchFamily="66" charset="0"/>
              </a:rPr>
              <a:t> + 20x – 13 = 0 by completing the square</a:t>
            </a:r>
          </a:p>
        </p:txBody>
      </p:sp>
      <p:sp>
        <p:nvSpPr>
          <p:cNvPr id="34826" name="Rectangle 4">
            <a:extLst>
              <a:ext uri="{FF2B5EF4-FFF2-40B4-BE49-F238E27FC236}">
                <a16:creationId xmlns:a16="http://schemas.microsoft.com/office/drawing/2014/main" id="{9CB81862-A9EB-495F-8A23-E33D42673F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5831" y="2581771"/>
            <a:ext cx="2540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2400">
                <a:latin typeface="Comic Sans MS" panose="030F0702030302020204" pitchFamily="66" charset="0"/>
              </a:rPr>
              <a:t>x</a:t>
            </a:r>
            <a:r>
              <a:rPr lang="en-GB" altLang="en-US" sz="2400" baseline="30000">
                <a:latin typeface="Comic Sans MS" panose="030F0702030302020204" pitchFamily="66" charset="0"/>
              </a:rPr>
              <a:t>2</a:t>
            </a:r>
            <a:r>
              <a:rPr lang="en-GB" altLang="en-US" sz="2400">
                <a:latin typeface="Comic Sans MS" panose="030F0702030302020204" pitchFamily="66" charset="0"/>
              </a:rPr>
              <a:t> + 20x - 13 = 0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C26C35D-7BE1-46DC-AE7C-0A34F3F358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5918" y="3161209"/>
            <a:ext cx="14620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2400">
                <a:latin typeface="Comic Sans MS" panose="030F0702030302020204" pitchFamily="66" charset="0"/>
              </a:rPr>
              <a:t>(x </a:t>
            </a:r>
            <a:r>
              <a:rPr lang="en-GB" altLang="en-US" sz="2400">
                <a:solidFill>
                  <a:srgbClr val="FF0000"/>
                </a:solidFill>
                <a:latin typeface="Comic Sans MS" panose="030F0702030302020204" pitchFamily="66" charset="0"/>
              </a:rPr>
              <a:t>+ 10 </a:t>
            </a:r>
            <a:r>
              <a:rPr lang="en-GB" altLang="en-US" sz="2400">
                <a:latin typeface="Comic Sans MS" panose="030F0702030302020204" pitchFamily="66" charset="0"/>
              </a:rPr>
              <a:t>)</a:t>
            </a:r>
            <a:r>
              <a:rPr lang="en-GB" altLang="en-US" sz="2400" baseline="30000">
                <a:latin typeface="Comic Sans MS" panose="030F0702030302020204" pitchFamily="66" charset="0"/>
              </a:rPr>
              <a:t>2</a:t>
            </a:r>
            <a:endParaRPr lang="en-GB" altLang="en-US" sz="2400">
              <a:latin typeface="Comic Sans MS" panose="030F0702030302020204" pitchFamily="66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839FBA5-C81D-4A95-91E8-1036464C92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6381" y="3689846"/>
            <a:ext cx="3806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2400">
                <a:latin typeface="Comic Sans MS" panose="030F0702030302020204" pitchFamily="66" charset="0"/>
              </a:rPr>
              <a:t>(x + 10)</a:t>
            </a:r>
            <a:r>
              <a:rPr lang="en-GB" altLang="en-US" sz="2400" baseline="30000">
                <a:latin typeface="Comic Sans MS" panose="030F0702030302020204" pitchFamily="66" charset="0"/>
              </a:rPr>
              <a:t>2 </a:t>
            </a:r>
            <a:r>
              <a:rPr lang="en-GB" altLang="en-US" sz="2400">
                <a:latin typeface="Comic Sans MS" panose="030F0702030302020204" pitchFamily="66" charset="0"/>
              </a:rPr>
              <a:t>= x</a:t>
            </a:r>
            <a:r>
              <a:rPr lang="en-GB" altLang="en-US" sz="2400" baseline="30000">
                <a:latin typeface="Comic Sans MS" panose="030F0702030302020204" pitchFamily="66" charset="0"/>
              </a:rPr>
              <a:t>2</a:t>
            </a:r>
            <a:r>
              <a:rPr lang="en-GB" altLang="en-US" sz="2400">
                <a:latin typeface="Comic Sans MS" panose="030F0702030302020204" pitchFamily="66" charset="0"/>
              </a:rPr>
              <a:t> + 20x + 100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3C32310-2608-40F3-B30C-6C939FFFA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7168" y="3918446"/>
            <a:ext cx="1296988" cy="338138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GB" altLang="en-US" sz="1600">
                <a:latin typeface="Comic Sans MS" panose="030F0702030302020204" pitchFamily="66" charset="0"/>
              </a:rPr>
              <a:t>Simplify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CA0A8E-9C14-43A3-9A9E-C8E81E77B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5856" y="4293096"/>
            <a:ext cx="2863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2400">
                <a:latin typeface="Comic Sans MS" panose="030F0702030302020204" pitchFamily="66" charset="0"/>
              </a:rPr>
              <a:t>(x + 10)</a:t>
            </a:r>
            <a:r>
              <a:rPr lang="en-GB" altLang="en-US" sz="2400" baseline="30000">
                <a:latin typeface="Comic Sans MS" panose="030F0702030302020204" pitchFamily="66" charset="0"/>
              </a:rPr>
              <a:t>2</a:t>
            </a:r>
            <a:r>
              <a:rPr lang="en-GB" altLang="en-US" sz="2400">
                <a:latin typeface="Comic Sans MS" panose="030F0702030302020204" pitchFamily="66" charset="0"/>
              </a:rPr>
              <a:t> </a:t>
            </a:r>
            <a:r>
              <a:rPr lang="en-GB" altLang="en-US" sz="2400" b="1">
                <a:solidFill>
                  <a:srgbClr val="0070C0"/>
                </a:solidFill>
                <a:latin typeface="Comic Sans MS" panose="030F0702030302020204" pitchFamily="66" charset="0"/>
              </a:rPr>
              <a:t>– 113 </a:t>
            </a:r>
            <a:r>
              <a:rPr lang="en-GB" altLang="en-US" sz="2400">
                <a:latin typeface="Comic Sans MS" panose="030F0702030302020204" pitchFamily="66" charset="0"/>
              </a:rPr>
              <a:t>= 0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7EAE374-7821-4444-BAA0-7C28EC75FE2E}"/>
              </a:ext>
            </a:extLst>
          </p:cNvPr>
          <p:cNvSpPr/>
          <p:nvPr/>
        </p:nvSpPr>
        <p:spPr>
          <a:xfrm>
            <a:off x="5152281" y="3643809"/>
            <a:ext cx="1000125" cy="522287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60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556EAE0-DA4D-4A1F-B4D6-F7BAE4D76C2D}"/>
              </a:ext>
            </a:extLst>
          </p:cNvPr>
          <p:cNvSpPr/>
          <p:nvPr/>
        </p:nvSpPr>
        <p:spPr>
          <a:xfrm>
            <a:off x="4391868" y="2570659"/>
            <a:ext cx="622300" cy="522287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175250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/>
      <p:bldP spid="13" grpId="0"/>
      <p:bldP spid="14" grpId="0"/>
      <p:bldP spid="16" grpId="0" animBg="1"/>
      <p:bldP spid="17" grpId="0" animBg="1"/>
      <p:bldP spid="20" grpId="0"/>
      <p:bldP spid="22" grpId="0"/>
      <p:bldP spid="23" grpId="0" animBg="1"/>
      <p:bldP spid="24" grpId="0"/>
      <p:bldP spid="25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8DBD2DB-2118-4CDB-83C7-E7D07B478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9205" y="2963193"/>
            <a:ext cx="1296987" cy="83026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GB" altLang="en-US" sz="1600">
                <a:latin typeface="Comic Sans MS" panose="030F0702030302020204" pitchFamily="66" charset="0"/>
              </a:rPr>
              <a:t>Half the coefficient of x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6CA790-B0B9-45C3-A0D5-A910DF52F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1905" y="4630068"/>
            <a:ext cx="1295400" cy="338137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GB" altLang="en-US" sz="1600">
                <a:latin typeface="Comic Sans MS" panose="030F0702030302020204" pitchFamily="66" charset="0"/>
              </a:rPr>
              <a:t>Solve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5D4F5B-8E3D-4A01-81CD-137AA5C1E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4655" y="5034880"/>
            <a:ext cx="20812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2400">
                <a:latin typeface="Comic Sans MS" panose="030F0702030302020204" pitchFamily="66" charset="0"/>
              </a:rPr>
              <a:t>(x + 3)</a:t>
            </a:r>
            <a:r>
              <a:rPr lang="en-GB" altLang="en-US" sz="2400" baseline="30000">
                <a:latin typeface="Comic Sans MS" panose="030F0702030302020204" pitchFamily="66" charset="0"/>
              </a:rPr>
              <a:t>2</a:t>
            </a:r>
            <a:r>
              <a:rPr lang="en-GB" altLang="en-US" sz="2400">
                <a:latin typeface="Comic Sans MS" panose="030F0702030302020204" pitchFamily="66" charset="0"/>
              </a:rPr>
              <a:t> = </a:t>
            </a:r>
            <a:r>
              <a:rPr lang="en-GB" altLang="en-US" sz="2400" b="1">
                <a:solidFill>
                  <a:srgbClr val="00B050"/>
                </a:solidFill>
                <a:latin typeface="Comic Sans MS" panose="030F0702030302020204" pitchFamily="66" charset="0"/>
              </a:rPr>
              <a:t>- 2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CAFB1C4-3597-46D4-8129-BBD853818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8667" y="5434930"/>
            <a:ext cx="2087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2400">
                <a:latin typeface="Comic Sans MS" panose="030F0702030302020204" pitchFamily="66" charset="0"/>
              </a:rPr>
              <a:t>x - 3 = </a:t>
            </a:r>
            <a:r>
              <a:rPr lang="en-GB" altLang="en-US" sz="2400" b="1">
                <a:solidFill>
                  <a:srgbClr val="00B050"/>
                </a:solidFill>
                <a:latin typeface="Comic Sans MS" panose="030F0702030302020204" pitchFamily="66" charset="0"/>
              </a:rPr>
              <a:t>± √-2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55E426C-D957-4875-A18D-FC9FA89FE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9992" y="5949280"/>
            <a:ext cx="2008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2400">
                <a:latin typeface="Comic Sans MS" panose="030F0702030302020204" pitchFamily="66" charset="0"/>
              </a:rPr>
              <a:t>No Solutions</a:t>
            </a:r>
            <a:endParaRPr lang="en-GB" altLang="en-US" sz="2400" b="1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ounded Rectangular Callout 15">
            <a:extLst>
              <a:ext uri="{FF2B5EF4-FFF2-40B4-BE49-F238E27FC236}">
                <a16:creationId xmlns:a16="http://schemas.microsoft.com/office/drawing/2014/main" id="{8E86A952-C35C-4A83-90DA-210A3563A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9792" y="4664993"/>
            <a:ext cx="1141413" cy="903287"/>
          </a:xfrm>
          <a:prstGeom prst="wedgeRoundRectCallout">
            <a:avLst>
              <a:gd name="adj1" fmla="val 62954"/>
              <a:gd name="adj2" fmla="val -30815"/>
              <a:gd name="adj3" fmla="val 16667"/>
            </a:avLst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492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492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492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492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492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1600">
                <a:latin typeface="Comic Sans MS" panose="030F0702030302020204" pitchFamily="66" charset="0"/>
                <a:ea typeface="Microsoft YaHei" panose="020B0503020204020204" pitchFamily="34" charset="-122"/>
              </a:rPr>
              <a:t>Minimum point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1600">
                <a:latin typeface="Comic Sans MS" panose="030F0702030302020204" pitchFamily="66" charset="0"/>
                <a:ea typeface="Microsoft YaHei" panose="020B0503020204020204" pitchFamily="34" charset="-122"/>
              </a:rPr>
              <a:t>(7, -58)</a:t>
            </a:r>
          </a:p>
        </p:txBody>
      </p:sp>
      <p:sp>
        <p:nvSpPr>
          <p:cNvPr id="35848" name="Rectangle 17">
            <a:extLst>
              <a:ext uri="{FF2B5EF4-FFF2-40B4-BE49-F238E27FC236}">
                <a16:creationId xmlns:a16="http://schemas.microsoft.com/office/drawing/2014/main" id="{566B5528-2CD3-4A38-B6B1-4C2401290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7055" y="2261518"/>
            <a:ext cx="6365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2000">
                <a:latin typeface="Comic Sans MS" panose="030F0702030302020204" pitchFamily="66" charset="0"/>
              </a:rPr>
              <a:t>Solve x</a:t>
            </a:r>
            <a:r>
              <a:rPr lang="en-GB" altLang="en-US" sz="2000" baseline="30000">
                <a:latin typeface="Comic Sans MS" panose="030F0702030302020204" pitchFamily="66" charset="0"/>
              </a:rPr>
              <a:t>2</a:t>
            </a:r>
            <a:r>
              <a:rPr lang="en-GB" altLang="en-US" sz="2000">
                <a:latin typeface="Comic Sans MS" panose="030F0702030302020204" pitchFamily="66" charset="0"/>
              </a:rPr>
              <a:t> + 6x + 11 = 0 by completing the square</a:t>
            </a:r>
          </a:p>
        </p:txBody>
      </p:sp>
      <p:sp>
        <p:nvSpPr>
          <p:cNvPr id="35849" name="Rectangle 4">
            <a:extLst>
              <a:ext uri="{FF2B5EF4-FFF2-40B4-BE49-F238E27FC236}">
                <a16:creationId xmlns:a16="http://schemas.microsoft.com/office/drawing/2014/main" id="{A9ACF428-1C3C-4EC3-A017-CB22951C2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0117" y="2842543"/>
            <a:ext cx="23225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2400">
                <a:latin typeface="Comic Sans MS" panose="030F0702030302020204" pitchFamily="66" charset="0"/>
              </a:rPr>
              <a:t>x</a:t>
            </a:r>
            <a:r>
              <a:rPr lang="en-GB" altLang="en-US" sz="2400" baseline="30000">
                <a:latin typeface="Comic Sans MS" panose="030F0702030302020204" pitchFamily="66" charset="0"/>
              </a:rPr>
              <a:t>2</a:t>
            </a:r>
            <a:r>
              <a:rPr lang="en-GB" altLang="en-US" sz="2400">
                <a:latin typeface="Comic Sans MS" panose="030F0702030302020204" pitchFamily="66" charset="0"/>
              </a:rPr>
              <a:t> + 6x + 11 = 0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7BA5F7B-0F28-436F-A441-B98B6D5C12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2717" y="3420393"/>
            <a:ext cx="13239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2400">
                <a:latin typeface="Comic Sans MS" panose="030F0702030302020204" pitchFamily="66" charset="0"/>
              </a:rPr>
              <a:t>(x </a:t>
            </a:r>
            <a:r>
              <a:rPr lang="en-GB" altLang="en-US" sz="2400">
                <a:solidFill>
                  <a:srgbClr val="FF0000"/>
                </a:solidFill>
                <a:latin typeface="Comic Sans MS" panose="030F0702030302020204" pitchFamily="66" charset="0"/>
              </a:rPr>
              <a:t>+ 3 </a:t>
            </a:r>
            <a:r>
              <a:rPr lang="en-GB" altLang="en-US" sz="2400">
                <a:latin typeface="Comic Sans MS" panose="030F0702030302020204" pitchFamily="66" charset="0"/>
              </a:rPr>
              <a:t>)</a:t>
            </a:r>
            <a:r>
              <a:rPr lang="en-GB" altLang="en-US" sz="2400" baseline="30000">
                <a:latin typeface="Comic Sans MS" panose="030F0702030302020204" pitchFamily="66" charset="0"/>
              </a:rPr>
              <a:t>2</a:t>
            </a:r>
            <a:endParaRPr lang="en-GB" altLang="en-US" sz="2400">
              <a:latin typeface="Comic Sans MS" panose="030F0702030302020204" pitchFamily="66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E1AFA65-2B04-4A9B-A6C0-2818FDCF4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8280" y="3922043"/>
            <a:ext cx="31384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2400">
                <a:latin typeface="Comic Sans MS" panose="030F0702030302020204" pitchFamily="66" charset="0"/>
              </a:rPr>
              <a:t>(x + 3)</a:t>
            </a:r>
            <a:r>
              <a:rPr lang="en-GB" altLang="en-US" sz="2400" baseline="30000">
                <a:latin typeface="Comic Sans MS" panose="030F0702030302020204" pitchFamily="66" charset="0"/>
              </a:rPr>
              <a:t>2 </a:t>
            </a:r>
            <a:r>
              <a:rPr lang="en-GB" altLang="en-US" sz="2400">
                <a:latin typeface="Comic Sans MS" panose="030F0702030302020204" pitchFamily="66" charset="0"/>
              </a:rPr>
              <a:t>= x</a:t>
            </a:r>
            <a:r>
              <a:rPr lang="en-GB" altLang="en-US" sz="2400" baseline="30000">
                <a:latin typeface="Comic Sans MS" panose="030F0702030302020204" pitchFamily="66" charset="0"/>
              </a:rPr>
              <a:t>2</a:t>
            </a:r>
            <a:r>
              <a:rPr lang="en-GB" altLang="en-US" sz="2400">
                <a:latin typeface="Comic Sans MS" panose="030F0702030302020204" pitchFamily="66" charset="0"/>
              </a:rPr>
              <a:t> - 6x + 9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91A66C0-0234-4A8F-9C45-406F8C43E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3967" y="4177630"/>
            <a:ext cx="1296988" cy="338138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GB" altLang="en-US" sz="1600">
                <a:latin typeface="Comic Sans MS" panose="030F0702030302020204" pitchFamily="66" charset="0"/>
              </a:rPr>
              <a:t>Simplify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38EDB6F-48CF-4467-9AD4-0BC3157ADF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2655" y="4552280"/>
            <a:ext cx="24018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2400">
                <a:latin typeface="Comic Sans MS" panose="030F0702030302020204" pitchFamily="66" charset="0"/>
              </a:rPr>
              <a:t>(x + 3)</a:t>
            </a:r>
            <a:r>
              <a:rPr lang="en-GB" altLang="en-US" sz="2400" baseline="30000">
                <a:latin typeface="Comic Sans MS" panose="030F0702030302020204" pitchFamily="66" charset="0"/>
              </a:rPr>
              <a:t>2</a:t>
            </a:r>
            <a:r>
              <a:rPr lang="en-GB" altLang="en-US" sz="2400">
                <a:latin typeface="Comic Sans MS" panose="030F0702030302020204" pitchFamily="66" charset="0"/>
              </a:rPr>
              <a:t> </a:t>
            </a:r>
            <a:r>
              <a:rPr lang="en-GB" altLang="en-US" sz="2400" b="1">
                <a:solidFill>
                  <a:srgbClr val="0070C0"/>
                </a:solidFill>
                <a:latin typeface="Comic Sans MS" panose="030F0702030302020204" pitchFamily="66" charset="0"/>
              </a:rPr>
              <a:t>+ 2 </a:t>
            </a:r>
            <a:r>
              <a:rPr lang="en-GB" altLang="en-US" sz="2400">
                <a:latin typeface="Comic Sans MS" panose="030F0702030302020204" pitchFamily="66" charset="0"/>
              </a:rPr>
              <a:t>= 0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BD57DCA-A2FF-4E71-B286-CB8CCDEE9EDB}"/>
              </a:ext>
            </a:extLst>
          </p:cNvPr>
          <p:cNvSpPr/>
          <p:nvPr/>
        </p:nvSpPr>
        <p:spPr>
          <a:xfrm>
            <a:off x="4680967" y="3909343"/>
            <a:ext cx="687388" cy="523875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60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69C8A15-FB76-4420-B0C3-06BFB742D16F}"/>
              </a:ext>
            </a:extLst>
          </p:cNvPr>
          <p:cNvSpPr/>
          <p:nvPr/>
        </p:nvSpPr>
        <p:spPr>
          <a:xfrm>
            <a:off x="4058667" y="2829843"/>
            <a:ext cx="622300" cy="522287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3137953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/>
      <p:bldP spid="13" grpId="0"/>
      <p:bldP spid="14" grpId="0"/>
      <p:bldP spid="16" grpId="0" animBg="1"/>
      <p:bldP spid="20" grpId="0"/>
      <p:bldP spid="22" grpId="0"/>
      <p:bldP spid="23" grpId="0" animBg="1"/>
      <p:bldP spid="24" grpId="0"/>
      <p:bldP spid="25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ontent Placeholder 38"/>
          <p:cNvSpPr>
            <a:spLocks noGrp="1"/>
          </p:cNvSpPr>
          <p:nvPr>
            <p:ph idx="4294967295"/>
          </p:nvPr>
        </p:nvSpPr>
        <p:spPr>
          <a:xfrm>
            <a:off x="971600" y="1990916"/>
            <a:ext cx="7789863" cy="80168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400" dirty="0"/>
              <a:t>We may have a expression such as 3x</a:t>
            </a:r>
            <a:r>
              <a:rPr lang="en-GB" sz="2400" dirty="0">
                <a:latin typeface="Calibri"/>
                <a:cs typeface="Calibri"/>
              </a:rPr>
              <a:t>² +12x-6, where</a:t>
            </a:r>
          </a:p>
          <a:p>
            <a:pPr>
              <a:buNone/>
            </a:pPr>
            <a:r>
              <a:rPr lang="en-GB" sz="2400" dirty="0">
                <a:latin typeface="Calibri"/>
                <a:cs typeface="Calibri"/>
              </a:rPr>
              <a:t>we have a coefficient of x². 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53143" y="3135085"/>
            <a:ext cx="3106057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Step 1: Factorise out the coefficient of x</a:t>
            </a:r>
            <a:r>
              <a:rPr lang="en-GB" dirty="0">
                <a:latin typeface="Calibri"/>
                <a:cs typeface="Calibri"/>
              </a:rPr>
              <a:t>²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364088" y="2904252"/>
            <a:ext cx="14943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3x</a:t>
            </a:r>
            <a:r>
              <a:rPr lang="en-GB" sz="2400" dirty="0">
                <a:cs typeface="Calibri"/>
              </a:rPr>
              <a:t>² +12x-6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5400374" y="3419510"/>
            <a:ext cx="15247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3(x</a:t>
            </a:r>
            <a:r>
              <a:rPr lang="en-GB" sz="2400" dirty="0">
                <a:cs typeface="Calibri"/>
              </a:rPr>
              <a:t>² +4x-2)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45886" y="3882571"/>
            <a:ext cx="3106057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Step 2: Complete the square of everything inside the bracket. </a:t>
            </a:r>
          </a:p>
        </p:txBody>
      </p:sp>
      <p:sp>
        <p:nvSpPr>
          <p:cNvPr id="8" name="Rectangle 7"/>
          <p:cNvSpPr/>
          <p:nvPr/>
        </p:nvSpPr>
        <p:spPr>
          <a:xfrm>
            <a:off x="5436660" y="3978310"/>
            <a:ext cx="1827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3((x+2)</a:t>
            </a:r>
            <a:r>
              <a:rPr lang="en-GB" sz="2400" dirty="0">
                <a:cs typeface="Calibri"/>
              </a:rPr>
              <a:t>² -4-2)</a:t>
            </a:r>
            <a:endParaRPr lang="en-GB" sz="2400" dirty="0"/>
          </a:p>
        </p:txBody>
      </p:sp>
      <p:sp>
        <p:nvSpPr>
          <p:cNvPr id="9" name="Rectangle 8"/>
          <p:cNvSpPr/>
          <p:nvPr/>
        </p:nvSpPr>
        <p:spPr>
          <a:xfrm>
            <a:off x="5414888" y="4566139"/>
            <a:ext cx="15776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3((x+2)</a:t>
            </a:r>
            <a:r>
              <a:rPr lang="en-GB" sz="2400" dirty="0">
                <a:cs typeface="Calibri"/>
              </a:rPr>
              <a:t>² -6)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24115" y="4659086"/>
            <a:ext cx="3106057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Step 3: Then multiply by the coefficient.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436659" y="5153968"/>
            <a:ext cx="1547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3(x+2)</a:t>
            </a:r>
            <a:r>
              <a:rPr lang="en-GB" sz="2400" dirty="0">
                <a:cs typeface="Calibri"/>
              </a:rPr>
              <a:t>² -18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7354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uiExpand="1" build="p"/>
      <p:bldP spid="4" grpId="0" animBg="1"/>
      <p:bldP spid="5" grpId="0"/>
      <p:bldP spid="6" grpId="0"/>
      <p:bldP spid="7" grpId="0" animBg="1"/>
      <p:bldP spid="8" grpId="0"/>
      <p:bldP spid="9" grpId="0"/>
      <p:bldP spid="10" grpId="0" animBg="1"/>
      <p:bldP spid="11" grpId="0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DGL Triangle Constructions TDS</Template>
  <TotalTime>6716</TotalTime>
  <Words>852</Words>
  <Application>Microsoft Office PowerPoint</Application>
  <PresentationFormat>On-screen Show (4:3)</PresentationFormat>
  <Paragraphs>114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Microsoft YaHei</vt:lpstr>
      <vt:lpstr>Arial</vt:lpstr>
      <vt:lpstr>Calibri</vt:lpstr>
      <vt:lpstr>Comic Sans MS</vt:lpstr>
      <vt:lpstr>Times New Roman</vt:lpstr>
      <vt:lpstr>Wingdings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kmccaffrey@birkenheadparkschool.com</dc:creator>
  <cp:lastModifiedBy>Lucinda Loon</cp:lastModifiedBy>
  <cp:revision>120</cp:revision>
  <cp:lastPrinted>2016-11-21T08:19:16Z</cp:lastPrinted>
  <dcterms:created xsi:type="dcterms:W3CDTF">2010-11-01T14:37:27Z</dcterms:created>
  <dcterms:modified xsi:type="dcterms:W3CDTF">2020-09-25T11:46:01Z</dcterms:modified>
</cp:coreProperties>
</file>