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5" r:id="rId10"/>
    <p:sldId id="264" r:id="rId11"/>
    <p:sldId id="269" r:id="rId12"/>
    <p:sldId id="270" r:id="rId13"/>
    <p:sldId id="274" r:id="rId14"/>
    <p:sldId id="275" r:id="rId15"/>
    <p:sldId id="276" r:id="rId16"/>
    <p:sldId id="277" r:id="rId17"/>
    <p:sldId id="280" r:id="rId18"/>
    <p:sldId id="279" r:id="rId19"/>
    <p:sldId id="281" r:id="rId20"/>
    <p:sldId id="282" r:id="rId21"/>
    <p:sldId id="284" r:id="rId22"/>
    <p:sldId id="283" r:id="rId23"/>
    <p:sldId id="271" r:id="rId24"/>
    <p:sldId id="272" r:id="rId25"/>
    <p:sldId id="273" r:id="rId26"/>
    <p:sldId id="256" r:id="rId27"/>
    <p:sldId id="278" r:id="rId28"/>
    <p:sldId id="266" r:id="rId2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acher" initials="A" lastIdx="0" clrIdx="0">
    <p:extLst>
      <p:ext uri="{19B8F6BF-5375-455C-9EA6-DF929625EA0E}">
        <p15:presenceInfo xmlns:p15="http://schemas.microsoft.com/office/powerpoint/2012/main" userId="Teach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BC371"/>
    <a:srgbClr val="FCCD88"/>
    <a:srgbClr val="00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94660"/>
  </p:normalViewPr>
  <p:slideViewPr>
    <p:cSldViewPr>
      <p:cViewPr varScale="1">
        <p:scale>
          <a:sx n="80" d="100"/>
          <a:sy n="80" d="100"/>
        </p:scale>
        <p:origin x="11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4ABC4-C44B-4E40-8722-F8B6AA955DC6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A3E71-14EB-4950-AB39-2ECB5087D7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4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3E71-14EB-4950-AB39-2ECB5087D70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41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A3E71-14EB-4950-AB39-2ECB5087D7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20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D1355-A5F5-41A4-B191-4C6215D977CB}" type="datetimeFigureOut">
              <a:rPr lang="en-US" smtClean="0"/>
              <a:pPr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C030-E824-4B0A-83AA-C4F815B6AB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2.bp.blogspot.com/_hhUdKwzDmA4/S7dXzoiCGiI/AAAAAAAAAhM/XiFyUjna6NQ/s1600/nucleic+acid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broadinstitute.org/files/blog/images/2011/Polysome_v2C_300px.pn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7875" y="1008063"/>
            <a:ext cx="2417763" cy="404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25" b="1" dirty="0">
                <a:solidFill>
                  <a:srgbClr val="0070C0"/>
                </a:solidFill>
                <a:latin typeface="+mj-lt"/>
              </a:rPr>
              <a:t>“Do Now”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60525" y="1630363"/>
            <a:ext cx="6821488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44661" indent="-144661">
              <a:buFont typeface="+mj-lt"/>
              <a:buAutoNum type="arabicPeriod"/>
              <a:defRPr/>
            </a:pPr>
            <a:r>
              <a:rPr lang="en-GB" dirty="0">
                <a:latin typeface="+mj-lt"/>
              </a:rPr>
              <a:t>Where does respiration occur?</a:t>
            </a:r>
            <a:endParaRPr lang="en-GB" dirty="0">
              <a:latin typeface="+mj-lt"/>
            </a:endParaRPr>
          </a:p>
          <a:p>
            <a:pPr>
              <a:defRPr/>
            </a:pPr>
            <a:endParaRPr lang="en-GB" dirty="0">
              <a:latin typeface="+mj-lt"/>
            </a:endParaRPr>
          </a:p>
          <a:p>
            <a:pPr>
              <a:defRPr/>
            </a:pPr>
            <a:endParaRPr lang="en-GB" dirty="0">
              <a:latin typeface="+mj-lt"/>
            </a:endParaRPr>
          </a:p>
          <a:p>
            <a:pPr marL="192881" indent="-192881">
              <a:buFont typeface="+mj-lt"/>
              <a:buAutoNum type="arabicPeriod" startAt="2"/>
              <a:defRPr/>
            </a:pPr>
            <a:r>
              <a:rPr lang="en-GB" dirty="0">
                <a:latin typeface="+mj-lt"/>
              </a:rPr>
              <a:t>Where in the body would you find the adrenal glands?:</a:t>
            </a:r>
            <a:r>
              <a:rPr lang="en-GB" dirty="0">
                <a:latin typeface="+mj-lt"/>
              </a:rPr>
              <a:t>	</a:t>
            </a:r>
          </a:p>
          <a:p>
            <a:pPr marL="337542" lvl="1" indent="-144661">
              <a:buFont typeface="+mj-lt"/>
              <a:buAutoNum type="alphaLcPeriod"/>
              <a:defRPr/>
            </a:pPr>
            <a:r>
              <a:rPr lang="en-GB" dirty="0">
                <a:latin typeface="+mj-lt"/>
              </a:rPr>
              <a:t> the </a:t>
            </a:r>
            <a:r>
              <a:rPr lang="en-GB" dirty="0">
                <a:latin typeface="+mj-lt"/>
              </a:rPr>
              <a:t>neck</a:t>
            </a:r>
            <a:endParaRPr lang="en-GB" dirty="0">
              <a:latin typeface="+mj-lt"/>
            </a:endParaRPr>
          </a:p>
          <a:p>
            <a:pPr marL="337542" lvl="1" indent="-144661">
              <a:buFont typeface="+mj-lt"/>
              <a:buAutoNum type="alphaLcPeriod"/>
              <a:defRPr/>
            </a:pPr>
            <a:r>
              <a:rPr lang="en-GB" dirty="0">
                <a:latin typeface="+mj-lt"/>
              </a:rPr>
              <a:t> </a:t>
            </a:r>
            <a:r>
              <a:rPr lang="en-GB" dirty="0">
                <a:latin typeface="+mj-lt"/>
              </a:rPr>
              <a:t>in the brain.</a:t>
            </a:r>
            <a:endParaRPr lang="en-GB" dirty="0">
              <a:latin typeface="+mj-lt"/>
            </a:endParaRPr>
          </a:p>
          <a:p>
            <a:pPr marL="337542" lvl="1" indent="-144661">
              <a:buFont typeface="+mj-lt"/>
              <a:buAutoNum type="alphaLcPeriod"/>
              <a:defRPr/>
            </a:pPr>
            <a:r>
              <a:rPr lang="en-GB" dirty="0">
                <a:latin typeface="+mj-lt"/>
              </a:rPr>
              <a:t> </a:t>
            </a:r>
            <a:r>
              <a:rPr lang="en-GB" dirty="0">
                <a:latin typeface="+mj-lt"/>
              </a:rPr>
              <a:t>just above the kidneys</a:t>
            </a:r>
            <a:endParaRPr lang="en-GB" dirty="0">
              <a:latin typeface="+mj-lt"/>
            </a:endParaRPr>
          </a:p>
          <a:p>
            <a:pPr marL="337542" lvl="1" indent="-144661">
              <a:buFont typeface="+mj-lt"/>
              <a:buAutoNum type="alphaLcPeriod"/>
              <a:defRPr/>
            </a:pPr>
            <a:endParaRPr lang="en-GB" dirty="0">
              <a:latin typeface="+mj-lt"/>
            </a:endParaRPr>
          </a:p>
          <a:p>
            <a:pPr marL="450056" lvl="1" indent="-257175">
              <a:buFontTx/>
              <a:buAutoNum type="arabicPeriod" startAt="3"/>
              <a:defRPr/>
            </a:pPr>
            <a:r>
              <a:rPr lang="en-GB" dirty="0">
                <a:latin typeface="+mj-lt"/>
              </a:rPr>
              <a:t>Which </a:t>
            </a:r>
            <a:r>
              <a:rPr lang="en-GB" dirty="0">
                <a:latin typeface="+mj-lt"/>
              </a:rPr>
              <a:t>food good is needed for growth and repair?</a:t>
            </a:r>
            <a:endParaRPr lang="en-GB" dirty="0">
              <a:latin typeface="+mj-lt"/>
            </a:endParaRPr>
          </a:p>
          <a:p>
            <a:pPr marL="192881" lvl="1">
              <a:defRPr/>
            </a:pPr>
            <a:endParaRPr lang="en-GB" dirty="0">
              <a:latin typeface="+mj-lt"/>
            </a:endParaRPr>
          </a:p>
          <a:p>
            <a:pPr marL="192881" lvl="1">
              <a:defRPr/>
            </a:pPr>
            <a:endParaRPr lang="en-GB" dirty="0">
              <a:latin typeface="+mj-lt"/>
            </a:endParaRPr>
          </a:p>
          <a:p>
            <a:pPr>
              <a:defRPr/>
            </a:pPr>
            <a:r>
              <a:rPr lang="en-GB" dirty="0">
                <a:latin typeface="+mj-lt"/>
              </a:rPr>
              <a:t>4. </a:t>
            </a:r>
            <a:r>
              <a:rPr lang="en-GB" dirty="0">
                <a:latin typeface="+mj-lt"/>
              </a:rPr>
              <a:t>Which is a faster response : endocrine or nervous?</a:t>
            </a:r>
            <a:endParaRPr lang="en-GB" dirty="0">
              <a:latin typeface="+mj-lt"/>
            </a:endParaRPr>
          </a:p>
          <a:p>
            <a:pPr>
              <a:defRPr/>
            </a:pPr>
            <a:endParaRPr lang="en-GB" dirty="0">
              <a:latin typeface="+mj-lt"/>
            </a:endParaRPr>
          </a:p>
          <a:p>
            <a:pPr>
              <a:defRPr/>
            </a:pPr>
            <a:endParaRPr lang="en-GB" dirty="0">
              <a:latin typeface="+mj-lt"/>
            </a:endParaRPr>
          </a:p>
          <a:p>
            <a:pPr>
              <a:defRPr/>
            </a:pPr>
            <a:r>
              <a:rPr lang="en-GB" dirty="0">
                <a:latin typeface="+mj-lt"/>
              </a:rPr>
              <a:t>5. </a:t>
            </a:r>
            <a:r>
              <a:rPr lang="en-GB" dirty="0" smtClean="0">
                <a:latin typeface="+mj-lt"/>
              </a:rPr>
              <a:t>What does IVF stand for?</a:t>
            </a:r>
            <a:endParaRPr lang="en-GB" dirty="0">
              <a:latin typeface="+mj-lt"/>
            </a:endParaRPr>
          </a:p>
          <a:p>
            <a:pPr>
              <a:defRPr/>
            </a:pPr>
            <a:endParaRPr lang="en-GB" dirty="0">
              <a:latin typeface="+mj-lt"/>
            </a:endParaRPr>
          </a:p>
          <a:p>
            <a:pPr>
              <a:defRPr/>
            </a:pPr>
            <a:endParaRPr lang="en-GB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6225" y="1355725"/>
            <a:ext cx="839788" cy="35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88" b="1" dirty="0">
                <a:solidFill>
                  <a:srgbClr val="FF0000"/>
                </a:solidFill>
                <a:latin typeface="+mj-lt"/>
              </a:rPr>
              <a:t>SA</a:t>
            </a:r>
          </a:p>
        </p:txBody>
      </p:sp>
      <p:sp>
        <p:nvSpPr>
          <p:cNvPr id="7" name="Oval 6"/>
          <p:cNvSpPr/>
          <p:nvPr/>
        </p:nvSpPr>
        <p:spPr>
          <a:xfrm>
            <a:off x="6740525" y="1200150"/>
            <a:ext cx="611188" cy="614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60"/>
          </a:p>
        </p:txBody>
      </p:sp>
      <p:sp>
        <p:nvSpPr>
          <p:cNvPr id="10" name="Rectangle 9"/>
          <p:cNvSpPr/>
          <p:nvPr/>
        </p:nvSpPr>
        <p:spPr>
          <a:xfrm>
            <a:off x="1741488" y="3351213"/>
            <a:ext cx="2686050" cy="2936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76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027238" y="5835650"/>
            <a:ext cx="3571875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 smtClean="0">
                <a:solidFill>
                  <a:srgbClr val="FF0000"/>
                </a:solidFill>
                <a:latin typeface="+mj-lt"/>
              </a:rPr>
              <a:t>In-vitro fertilisation</a:t>
            </a:r>
            <a:endParaRPr lang="en-GB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endParaRPr lang="en-GB" sz="13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AutoShape 2" descr="Image result for corrosive"/>
          <p:cNvSpPr>
            <a:spLocks noChangeAspect="1" noChangeArrowheads="1"/>
          </p:cNvSpPr>
          <p:nvPr/>
        </p:nvSpPr>
        <p:spPr bwMode="auto">
          <a:xfrm>
            <a:off x="2027238" y="1925638"/>
            <a:ext cx="752475" cy="74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576" tIns="19289" rIns="38576" bIns="19289"/>
          <a:lstStyle/>
          <a:p>
            <a:pPr>
              <a:defRPr/>
            </a:pPr>
            <a:endParaRPr lang="en-GB" sz="760"/>
          </a:p>
        </p:txBody>
      </p:sp>
      <p:sp>
        <p:nvSpPr>
          <p:cNvPr id="12" name="AutoShape 4" descr="Image result for corrosive"/>
          <p:cNvSpPr>
            <a:spLocks noChangeAspect="1" noChangeArrowheads="1"/>
          </p:cNvSpPr>
          <p:nvPr/>
        </p:nvSpPr>
        <p:spPr bwMode="auto">
          <a:xfrm>
            <a:off x="2092325" y="1989138"/>
            <a:ext cx="750888" cy="7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8576" tIns="19289" rIns="38576" bIns="19289"/>
          <a:lstStyle/>
          <a:p>
            <a:pPr>
              <a:defRPr/>
            </a:pPr>
            <a:endParaRPr lang="en-GB" sz="76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027238" y="4248150"/>
            <a:ext cx="3571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Protein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1916113" y="2036763"/>
            <a:ext cx="430371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Mitochondria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330C8-644A-4AAB-9D71-2CB413478A15}"/>
              </a:ext>
            </a:extLst>
          </p:cNvPr>
          <p:cNvSpPr txBox="1"/>
          <p:nvPr/>
        </p:nvSpPr>
        <p:spPr>
          <a:xfrm>
            <a:off x="2244725" y="5094288"/>
            <a:ext cx="3571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FF0000"/>
                </a:solidFill>
                <a:latin typeface="+mj-lt"/>
              </a:rPr>
              <a:t>Nervous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37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thecourier.co.uk/polopoly_fs/1.189835.1390823504!/image/image.jpg_gen/derivatives/box_620/image.jpg"/>
          <p:cNvPicPr>
            <a:picLocks noChangeAspect="1" noChangeArrowheads="1"/>
          </p:cNvPicPr>
          <p:nvPr/>
        </p:nvPicPr>
        <p:blipFill>
          <a:blip r:embed="rId2" cstate="print">
            <a:lum bright="11000" contrast="-25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85728"/>
            <a:ext cx="8501122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The DNA molecule is a </a:t>
            </a:r>
            <a:r>
              <a:rPr lang="en-GB" sz="4000" b="1" u="sng" dirty="0" smtClean="0"/>
              <a:t>polymer</a:t>
            </a:r>
            <a:r>
              <a:rPr lang="en-GB" sz="4000" b="1" dirty="0" smtClean="0"/>
              <a:t> made up of two strands.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4500570"/>
            <a:ext cx="392909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It is twisted to form a double helix.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0"/>
            <a:ext cx="4143404" cy="66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286512" y="428604"/>
            <a:ext cx="3457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Sugar phosphate backbones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000100" y="1857364"/>
            <a:ext cx="17859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Pairs </a:t>
            </a:r>
            <a:r>
              <a:rPr lang="en-GB" sz="2800" b="1" dirty="0" smtClean="0"/>
              <a:t>of </a:t>
            </a:r>
            <a:r>
              <a:rPr lang="en-GB" sz="2800" b="1" dirty="0"/>
              <a:t>bases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929454" y="3786190"/>
            <a:ext cx="345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Adenine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2000232" y="3643314"/>
            <a:ext cx="345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Thymine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357290" y="4786322"/>
            <a:ext cx="345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/>
              <a:t>Cytosine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357950" y="5000636"/>
            <a:ext cx="34575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Guanine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5500694" y="1000108"/>
            <a:ext cx="714380" cy="50006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85984" y="1928802"/>
            <a:ext cx="2500330" cy="285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00430" y="3990980"/>
            <a:ext cx="1000132" cy="95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857488" y="5133988"/>
            <a:ext cx="928694" cy="952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5847" idx="1"/>
          </p:cNvCxnSpPr>
          <p:nvPr/>
        </p:nvCxnSpPr>
        <p:spPr>
          <a:xfrm rot="10800000" flipV="1">
            <a:off x="5786446" y="4045746"/>
            <a:ext cx="1143008" cy="2619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5000628" y="5153036"/>
            <a:ext cx="1285884" cy="1333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300039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Arial Black"/>
              </a:rPr>
              <a:t>DNA Structure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99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46" grpId="0"/>
      <p:bldP spid="35847" grpId="0"/>
      <p:bldP spid="35848" grpId="0"/>
      <p:bldP spid="35849" grpId="0"/>
      <p:bldP spid="358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929222" cy="565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14546" y="2786058"/>
            <a:ext cx="2214578" cy="1571636"/>
          </a:xfrm>
          <a:prstGeom prst="rect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5720" y="5072074"/>
            <a:ext cx="5143536" cy="143116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900" b="1" dirty="0" smtClean="0"/>
              <a:t>The sugar phosphate is attached to a base.  All together these things are called a NUCLEOTIDE</a:t>
            </a:r>
            <a:endParaRPr lang="en-US" sz="2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C3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250825" y="181149"/>
            <a:ext cx="8549843" cy="871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Base paring rule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42350" cy="1066800"/>
          </a:xfrm>
          <a:prstGeom prst="rect">
            <a:avLst/>
          </a:prstGeom>
          <a:noFill/>
          <a:ln w="698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 smtClean="0">
                <a:latin typeface="Arial" panose="020B0604020202020204" pitchFamily="34" charset="0"/>
              </a:rPr>
              <a:t>A </a:t>
            </a:r>
            <a:r>
              <a:rPr lang="en-GB" altLang="en-US" b="1" dirty="0">
                <a:latin typeface="Arial" panose="020B0604020202020204" pitchFamily="34" charset="0"/>
              </a:rPr>
              <a:t>always pairs with T and C always pairs up with G.</a:t>
            </a: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233885"/>
            <a:ext cx="4561165" cy="3517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40" y="1233885"/>
            <a:ext cx="38686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What do you notice about the way in which the base pairs join together?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6271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50825" y="181149"/>
            <a:ext cx="8641655" cy="5835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DNA is the code to make proteins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10" y="988086"/>
            <a:ext cx="3457079" cy="5473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945853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When the cell needs to make proteins, the DNA (inside the nucleus) uncoils at the specific gene that needs to be ‘read’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00978" y="2942884"/>
            <a:ext cx="524748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A copy of one half of the DNA strand is made.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The copy is then taken out into the CYTOPLASM of the cell.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" t="13000" r="1081" b="13000"/>
          <a:stretch/>
        </p:blipFill>
        <p:spPr>
          <a:xfrm>
            <a:off x="4499992" y="3933056"/>
            <a:ext cx="3506421" cy="106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6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50825" y="181149"/>
            <a:ext cx="8641655" cy="5835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DNA is the code to make proteins</a:t>
            </a:r>
            <a:endParaRPr lang="en-GB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80" y="780391"/>
            <a:ext cx="8663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In the cytoplasm the DNA strand is ‘read’ in groups of three – which we call TRIPLETS.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The amino acids are then joined together to form long chains of PROTEIN.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34498"/>
            <a:ext cx="6077346" cy="40380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4168" y="2522123"/>
            <a:ext cx="241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Triplets</a:t>
            </a:r>
            <a:endParaRPr lang="en-GB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787162" y="4142021"/>
            <a:ext cx="3059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Each triplet is a specific code for a particular amino acid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1185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http://2.bp.blogspot.com/_hhUdKwzDmA4/S7dXzoiCGiI/AAAAAAAAAhM/XiFyUjna6NQ/s400/nucleic+aci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90"/>
            <a:ext cx="7632848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79512" y="3721725"/>
            <a:ext cx="8784976" cy="2731611"/>
          </a:xfrm>
          <a:prstGeom prst="wedgeRoundRectCallout">
            <a:avLst>
              <a:gd name="adj1" fmla="val 29737"/>
              <a:gd name="adj2" fmla="val -61401"/>
              <a:gd name="adj3" fmla="val 16667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u="sng" dirty="0" smtClean="0"/>
              <a:t>Recall of earlier Biology work……!!</a:t>
            </a:r>
          </a:p>
          <a:p>
            <a:pPr algn="ctr"/>
            <a:r>
              <a:rPr lang="en-GB" sz="3200" dirty="0" smtClean="0"/>
              <a:t>Which ORGANELLE found in the cytoplasm do YOU think is responsible for reading the triplets and joining the amino acids together to SYNTHESIZE PROTEINS?</a:t>
            </a:r>
            <a:endParaRPr lang="en-GB" sz="3200" dirty="0"/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0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100" y="270892"/>
            <a:ext cx="87243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dirty="0" smtClean="0"/>
              <a:t>The RIBOSOMES are the place in the cell where the proteins are made by the cell.</a:t>
            </a:r>
          </a:p>
        </p:txBody>
      </p:sp>
      <p:pic>
        <p:nvPicPr>
          <p:cNvPr id="5" name="Picture 2" descr="http://www.broadinstitute.org/files/imagecache/large/blog/images/2011/Polysome_v2C_300px.png">
            <a:hlinkClick r:id="rId2" tooltip="Ribosomes bind mRN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33322"/>
            <a:ext cx="5870687" cy="526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2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88640"/>
            <a:ext cx="6048673" cy="46573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08" y="452973"/>
            <a:ext cx="1580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Triplets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63269" y="1151140"/>
            <a:ext cx="1580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Amino acids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48672" y="2736502"/>
            <a:ext cx="1724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Form a protein chain</a:t>
            </a:r>
            <a:endParaRPr lang="en-GB" sz="2800" dirty="0"/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353" y="4731156"/>
            <a:ext cx="864096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Which types of important chemicals that are made by our cells are made out of proteins?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0353" y="5769346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ENZYMES and HORMONES are examples of biologically important proteins.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7715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376347" y="260648"/>
            <a:ext cx="8391306" cy="6229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Arial Black"/>
              </a:rPr>
              <a:t>What if there is a ‘mistake’ in the DNA code?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99"/>
              </a:solidFill>
              <a:latin typeface="Arial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23" y="1144288"/>
            <a:ext cx="4262697" cy="25755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50520" y="1144288"/>
            <a:ext cx="4313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If there is a change in the DNA code, we call this a MUTATION.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Causes of mutation include: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8310" y="3862089"/>
            <a:ext cx="8756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smtClean="0"/>
              <a:t>This makes the TRIPLET  different, which can then lead to the wrong amino acid being included in the protein chain.</a:t>
            </a:r>
          </a:p>
          <a:p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0353" y="4731156"/>
            <a:ext cx="864096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 the protein chain is incorrect, how might this affect an </a:t>
            </a:r>
            <a:r>
              <a:rPr lang="en-GB" sz="2800" b="1" u="sng" dirty="0" smtClean="0"/>
              <a:t>ENZYME’S</a:t>
            </a:r>
            <a:r>
              <a:rPr lang="en-GB" sz="2800" dirty="0" smtClean="0"/>
              <a:t> structure?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0353" y="5657671"/>
            <a:ext cx="8744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 incorrect protein structure might mean the active site of an enzyme is not the correct shape and therefore cannot bind to its substrate.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3746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virtual.yosemite.cc.ca.us/randerson/lynn%27s%20bioslides/85.jpg"/>
          <p:cNvPicPr>
            <a:picLocks noChangeAspect="1" noChangeArrowheads="1"/>
          </p:cNvPicPr>
          <p:nvPr/>
        </p:nvPicPr>
        <p:blipFill>
          <a:blip r:embed="rId2" cstate="print"/>
          <a:srcRect b="531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8715404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/>
              </a:rPr>
              <a:t>WALT: Describe the molecule of inheritance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CC"/>
              </a:soli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857256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itchFamily="34" charset="0"/>
                <a:cs typeface="Arial" pitchFamily="34" charset="0"/>
              </a:rPr>
              <a:t>WILF: GW: You can describe how the genetic material in a cell is arranged. BI: You can state the importance of the genetic material EW: You can describe why it is important to study genetic material</a:t>
            </a:r>
            <a:endParaRPr lang="en-GB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439770"/>
            <a:ext cx="17281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Part A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951820" y="2664505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087724" y="4293096"/>
            <a:ext cx="17281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Part B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9648839">
            <a:off x="3599892" y="4225443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444208" y="3677351"/>
            <a:ext cx="172819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Part C</a:t>
            </a:r>
            <a:endParaRPr lang="en-GB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3093404">
            <a:off x="6120172" y="3248980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0" y="5445224"/>
            <a:ext cx="9144000" cy="138499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Write down the name of each part of the cell you can see above and along with its name, see if you can write the function (job) of that part.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5" y="260648"/>
            <a:ext cx="8712969" cy="4501678"/>
          </a:xfrm>
          <a:prstGeom prst="rect">
            <a:avLst/>
          </a:prstGeom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203848" y="692696"/>
            <a:ext cx="5328592" cy="1440160"/>
          </a:xfrm>
          <a:prstGeom prst="wedgeRoundRectCallout">
            <a:avLst>
              <a:gd name="adj1" fmla="val 21329"/>
              <a:gd name="adj2" fmla="val 1739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If the mutation happens within a gene, it can affect the protein that is created when the  ribosome assembles the amino acid chain.</a:t>
            </a:r>
            <a:endParaRPr lang="en-GB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67544" y="5198095"/>
            <a:ext cx="5256584" cy="1224136"/>
          </a:xfrm>
          <a:prstGeom prst="wedgeRoundRectCallout">
            <a:avLst>
              <a:gd name="adj1" fmla="val 2459"/>
              <a:gd name="adj2" fmla="val -1096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If the mutation happens within a non coding section of the DNA, it can affect how well the genes are expressed.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984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334765"/>
            <a:ext cx="2952328" cy="3320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92" y="132000"/>
            <a:ext cx="3352800" cy="264795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814774" y="188082"/>
            <a:ext cx="5329226" cy="3096901"/>
          </a:xfrm>
          <a:prstGeom prst="wedgeRoundRectCallout">
            <a:avLst>
              <a:gd name="adj1" fmla="val -82185"/>
              <a:gd name="adj2" fmla="val 4219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This condition is called Ehlers-</a:t>
            </a:r>
            <a:r>
              <a:rPr lang="en-GB" sz="2400" dirty="0" err="1" smtClean="0"/>
              <a:t>Danlos</a:t>
            </a:r>
            <a:r>
              <a:rPr lang="en-GB" sz="2400" dirty="0" smtClean="0"/>
              <a:t> syndrome and has been caused by a mutation in the gene responsible for collagen production.  Collagen ‘binds’ other tissue together – so if it is not correctly produced it can prevent body tissues adhering together.</a:t>
            </a:r>
            <a:endParaRPr lang="en-GB" sz="2400" dirty="0"/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93028" y="3476940"/>
            <a:ext cx="5329226" cy="3096901"/>
          </a:xfrm>
          <a:prstGeom prst="wedgeRoundRectCallout">
            <a:avLst>
              <a:gd name="adj1" fmla="val 68458"/>
              <a:gd name="adj2" fmla="val -22305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This condition is called </a:t>
            </a:r>
            <a:r>
              <a:rPr lang="en-GB" sz="2400" dirty="0" err="1" smtClean="0"/>
              <a:t>Duchenne</a:t>
            </a:r>
            <a:r>
              <a:rPr lang="en-GB" sz="2400" dirty="0" smtClean="0"/>
              <a:t> muscular dystrophy and has been caused by a mutation in the gene responsible for a protein called Dystrophin.  Dystrophin binds muscle fibres together, so if it missing it leads to weakened muscles which progressively gets worse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80411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429000"/>
            <a:ext cx="5100882" cy="32065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4767387" cy="3096344"/>
          </a:xfrm>
          <a:prstGeom prst="rect">
            <a:avLst/>
          </a:prstGeom>
        </p:spPr>
      </p:pic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429654" cy="74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99"/>
                </a:solidFill>
                <a:latin typeface="Arial Black"/>
              </a:rPr>
              <a:t>What is a GENOME?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3399"/>
              </a:solidFill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214422"/>
            <a:ext cx="8501122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do you think a GENOME might be? Discuss with people who are sitting with you.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2643182"/>
            <a:ext cx="8501122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A GENOME is the entire set of genetic material of that organism.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r="10499"/>
          <a:stretch>
            <a:fillRect/>
          </a:stretch>
        </p:blipFill>
        <p:spPr bwMode="auto">
          <a:xfrm>
            <a:off x="6286512" y="2928934"/>
            <a:ext cx="2914012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429654" cy="74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The human genome project (HGP)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123752"/>
            <a:ext cx="628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1"/>
                </a:solidFill>
              </a:rPr>
              <a:t> Search for genes that are linked to different types of diseases.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1"/>
                </a:solidFill>
              </a:rPr>
              <a:t> Understand how genetic diseases are inherited and how we can treat them.</a:t>
            </a:r>
          </a:p>
          <a:p>
            <a:pPr>
              <a:buFont typeface="Wingdings" pitchFamily="2" charset="2"/>
              <a:buChar char="Ø"/>
            </a:pPr>
            <a:r>
              <a:rPr lang="en-GB" sz="3200" dirty="0" smtClean="0">
                <a:solidFill>
                  <a:schemeClr val="bg1"/>
                </a:solidFill>
              </a:rPr>
              <a:t> Trace the origins of humans and where they migrated in the past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000108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</a:rPr>
              <a:t>The entire human genome has now been mapped, in a project known as the human genome project.  It was completed in 2003.</a:t>
            </a:r>
          </a:p>
          <a:p>
            <a:r>
              <a:rPr lang="en-GB" sz="2800" dirty="0" smtClean="0">
                <a:solidFill>
                  <a:schemeClr val="bg1"/>
                </a:solidFill>
              </a:rPr>
              <a:t>The Human genome project is important as it allows us to: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8692" name="ShockwaveFlash1" r:id="rId2" imgW="8231040" imgH="5308560"/>
        </mc:Choice>
        <mc:Fallback>
          <p:control name="ShockwaveFlash1" r:id="rId2" imgW="8231040" imgH="5308560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68313" y="692150"/>
                  <a:ext cx="8231187" cy="530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chrismadden.co.uk/wordpress/wp-content/uploads/2008/08/gene-dna-climb.gif"/>
          <p:cNvPicPr>
            <a:picLocks noChangeAspect="1" noChangeArrowheads="1"/>
          </p:cNvPicPr>
          <p:nvPr/>
        </p:nvPicPr>
        <p:blipFill>
          <a:blip r:embed="rId2" cstate="print"/>
          <a:srcRect b="18076"/>
          <a:stretch>
            <a:fillRect/>
          </a:stretch>
        </p:blipFill>
        <p:spPr bwMode="auto">
          <a:xfrm>
            <a:off x="1691680" y="9484"/>
            <a:ext cx="5461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194893"/>
            <a:ext cx="4685366" cy="3113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325" y="3429000"/>
            <a:ext cx="4685366" cy="3113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38" y="194892"/>
            <a:ext cx="4685366" cy="31131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38" y="3448444"/>
            <a:ext cx="4685366" cy="311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0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reoviridae.org/dsRNA_virus_proteins/DNA%20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443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1500166" y="285728"/>
            <a:ext cx="7286654" cy="9286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Maths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task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298575"/>
          <a:ext cx="9143999" cy="5559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5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9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84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829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Organism</a:t>
                      </a:r>
                      <a:endParaRPr lang="en-US" sz="28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How</a:t>
                      </a:r>
                      <a:r>
                        <a:rPr lang="en-GB" sz="2800" b="1" baseline="0" dirty="0" smtClean="0"/>
                        <a:t> many chromosomes you find inside a cell</a:t>
                      </a:r>
                      <a:endParaRPr lang="en-US" sz="28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/>
                        <a:t>How many pairs of</a:t>
                      </a:r>
                      <a:r>
                        <a:rPr lang="en-GB" sz="2800" b="1" baseline="0" dirty="0" smtClean="0"/>
                        <a:t> </a:t>
                      </a:r>
                      <a:r>
                        <a:rPr lang="en-GB" sz="2800" b="1" dirty="0" smtClean="0"/>
                        <a:t>chromosomes?</a:t>
                      </a:r>
                      <a:endParaRPr lang="en-US" sz="28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29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Human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46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829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Turkey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41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829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Yeast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32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29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Pineapple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50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829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Cabbage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9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29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Cow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30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29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Mosquito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 descr="http://homepage.mac.com/wildlifeweb/cyto/karyotypes/Hominidae/951809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63" y="857232"/>
            <a:ext cx="4863918" cy="457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5"/>
          <p:cNvSpPr>
            <a:spLocks noChangeArrowheads="1" noChangeShapeType="1" noTextEdit="1"/>
          </p:cNvSpPr>
          <p:nvPr/>
        </p:nvSpPr>
        <p:spPr bwMode="auto">
          <a:xfrm>
            <a:off x="357188" y="116632"/>
            <a:ext cx="8429654" cy="597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Inside a human nucleus</a:t>
            </a: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0" y="5000625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/>
              <a:t>If we were to open up and look inside just one nucleus, we would see the following structures – any ideas what they are??</a:t>
            </a:r>
            <a:endParaRPr lang="en-US" sz="3200" b="1" dirty="0"/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349521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Inside each </a:t>
            </a:r>
            <a:r>
              <a:rPr lang="en-GB" sz="2800" b="1" u="sng" dirty="0" smtClean="0"/>
              <a:t>body</a:t>
            </a:r>
            <a:r>
              <a:rPr lang="en-GB" sz="2800" b="1" dirty="0" smtClean="0"/>
              <a:t> cell of a human, there are 23 </a:t>
            </a:r>
            <a:r>
              <a:rPr lang="en-GB" sz="2800" b="1" u="sng" dirty="0" smtClean="0"/>
              <a:t>pairs</a:t>
            </a:r>
            <a:r>
              <a:rPr lang="en-GB" sz="2800" b="1" dirty="0" smtClean="0"/>
              <a:t> of chromosomes.  A full set of chromosomes from one nucleus is called a KARYOTYPE.</a:t>
            </a:r>
            <a:endParaRPr lang="en-GB" sz="2800" b="1" dirty="0"/>
          </a:p>
        </p:txBody>
      </p:sp>
      <p:pic>
        <p:nvPicPr>
          <p:cNvPr id="9220" name="Picture 2" descr="http://www.ucl.ac.uk/~ucbhjow/b200/images/fem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-23695"/>
            <a:ext cx="716428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log.sandiegozooglobal.org/wp-content/uploads/2012/05/lowland_gorilla_karyoty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722795"/>
            <a:ext cx="4981481" cy="49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igure 5.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3424495" cy="41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6" name="WordArt 5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429654" cy="74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Different organisms karyotypes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429264"/>
            <a:ext cx="3714776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A mouse karyotype – Mice have 20 pairs of chromosomes inside the nucleus</a:t>
            </a:r>
            <a:endParaRPr 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5429264"/>
            <a:ext cx="4000528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A Gorilla karyotype – Gorillas have 24 pairs of chromosomes inside the nucleus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0713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714488"/>
            <a:ext cx="9144001" cy="412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28596" y="4714884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Nucleus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5288340"/>
            <a:ext cx="3429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Contains strands of genetic information called Chromosomes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1714488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Chromosome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4546" y="571480"/>
            <a:ext cx="285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There are 46 of these inside every </a:t>
            </a:r>
            <a:r>
              <a:rPr lang="en-GB" sz="2400" b="1" u="sng" dirty="0" smtClean="0">
                <a:latin typeface="Arial" pitchFamily="34" charset="0"/>
                <a:cs typeface="Arial" pitchFamily="34" charset="0"/>
              </a:rPr>
              <a:t>human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body cell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6" y="4429132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Gene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7686" y="4929198"/>
            <a:ext cx="2857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Is a </a:t>
            </a:r>
            <a:r>
              <a:rPr lang="en-GB" sz="2400" b="1" u="sng" dirty="0" smtClean="0">
                <a:latin typeface="Arial" pitchFamily="34" charset="0"/>
                <a:cs typeface="Arial" pitchFamily="34" charset="0"/>
              </a:rPr>
              <a:t>section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 of a chromosome that controls a certain characteristic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9520" y="2000240"/>
            <a:ext cx="285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latin typeface="Arial" pitchFamily="34" charset="0"/>
                <a:cs typeface="Arial" pitchFamily="34" charset="0"/>
              </a:rPr>
              <a:t>DNA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29322" y="500042"/>
            <a:ext cx="3214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" pitchFamily="34" charset="0"/>
                <a:cs typeface="Arial" pitchFamily="34" charset="0"/>
              </a:rPr>
              <a:t>Is the chemical that chromosomes are </a:t>
            </a:r>
            <a:r>
              <a:rPr lang="en-GB" sz="2400" b="1" u="sng" dirty="0" smtClean="0">
                <a:latin typeface="Arial" pitchFamily="34" charset="0"/>
                <a:cs typeface="Arial" pitchFamily="34" charset="0"/>
              </a:rPr>
              <a:t>made out of</a:t>
            </a:r>
            <a:r>
              <a:rPr lang="en-GB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2464053"/>
            <a:ext cx="571503" cy="439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2464053"/>
            <a:ext cx="571503" cy="439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285720" y="2571744"/>
            <a:ext cx="4929222" cy="181588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b="1" dirty="0" smtClean="0">
                <a:latin typeface="Arial" charset="0"/>
                <a:cs typeface="Arial" charset="0"/>
              </a:rPr>
              <a:t>Chromosomes come in PAIRS – so this means that our GENES also come in PAIRS.</a:t>
            </a:r>
            <a:endParaRPr lang="en-US" sz="2800" b="1" dirty="0">
              <a:latin typeface="Arial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4929198"/>
            <a:ext cx="514353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This pair of genes could determine which hand we write with</a:t>
            </a:r>
            <a:endParaRPr lang="en-US" sz="2800" b="1" dirty="0"/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sp>
        <p:nvSpPr>
          <p:cNvPr id="14" name="WordArt 5"/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5572164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What are genes?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785794"/>
            <a:ext cx="8643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 A gene is a short </a:t>
            </a:r>
            <a:r>
              <a:rPr lang="en-GB" sz="2400" dirty="0" smtClean="0">
                <a:solidFill>
                  <a:srgbClr val="FF0000"/>
                </a:solidFill>
              </a:rPr>
              <a:t>section</a:t>
            </a:r>
            <a:r>
              <a:rPr lang="en-GB" sz="2400" dirty="0" smtClean="0"/>
              <a:t> of DNA that contains the instructions for a characteristic of an organism.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/>
              <a:t> </a:t>
            </a:r>
            <a:r>
              <a:rPr lang="en-GB" sz="2400" dirty="0" smtClean="0"/>
              <a:t>They work by providing the code for a sequence of </a:t>
            </a:r>
            <a:r>
              <a:rPr lang="en-GB" sz="2400" b="1" dirty="0" smtClean="0"/>
              <a:t>amino acids  </a:t>
            </a:r>
            <a:r>
              <a:rPr lang="en-GB" sz="2400" dirty="0" smtClean="0"/>
              <a:t>which join together to make a </a:t>
            </a:r>
            <a:r>
              <a:rPr lang="en-GB" sz="2400" b="1" dirty="0" smtClean="0"/>
              <a:t>particular protein.</a:t>
            </a:r>
            <a:endParaRPr lang="en-US" sz="2400" b="1" dirty="0"/>
          </a:p>
        </p:txBody>
      </p:sp>
      <p:sp>
        <p:nvSpPr>
          <p:cNvPr id="17" name="Oval 16"/>
          <p:cNvSpPr/>
          <p:nvPr/>
        </p:nvSpPr>
        <p:spPr>
          <a:xfrm>
            <a:off x="5357818" y="2928934"/>
            <a:ext cx="1357322" cy="5000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929454" y="2571744"/>
            <a:ext cx="1857388" cy="267765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This pair of genes could determine our hair colour</a:t>
            </a:r>
            <a:endParaRPr lang="en-US" sz="2800" b="1" dirty="0"/>
          </a:p>
        </p:txBody>
      </p:sp>
      <p:sp>
        <p:nvSpPr>
          <p:cNvPr id="19" name="Oval 18"/>
          <p:cNvSpPr/>
          <p:nvPr/>
        </p:nvSpPr>
        <p:spPr>
          <a:xfrm>
            <a:off x="5357818" y="5143512"/>
            <a:ext cx="1357322" cy="50006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8429654" cy="74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What is DNA?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Arial Black"/>
            </a:endParaRPr>
          </a:p>
        </p:txBody>
      </p:sp>
      <p:sp>
        <p:nvSpPr>
          <p:cNvPr id="3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3929090" cy="525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ular Callout 4"/>
          <p:cNvSpPr/>
          <p:nvPr/>
        </p:nvSpPr>
        <p:spPr>
          <a:xfrm>
            <a:off x="4071934" y="1071546"/>
            <a:ext cx="4786346" cy="4786346"/>
          </a:xfrm>
          <a:prstGeom prst="wedgeRoundRectCallout">
            <a:avLst>
              <a:gd name="adj1" fmla="val -73400"/>
              <a:gd name="adj2" fmla="val -72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600" b="1" dirty="0" smtClean="0"/>
              <a:t>I was the first person to discover genetic material, when I was studying white blood cells.</a:t>
            </a:r>
          </a:p>
          <a:p>
            <a:pPr algn="ctr"/>
            <a:r>
              <a:rPr lang="en-GB" sz="2600" b="1" dirty="0" smtClean="0"/>
              <a:t>  I extracted material from the nucleus of the cells and it had properties unlike any other protein I had ever encountered. </a:t>
            </a:r>
          </a:p>
          <a:p>
            <a:pPr algn="ctr"/>
            <a:endParaRPr lang="en-GB" sz="2600" b="1" dirty="0" smtClean="0"/>
          </a:p>
          <a:p>
            <a:pPr algn="ctr"/>
            <a:r>
              <a:rPr lang="en-GB" sz="2600" b="1" dirty="0" smtClean="0"/>
              <a:t>I called the substance ‘</a:t>
            </a:r>
            <a:r>
              <a:rPr lang="en-GB" sz="2600" b="1" i="1" dirty="0" err="1" smtClean="0"/>
              <a:t>Nuclein</a:t>
            </a:r>
            <a:r>
              <a:rPr lang="en-GB" sz="2600" b="1" i="1" dirty="0" smtClean="0"/>
              <a:t>’</a:t>
            </a:r>
            <a:endParaRPr lang="en-US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5929330"/>
            <a:ext cx="46434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Johann </a:t>
            </a:r>
            <a:r>
              <a:rPr lang="en-GB" sz="2800" b="1" dirty="0" err="1" smtClean="0"/>
              <a:t>Freiderich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Meischer</a:t>
            </a:r>
            <a:r>
              <a:rPr lang="en-GB" sz="2800" b="1" dirty="0" smtClean="0"/>
              <a:t>  1860s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lyfishingdevon.co.uk/salmon/year3/psy339evolutionarypsychologyroots/watson-crick-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85728"/>
            <a:ext cx="506888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0" y="5288340"/>
            <a:ext cx="9144000" cy="156966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 dirty="0">
                <a:latin typeface="Tahoma" pitchFamily="34" charset="0"/>
              </a:rPr>
              <a:t>James Watson and Francis Crick – worked out the structure of </a:t>
            </a:r>
            <a:r>
              <a:rPr lang="en-GB" altLang="en-US" sz="3200" b="1" dirty="0" smtClean="0">
                <a:latin typeface="Tahoma" pitchFamily="34" charset="0"/>
              </a:rPr>
              <a:t>the DNA molecule </a:t>
            </a:r>
            <a:r>
              <a:rPr lang="en-GB" altLang="en-US" sz="3200" b="1" dirty="0">
                <a:latin typeface="Tahoma" pitchFamily="34" charset="0"/>
              </a:rPr>
              <a:t>in 1952</a:t>
            </a:r>
            <a:endParaRPr lang="en-US" altLang="en-US" sz="3200" b="1" dirty="0">
              <a:latin typeface="Tahoma" pitchFamily="34" charset="0"/>
            </a:endParaRPr>
          </a:p>
        </p:txBody>
      </p:sp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1100</Words>
  <Application>Microsoft Office PowerPoint</Application>
  <PresentationFormat>On-screen Show (4:3)</PresentationFormat>
  <Paragraphs>143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Tahoma</vt:lpstr>
      <vt:lpstr>Trebuchet MS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Your User Name</dc:creator>
  <cp:lastModifiedBy>laptop</cp:lastModifiedBy>
  <cp:revision>36</cp:revision>
  <cp:lastPrinted>2018-01-24T10:07:52Z</cp:lastPrinted>
  <dcterms:created xsi:type="dcterms:W3CDTF">2017-07-31T11:20:00Z</dcterms:created>
  <dcterms:modified xsi:type="dcterms:W3CDTF">2020-09-16T19:42:48Z</dcterms:modified>
</cp:coreProperties>
</file>