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3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5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0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9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5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1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7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4E82-6692-479F-B0F2-BD4BC3D5D7E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5421-38E7-470A-BF88-FDDE2893B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" y="606974"/>
            <a:ext cx="5200996" cy="105557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IT NOW!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964" y="2344730"/>
            <a:ext cx="10656915" cy="165576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How many words can you make from the letters:</a:t>
            </a:r>
          </a:p>
          <a:p>
            <a:endParaRPr lang="en-GB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PERFORMING ARTS</a:t>
            </a:r>
          </a:p>
          <a:p>
            <a:endParaRPr lang="en-GB" sz="3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What's the longest work you can make?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There is a prize for the most interesting word.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417" y="571765"/>
            <a:ext cx="2456325" cy="1447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45" y="3146351"/>
            <a:ext cx="2389839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" y="606974"/>
            <a:ext cx="5200996" cy="105557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IT NOW!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652" y="1662546"/>
            <a:ext cx="10656915" cy="165576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Here are some of the words I found: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PERFORMING </a:t>
            </a:r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ARTS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Transformer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Manifesto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Manifest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Form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Rare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Sing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3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2" y="3882808"/>
            <a:ext cx="2389839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" y="606974"/>
            <a:ext cx="5200996" cy="105557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IT NOW!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774" y="2095349"/>
            <a:ext cx="10656915" cy="165576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should a performer consider when performing in the stage type 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“IN-THE-ROUND”?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54" y="4000492"/>
            <a:ext cx="4145357" cy="2072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329" y="4000492"/>
            <a:ext cx="3166110" cy="2109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949" y="3973233"/>
            <a:ext cx="2238051" cy="22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" y="606974"/>
            <a:ext cx="5200996" cy="105557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IT NOW!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647" y="1662546"/>
            <a:ext cx="10656915" cy="165576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On your white board, </a:t>
            </a:r>
            <a:r>
              <a:rPr lang="en-GB" sz="3600" dirty="0" smtClean="0">
                <a:latin typeface="Comic Sans MS" panose="030F0702030302020204" pitchFamily="66" charset="0"/>
              </a:rPr>
              <a:t>draw and </a:t>
            </a:r>
            <a:r>
              <a:rPr lang="en-GB" sz="3600" dirty="0" smtClean="0">
                <a:latin typeface="Comic Sans MS" panose="030F0702030302020204" pitchFamily="66" charset="0"/>
              </a:rPr>
              <a:t>finish labelling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t</a:t>
            </a:r>
            <a:r>
              <a:rPr lang="en-GB" sz="3600" dirty="0" smtClean="0">
                <a:latin typeface="Comic Sans MS" panose="030F0702030302020204" pitchFamily="66" charset="0"/>
              </a:rPr>
              <a:t>he places on this stage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01479"/>
              </p:ext>
            </p:extLst>
          </p:nvPr>
        </p:nvGraphicFramePr>
        <p:xfrm>
          <a:off x="3150523" y="3021291"/>
          <a:ext cx="6253017" cy="2705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4339">
                  <a:extLst>
                    <a:ext uri="{9D8B030D-6E8A-4147-A177-3AD203B41FA5}">
                      <a16:colId xmlns:a16="http://schemas.microsoft.com/office/drawing/2014/main" val="4102324489"/>
                    </a:ext>
                  </a:extLst>
                </a:gridCol>
                <a:gridCol w="2084339">
                  <a:extLst>
                    <a:ext uri="{9D8B030D-6E8A-4147-A177-3AD203B41FA5}">
                      <a16:colId xmlns:a16="http://schemas.microsoft.com/office/drawing/2014/main" val="3274239931"/>
                    </a:ext>
                  </a:extLst>
                </a:gridCol>
                <a:gridCol w="2084339">
                  <a:extLst>
                    <a:ext uri="{9D8B030D-6E8A-4147-A177-3AD203B41FA5}">
                      <a16:colId xmlns:a16="http://schemas.microsoft.com/office/drawing/2014/main" val="3028687795"/>
                    </a:ext>
                  </a:extLst>
                </a:gridCol>
              </a:tblGrid>
              <a:tr h="9017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87324"/>
                  </a:ext>
                </a:extLst>
              </a:tr>
              <a:tr h="901726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STAG</a:t>
                      </a:r>
                      <a:r>
                        <a:rPr lang="en-GB" baseline="0" dirty="0" smtClean="0"/>
                        <a:t>E RIGHT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CENTRE</a:t>
                      </a:r>
                      <a:r>
                        <a:rPr lang="en-GB" baseline="0" dirty="0" smtClean="0"/>
                        <a:t> STAGE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161975"/>
                  </a:ext>
                </a:extLst>
              </a:tr>
              <a:tr h="901726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DOWNSTAGE</a:t>
                      </a:r>
                    </a:p>
                    <a:p>
                      <a:pPr algn="ctr"/>
                      <a:r>
                        <a:rPr lang="en-GB" dirty="0" smtClean="0"/>
                        <a:t>LEFT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69899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99278"/>
              </p:ext>
            </p:extLst>
          </p:nvPr>
        </p:nvGraphicFramePr>
        <p:xfrm>
          <a:off x="3150523" y="5865244"/>
          <a:ext cx="6247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7476">
                  <a:extLst>
                    <a:ext uri="{9D8B030D-6E8A-4147-A177-3AD203B41FA5}">
                      <a16:colId xmlns:a16="http://schemas.microsoft.com/office/drawing/2014/main" val="2947515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/>
                        <a:t>AUDIENCE</a:t>
                      </a:r>
                      <a:r>
                        <a:rPr lang="en-GB" u="sng" baseline="0" dirty="0" smtClean="0"/>
                        <a:t> </a:t>
                      </a:r>
                      <a:endParaRPr lang="en-GB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4640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9579">
            <a:off x="454588" y="3642553"/>
            <a:ext cx="2064169" cy="12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" y="606974"/>
            <a:ext cx="5200996" cy="105557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IT NOW!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647" y="1662546"/>
            <a:ext cx="10656915" cy="165576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On your white board, </a:t>
            </a:r>
            <a:r>
              <a:rPr lang="en-GB" sz="3600" dirty="0" smtClean="0">
                <a:latin typeface="Comic Sans MS" panose="030F0702030302020204" pitchFamily="66" charset="0"/>
              </a:rPr>
              <a:t>draw and </a:t>
            </a:r>
            <a:r>
              <a:rPr lang="en-GB" sz="3600" dirty="0" smtClean="0">
                <a:latin typeface="Comic Sans MS" panose="030F0702030302020204" pitchFamily="66" charset="0"/>
              </a:rPr>
              <a:t>finish labelling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t</a:t>
            </a:r>
            <a:r>
              <a:rPr lang="en-GB" sz="3600" dirty="0" smtClean="0">
                <a:latin typeface="Comic Sans MS" panose="030F0702030302020204" pitchFamily="66" charset="0"/>
              </a:rPr>
              <a:t>he places on this stage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97233"/>
              </p:ext>
            </p:extLst>
          </p:nvPr>
        </p:nvGraphicFramePr>
        <p:xfrm>
          <a:off x="3150523" y="3021291"/>
          <a:ext cx="6253017" cy="2705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4339">
                  <a:extLst>
                    <a:ext uri="{9D8B030D-6E8A-4147-A177-3AD203B41FA5}">
                      <a16:colId xmlns:a16="http://schemas.microsoft.com/office/drawing/2014/main" val="4102324489"/>
                    </a:ext>
                  </a:extLst>
                </a:gridCol>
                <a:gridCol w="2084339">
                  <a:extLst>
                    <a:ext uri="{9D8B030D-6E8A-4147-A177-3AD203B41FA5}">
                      <a16:colId xmlns:a16="http://schemas.microsoft.com/office/drawing/2014/main" val="3274239931"/>
                    </a:ext>
                  </a:extLst>
                </a:gridCol>
                <a:gridCol w="2084339">
                  <a:extLst>
                    <a:ext uri="{9D8B030D-6E8A-4147-A177-3AD203B41FA5}">
                      <a16:colId xmlns:a16="http://schemas.microsoft.com/office/drawing/2014/main" val="3028687795"/>
                    </a:ext>
                  </a:extLst>
                </a:gridCol>
              </a:tblGrid>
              <a:tr h="90172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UP STAGE</a:t>
                      </a:r>
                      <a:br>
                        <a:rPr lang="en-GB" dirty="0" smtClean="0">
                          <a:latin typeface="Arial Rounded MT Bold" panose="020F0704030504030204" pitchFamily="34" charset="0"/>
                        </a:rPr>
                      </a:br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RIGHT</a:t>
                      </a:r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UPSTAGE</a:t>
                      </a:r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UP STAGE </a:t>
                      </a:r>
                    </a:p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LEFT</a:t>
                      </a:r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87324"/>
                  </a:ext>
                </a:extLst>
              </a:tr>
              <a:tr h="901726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STAG</a:t>
                      </a:r>
                      <a:r>
                        <a:rPr lang="en-GB" baseline="0" dirty="0" smtClean="0">
                          <a:latin typeface="Arial Rounded MT Bold" panose="020F0704030504030204" pitchFamily="34" charset="0"/>
                        </a:rPr>
                        <a:t>E RIGHT</a:t>
                      </a:r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CENTRE</a:t>
                      </a:r>
                      <a:r>
                        <a:rPr lang="en-GB" baseline="0" dirty="0" smtClean="0">
                          <a:latin typeface="Arial Rounded MT Bold" panose="020F0704030504030204" pitchFamily="34" charset="0"/>
                        </a:rPr>
                        <a:t> STAGE</a:t>
                      </a:r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STAGE</a:t>
                      </a:r>
                      <a:br>
                        <a:rPr lang="en-GB" dirty="0" smtClean="0">
                          <a:latin typeface="Arial Rounded MT Bold" panose="020F0704030504030204" pitchFamily="34" charset="0"/>
                        </a:rPr>
                      </a:br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LEFT</a:t>
                      </a:r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161975"/>
                  </a:ext>
                </a:extLst>
              </a:tr>
              <a:tr h="90172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DOWN STAGE</a:t>
                      </a:r>
                    </a:p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RIGHT</a:t>
                      </a:r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DOWN STAGE</a:t>
                      </a:r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DOWN STAGE</a:t>
                      </a:r>
                    </a:p>
                    <a:p>
                      <a:pPr algn="ctr"/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LEFT</a:t>
                      </a:r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69899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99278"/>
              </p:ext>
            </p:extLst>
          </p:nvPr>
        </p:nvGraphicFramePr>
        <p:xfrm>
          <a:off x="3150523" y="5865244"/>
          <a:ext cx="6247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7476">
                  <a:extLst>
                    <a:ext uri="{9D8B030D-6E8A-4147-A177-3AD203B41FA5}">
                      <a16:colId xmlns:a16="http://schemas.microsoft.com/office/drawing/2014/main" val="2947515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/>
                        <a:t>AUDIENCE</a:t>
                      </a:r>
                      <a:r>
                        <a:rPr lang="en-GB" u="sng" baseline="0" dirty="0" smtClean="0"/>
                        <a:t> </a:t>
                      </a:r>
                      <a:endParaRPr lang="en-GB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46408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82326">
            <a:off x="9770071" y="3624179"/>
            <a:ext cx="2030533" cy="12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" y="606974"/>
            <a:ext cx="5200996" cy="105557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IT NOW!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836" y="2460568"/>
            <a:ext cx="10656915" cy="165576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On your whiteboard, write down three responsibilities of the Stage Manager.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77" y="3827757"/>
            <a:ext cx="3615690" cy="2032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899" y="3827757"/>
            <a:ext cx="3227125" cy="2097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935" y="3883896"/>
            <a:ext cx="2560812" cy="19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" y="606974"/>
            <a:ext cx="5200996" cy="105557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IT NOW!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349" y="2460568"/>
            <a:ext cx="11172306" cy="165576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Some of the Stage Managers responsibilities are: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779" y="3413140"/>
            <a:ext cx="10540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Scheduling </a:t>
            </a:r>
            <a:r>
              <a:rPr lang="en-GB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and running rehearsals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Communicating </a:t>
            </a:r>
            <a:r>
              <a:rPr lang="en-GB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director's wishes to designers and crafts people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Co-ordinating </a:t>
            </a:r>
            <a:r>
              <a:rPr lang="en-GB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work of the stage crew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Calling </a:t>
            </a:r>
            <a:r>
              <a:rPr lang="en-GB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cues and possibly actors' entrances during performance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Overseeing </a:t>
            </a:r>
            <a:r>
              <a:rPr lang="en-GB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entire show each time it is performed</a:t>
            </a:r>
            <a:endParaRPr lang="en-GB" sz="24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05" y="5586153"/>
            <a:ext cx="1178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Misconception: </a:t>
            </a:r>
          </a:p>
          <a:p>
            <a:pPr algn="ctr"/>
            <a:r>
              <a:rPr lang="en-GB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The Stage Manager is not to be confused with the Theatre Manager, who oversees the ‘Front of house</a:t>
            </a:r>
            <a:r>
              <a:rPr lang="en-GB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’</a:t>
            </a:r>
            <a:endParaRPr lang="en-GB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" y="606974"/>
            <a:ext cx="5200996" cy="105557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IT NOW!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509" y="2228134"/>
            <a:ext cx="10656915" cy="1655762"/>
          </a:xfrm>
        </p:spPr>
        <p:txBody>
          <a:bodyPr>
            <a:noAutofit/>
          </a:bodyPr>
          <a:lstStyle/>
          <a:p>
            <a:r>
              <a:rPr lang="en-GB" sz="3600" smtClean="0">
                <a:latin typeface="Comic Sans MS" panose="030F0702030302020204" pitchFamily="66" charset="0"/>
              </a:rPr>
              <a:t>On your whiteboard, Match the stage diagrams to their names.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882"/>
          <a:stretch/>
        </p:blipFill>
        <p:spPr>
          <a:xfrm>
            <a:off x="933797" y="3799891"/>
            <a:ext cx="2778001" cy="1878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16" y="3493491"/>
            <a:ext cx="2857500" cy="2352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481" y="3444057"/>
            <a:ext cx="2043005" cy="2043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0252" y="3396236"/>
            <a:ext cx="392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25563" y="3388013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8143" y="328715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34443" y="3548070"/>
            <a:ext cx="2309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>
                <a:latin typeface="Arial Rounded MT Bold" panose="020F0704030504030204" pitchFamily="34" charset="0"/>
              </a:rPr>
              <a:t>End on/ Proscenium</a:t>
            </a:r>
          </a:p>
          <a:p>
            <a:pPr marL="342900" indent="-342900">
              <a:buAutoNum type="arabicPeriod"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eriod"/>
            </a:pPr>
            <a:r>
              <a:rPr lang="en-GB" sz="2000" dirty="0" smtClean="0">
                <a:latin typeface="Arial Rounded MT Bold" panose="020F0704030504030204" pitchFamily="34" charset="0"/>
              </a:rPr>
              <a:t>In the round</a:t>
            </a:r>
          </a:p>
          <a:p>
            <a:pPr marL="342900" indent="-342900">
              <a:buAutoNum type="arabicPeriod"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eriod"/>
            </a:pPr>
            <a:r>
              <a:rPr lang="en-GB" sz="2000" dirty="0" smtClean="0">
                <a:latin typeface="Arial Rounded MT Bold" panose="020F0704030504030204" pitchFamily="34" charset="0"/>
              </a:rPr>
              <a:t>Thrust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49" y="606974"/>
            <a:ext cx="5200996" cy="105557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 IT NOW!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509" y="2228134"/>
            <a:ext cx="10656915" cy="1655762"/>
          </a:xfrm>
        </p:spPr>
        <p:txBody>
          <a:bodyPr>
            <a:noAutofit/>
          </a:bodyPr>
          <a:lstStyle/>
          <a:p>
            <a:r>
              <a:rPr lang="en-GB" sz="3600" smtClean="0">
                <a:latin typeface="Comic Sans MS" panose="030F0702030302020204" pitchFamily="66" charset="0"/>
              </a:rPr>
              <a:t>On your whiteboard, Match the stage diagrams to their names.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882"/>
          <a:stretch/>
        </p:blipFill>
        <p:spPr>
          <a:xfrm>
            <a:off x="933797" y="3799891"/>
            <a:ext cx="2778001" cy="1878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08" y="3491523"/>
            <a:ext cx="2857500" cy="2352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986" y="3545542"/>
            <a:ext cx="2043005" cy="2043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0252" y="3396236"/>
            <a:ext cx="392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25563" y="3388013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3309" y="339623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1854" y="5426747"/>
            <a:ext cx="2309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2. In the round</a:t>
            </a:r>
          </a:p>
          <a:p>
            <a:pPr marL="342900" indent="-342900">
              <a:buAutoNum type="arabicPeriod"/>
            </a:pP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5793" y="5844198"/>
            <a:ext cx="35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1. End on / </a:t>
            </a:r>
            <a:r>
              <a:rPr lang="en-GB" sz="2400" dirty="0">
                <a:latin typeface="Arial Rounded MT Bold" panose="020F0704030504030204" pitchFamily="34" charset="0"/>
              </a:rPr>
              <a:t>Proscenium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1959" y="5759630"/>
            <a:ext cx="1721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3. Thrust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290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Comic Sans MS</vt:lpstr>
      <vt:lpstr>Office Theme</vt:lpstr>
      <vt:lpstr>DO IT NOW!</vt:lpstr>
      <vt:lpstr>DO IT NOW!</vt:lpstr>
      <vt:lpstr>DO IT NOW!</vt:lpstr>
      <vt:lpstr>DO IT NOW!</vt:lpstr>
      <vt:lpstr>DO IT NOW!</vt:lpstr>
      <vt:lpstr>DO IT NOW!</vt:lpstr>
      <vt:lpstr>DO IT NOW!</vt:lpstr>
      <vt:lpstr>DO IT NOW!</vt:lpstr>
      <vt:lpstr>DO IT NOW!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IT NOW!</dc:title>
  <dc:creator>Dean Osgood</dc:creator>
  <cp:lastModifiedBy>Dean Osgood</cp:lastModifiedBy>
  <cp:revision>12</cp:revision>
  <dcterms:created xsi:type="dcterms:W3CDTF">2019-05-03T09:23:34Z</dcterms:created>
  <dcterms:modified xsi:type="dcterms:W3CDTF">2019-09-06T10:42:15Z</dcterms:modified>
</cp:coreProperties>
</file>