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6" r:id="rId3"/>
    <p:sldId id="262" r:id="rId4"/>
    <p:sldId id="263" r:id="rId5"/>
    <p:sldId id="264" r:id="rId6"/>
    <p:sldId id="260" r:id="rId7"/>
    <p:sldId id="259"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4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1676F-9D2F-4BE8-A589-346FCF912F86}"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39B7F1-1A7A-432E-848F-2B939E57F412}" type="slidenum">
              <a:rPr lang="en-GB" smtClean="0"/>
              <a:t>‹#›</a:t>
            </a:fld>
            <a:endParaRPr lang="en-GB"/>
          </a:p>
        </p:txBody>
      </p:sp>
    </p:spTree>
    <p:extLst>
      <p:ext uri="{BB962C8B-B14F-4D97-AF65-F5344CB8AC3E}">
        <p14:creationId xmlns:p14="http://schemas.microsoft.com/office/powerpoint/2010/main" val="1454029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58E2B07D-348D-49BE-A48F-5484034F67FF}" type="slidenum">
              <a:rPr lang="en-GB" smtClean="0"/>
              <a:t>1</a:t>
            </a:fld>
            <a:endParaRPr lang="en-GB"/>
          </a:p>
        </p:txBody>
      </p:sp>
    </p:spTree>
    <p:extLst>
      <p:ext uri="{BB962C8B-B14F-4D97-AF65-F5344CB8AC3E}">
        <p14:creationId xmlns:p14="http://schemas.microsoft.com/office/powerpoint/2010/main" val="1193670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students copy of command word page from Oxford exam practice book (PDF in folder)</a:t>
            </a:r>
          </a:p>
        </p:txBody>
      </p:sp>
      <p:sp>
        <p:nvSpPr>
          <p:cNvPr id="4" name="Slide Number Placeholder 3"/>
          <p:cNvSpPr>
            <a:spLocks noGrp="1"/>
          </p:cNvSpPr>
          <p:nvPr>
            <p:ph type="sldNum" sz="quarter" idx="5"/>
          </p:nvPr>
        </p:nvSpPr>
        <p:spPr/>
        <p:txBody>
          <a:bodyPr/>
          <a:lstStyle/>
          <a:p>
            <a:fld id="{53FE5BE3-13ED-4247-8FFB-D5EF822F0A9F}" type="slidenum">
              <a:rPr lang="en-GB" smtClean="0"/>
              <a:t>3</a:t>
            </a:fld>
            <a:endParaRPr lang="en-GB"/>
          </a:p>
        </p:txBody>
      </p:sp>
    </p:spTree>
    <p:extLst>
      <p:ext uri="{BB962C8B-B14F-4D97-AF65-F5344CB8AC3E}">
        <p14:creationId xmlns:p14="http://schemas.microsoft.com/office/powerpoint/2010/main" val="1889307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31519" y="4560559"/>
            <a:ext cx="5852149" cy="432052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1055688" y="719138"/>
            <a:ext cx="5203825" cy="36020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765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93E729D-CDE0-4CEF-AB5D-1692DCEA9CF6}"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7C6E0A-C739-4204-B59B-B6839CD46FF6}" type="slidenum">
              <a:rPr lang="en-GB" smtClean="0"/>
              <a:t>‹#›</a:t>
            </a:fld>
            <a:endParaRPr lang="en-GB"/>
          </a:p>
        </p:txBody>
      </p:sp>
    </p:spTree>
    <p:extLst>
      <p:ext uri="{BB962C8B-B14F-4D97-AF65-F5344CB8AC3E}">
        <p14:creationId xmlns:p14="http://schemas.microsoft.com/office/powerpoint/2010/main" val="415128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3E729D-CDE0-4CEF-AB5D-1692DCEA9CF6}"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7C6E0A-C739-4204-B59B-B6839CD46FF6}" type="slidenum">
              <a:rPr lang="en-GB" smtClean="0"/>
              <a:t>‹#›</a:t>
            </a:fld>
            <a:endParaRPr lang="en-GB"/>
          </a:p>
        </p:txBody>
      </p:sp>
    </p:spTree>
    <p:extLst>
      <p:ext uri="{BB962C8B-B14F-4D97-AF65-F5344CB8AC3E}">
        <p14:creationId xmlns:p14="http://schemas.microsoft.com/office/powerpoint/2010/main" val="123160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3E729D-CDE0-4CEF-AB5D-1692DCEA9CF6}"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7C6E0A-C739-4204-B59B-B6839CD46FF6}" type="slidenum">
              <a:rPr lang="en-GB" smtClean="0"/>
              <a:t>‹#›</a:t>
            </a:fld>
            <a:endParaRPr lang="en-GB"/>
          </a:p>
        </p:txBody>
      </p:sp>
    </p:spTree>
    <p:extLst>
      <p:ext uri="{BB962C8B-B14F-4D97-AF65-F5344CB8AC3E}">
        <p14:creationId xmlns:p14="http://schemas.microsoft.com/office/powerpoint/2010/main" val="237078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3E729D-CDE0-4CEF-AB5D-1692DCEA9CF6}"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7C6E0A-C739-4204-B59B-B6839CD46FF6}" type="slidenum">
              <a:rPr lang="en-GB" smtClean="0"/>
              <a:t>‹#›</a:t>
            </a:fld>
            <a:endParaRPr lang="en-GB"/>
          </a:p>
        </p:txBody>
      </p:sp>
    </p:spTree>
    <p:extLst>
      <p:ext uri="{BB962C8B-B14F-4D97-AF65-F5344CB8AC3E}">
        <p14:creationId xmlns:p14="http://schemas.microsoft.com/office/powerpoint/2010/main" val="131969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3E729D-CDE0-4CEF-AB5D-1692DCEA9CF6}"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7C6E0A-C739-4204-B59B-B6839CD46FF6}" type="slidenum">
              <a:rPr lang="en-GB" smtClean="0"/>
              <a:t>‹#›</a:t>
            </a:fld>
            <a:endParaRPr lang="en-GB"/>
          </a:p>
        </p:txBody>
      </p:sp>
    </p:spTree>
    <p:extLst>
      <p:ext uri="{BB962C8B-B14F-4D97-AF65-F5344CB8AC3E}">
        <p14:creationId xmlns:p14="http://schemas.microsoft.com/office/powerpoint/2010/main" val="1092399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93E729D-CDE0-4CEF-AB5D-1692DCEA9CF6}"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7C6E0A-C739-4204-B59B-B6839CD46FF6}" type="slidenum">
              <a:rPr lang="en-GB" smtClean="0"/>
              <a:t>‹#›</a:t>
            </a:fld>
            <a:endParaRPr lang="en-GB"/>
          </a:p>
        </p:txBody>
      </p:sp>
    </p:spTree>
    <p:extLst>
      <p:ext uri="{BB962C8B-B14F-4D97-AF65-F5344CB8AC3E}">
        <p14:creationId xmlns:p14="http://schemas.microsoft.com/office/powerpoint/2010/main" val="215169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93E729D-CDE0-4CEF-AB5D-1692DCEA9CF6}"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7C6E0A-C739-4204-B59B-B6839CD46FF6}" type="slidenum">
              <a:rPr lang="en-GB" smtClean="0"/>
              <a:t>‹#›</a:t>
            </a:fld>
            <a:endParaRPr lang="en-GB"/>
          </a:p>
        </p:txBody>
      </p:sp>
    </p:spTree>
    <p:extLst>
      <p:ext uri="{BB962C8B-B14F-4D97-AF65-F5344CB8AC3E}">
        <p14:creationId xmlns:p14="http://schemas.microsoft.com/office/powerpoint/2010/main" val="194123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93E729D-CDE0-4CEF-AB5D-1692DCEA9CF6}"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7C6E0A-C739-4204-B59B-B6839CD46FF6}" type="slidenum">
              <a:rPr lang="en-GB" smtClean="0"/>
              <a:t>‹#›</a:t>
            </a:fld>
            <a:endParaRPr lang="en-GB"/>
          </a:p>
        </p:txBody>
      </p:sp>
    </p:spTree>
    <p:extLst>
      <p:ext uri="{BB962C8B-B14F-4D97-AF65-F5344CB8AC3E}">
        <p14:creationId xmlns:p14="http://schemas.microsoft.com/office/powerpoint/2010/main" val="153996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E729D-CDE0-4CEF-AB5D-1692DCEA9CF6}"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7C6E0A-C739-4204-B59B-B6839CD46FF6}" type="slidenum">
              <a:rPr lang="en-GB" smtClean="0"/>
              <a:t>‹#›</a:t>
            </a:fld>
            <a:endParaRPr lang="en-GB"/>
          </a:p>
        </p:txBody>
      </p:sp>
    </p:spTree>
    <p:extLst>
      <p:ext uri="{BB962C8B-B14F-4D97-AF65-F5344CB8AC3E}">
        <p14:creationId xmlns:p14="http://schemas.microsoft.com/office/powerpoint/2010/main" val="3163750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3E729D-CDE0-4CEF-AB5D-1692DCEA9CF6}"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7C6E0A-C739-4204-B59B-B6839CD46FF6}" type="slidenum">
              <a:rPr lang="en-GB" smtClean="0"/>
              <a:t>‹#›</a:t>
            </a:fld>
            <a:endParaRPr lang="en-GB"/>
          </a:p>
        </p:txBody>
      </p:sp>
    </p:spTree>
    <p:extLst>
      <p:ext uri="{BB962C8B-B14F-4D97-AF65-F5344CB8AC3E}">
        <p14:creationId xmlns:p14="http://schemas.microsoft.com/office/powerpoint/2010/main" val="384995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3E729D-CDE0-4CEF-AB5D-1692DCEA9CF6}"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7C6E0A-C739-4204-B59B-B6839CD46FF6}" type="slidenum">
              <a:rPr lang="en-GB" smtClean="0"/>
              <a:t>‹#›</a:t>
            </a:fld>
            <a:endParaRPr lang="en-GB"/>
          </a:p>
        </p:txBody>
      </p:sp>
    </p:spTree>
    <p:extLst>
      <p:ext uri="{BB962C8B-B14F-4D97-AF65-F5344CB8AC3E}">
        <p14:creationId xmlns:p14="http://schemas.microsoft.com/office/powerpoint/2010/main" val="171984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E729D-CDE0-4CEF-AB5D-1692DCEA9CF6}" type="datetimeFigureOut">
              <a:rPr lang="en-GB" smtClean="0"/>
              <a:t>17/09/2020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C6E0A-C739-4204-B59B-B6839CD46FF6}" type="slidenum">
              <a:rPr lang="en-GB" smtClean="0"/>
              <a:t>‹#›</a:t>
            </a:fld>
            <a:endParaRPr lang="en-GB"/>
          </a:p>
        </p:txBody>
      </p:sp>
    </p:spTree>
    <p:extLst>
      <p:ext uri="{BB962C8B-B14F-4D97-AF65-F5344CB8AC3E}">
        <p14:creationId xmlns:p14="http://schemas.microsoft.com/office/powerpoint/2010/main" val="3157104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tiff"/><Relationship Id="rId4" Type="http://schemas.openxmlformats.org/officeDocument/2006/relationships/image" Target="../media/image7.tiff"/></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672" t="8907" r="19942" b="16950"/>
          <a:stretch/>
        </p:blipFill>
        <p:spPr>
          <a:xfrm>
            <a:off x="4822642" y="-89211"/>
            <a:ext cx="5948498" cy="6273599"/>
          </a:xfrm>
          <a:prstGeom prst="rect">
            <a:avLst/>
          </a:prstGeom>
        </p:spPr>
      </p:pic>
      <p:sp>
        <p:nvSpPr>
          <p:cNvPr id="3" name="Subtitle 2"/>
          <p:cNvSpPr>
            <a:spLocks noGrp="1"/>
          </p:cNvSpPr>
          <p:nvPr>
            <p:ph type="subTitle" idx="1"/>
          </p:nvPr>
        </p:nvSpPr>
        <p:spPr>
          <a:xfrm rot="21388493">
            <a:off x="-184226" y="926565"/>
            <a:ext cx="4913796" cy="3178621"/>
          </a:xfrm>
        </p:spPr>
        <p:txBody>
          <a:bodyPr>
            <a:noAutofit/>
          </a:bodyPr>
          <a:lstStyle/>
          <a:p>
            <a:r>
              <a:rPr lang="en-GB" sz="4400" b="1" dirty="0" smtClean="0">
                <a:solidFill>
                  <a:srgbClr val="00B050"/>
                </a:solidFill>
                <a:latin typeface="Arial Rounded MT Bold" panose="020F0704030504030204" pitchFamily="34" charset="0"/>
              </a:rPr>
              <a:t>Do now task </a:t>
            </a:r>
          </a:p>
          <a:p>
            <a:endParaRPr lang="en-GB" sz="2800" dirty="0">
              <a:solidFill>
                <a:srgbClr val="00B050"/>
              </a:solidFill>
              <a:latin typeface="Arial Rounded MT Bold" panose="020F0704030504030204" pitchFamily="34" charset="0"/>
            </a:endParaRPr>
          </a:p>
          <a:p>
            <a:r>
              <a:rPr lang="en-GB" sz="2800" dirty="0" smtClean="0">
                <a:solidFill>
                  <a:srgbClr val="00B050"/>
                </a:solidFill>
                <a:latin typeface="Arial Rounded MT Bold" panose="020F0704030504030204" pitchFamily="34" charset="0"/>
              </a:rPr>
              <a:t>How much can you remember? </a:t>
            </a:r>
          </a:p>
          <a:p>
            <a:endParaRPr lang="en-GB" sz="2800" dirty="0">
              <a:solidFill>
                <a:srgbClr val="00B050"/>
              </a:solidFill>
              <a:latin typeface="Arial Rounded MT Bold" panose="020F0704030504030204" pitchFamily="34" charset="0"/>
            </a:endParaRPr>
          </a:p>
          <a:p>
            <a:endParaRPr lang="en-GB" sz="2800" dirty="0">
              <a:solidFill>
                <a:srgbClr val="00B050"/>
              </a:solidFill>
              <a:latin typeface="Arial Rounded MT Bold" panose="020F0704030504030204" pitchFamily="34" charset="0"/>
            </a:endParaRPr>
          </a:p>
        </p:txBody>
      </p:sp>
      <p:pic>
        <p:nvPicPr>
          <p:cNvPr id="5" name="Picture 4"/>
          <p:cNvPicPr>
            <a:picLocks noChangeAspect="1"/>
          </p:cNvPicPr>
          <p:nvPr/>
        </p:nvPicPr>
        <p:blipFill rotWithShape="1">
          <a:blip r:embed="rId6"/>
          <a:srcRect l="38218" t="64504" r="11382" b="28406"/>
          <a:stretch/>
        </p:blipFill>
        <p:spPr>
          <a:xfrm>
            <a:off x="3869473" y="6049589"/>
            <a:ext cx="8283218" cy="655092"/>
          </a:xfrm>
          <a:prstGeom prst="rect">
            <a:avLst/>
          </a:prstGeom>
        </p:spPr>
      </p:pic>
      <p:sp>
        <p:nvSpPr>
          <p:cNvPr id="6" name="TextBox 5"/>
          <p:cNvSpPr txBox="1"/>
          <p:nvPr/>
        </p:nvSpPr>
        <p:spPr>
          <a:xfrm>
            <a:off x="5224192" y="895477"/>
            <a:ext cx="5145398" cy="5078313"/>
          </a:xfrm>
          <a:prstGeom prst="rect">
            <a:avLst/>
          </a:prstGeom>
          <a:noFill/>
        </p:spPr>
        <p:txBody>
          <a:bodyPr wrap="square" rtlCol="0">
            <a:spAutoFit/>
          </a:bodyPr>
          <a:lstStyle/>
          <a:p>
            <a:pPr marL="457200" indent="-457200" algn="ctr">
              <a:buAutoNum type="arabicPeriod"/>
            </a:pPr>
            <a:r>
              <a:rPr lang="en-GB" sz="2400" dirty="0" smtClean="0">
                <a:latin typeface="Arial Rounded MT Bold" panose="020F0704030504030204" pitchFamily="34" charset="0"/>
              </a:rPr>
              <a:t>What happens when a  tropical storm hits land?</a:t>
            </a:r>
          </a:p>
          <a:p>
            <a:pPr marL="457200" indent="-457200" algn="ctr">
              <a:buAutoNum type="arabicPeriod"/>
            </a:pPr>
            <a:endParaRPr lang="en-GB" sz="2400" dirty="0">
              <a:latin typeface="Arial Rounded MT Bold" panose="020F0704030504030204" pitchFamily="34" charset="0"/>
            </a:endParaRPr>
          </a:p>
          <a:p>
            <a:pPr marL="457200" indent="-457200" algn="ctr">
              <a:buAutoNum type="arabicPeriod"/>
            </a:pPr>
            <a:r>
              <a:rPr lang="en-GB" sz="2400" dirty="0" smtClean="0">
                <a:latin typeface="Arial Rounded MT Bold" panose="020F0704030504030204" pitchFamily="34" charset="0"/>
              </a:rPr>
              <a:t>What is the north south divide? </a:t>
            </a:r>
          </a:p>
          <a:p>
            <a:pPr marL="457200" indent="-457200" algn="ctr">
              <a:buAutoNum type="arabicPeriod"/>
            </a:pPr>
            <a:endParaRPr lang="en-GB" sz="2400" dirty="0">
              <a:latin typeface="Arial Rounded MT Bold" panose="020F0704030504030204" pitchFamily="34" charset="0"/>
            </a:endParaRPr>
          </a:p>
          <a:p>
            <a:pPr marL="457200" indent="-457200" algn="ctr">
              <a:buAutoNum type="arabicPeriod"/>
            </a:pPr>
            <a:r>
              <a:rPr lang="en-GB" sz="2400" dirty="0" smtClean="0">
                <a:latin typeface="Arial Rounded MT Bold" panose="020F0704030504030204" pitchFamily="34" charset="0"/>
              </a:rPr>
              <a:t>How to emergent trees adapt to the TRF?</a:t>
            </a:r>
          </a:p>
          <a:p>
            <a:pPr marL="457200" indent="-457200" algn="ctr">
              <a:buAutoNum type="arabicPeriod"/>
            </a:pPr>
            <a:endParaRPr lang="en-GB" sz="2400" dirty="0">
              <a:latin typeface="Arial Rounded MT Bold" panose="020F0704030504030204" pitchFamily="34" charset="0"/>
            </a:endParaRPr>
          </a:p>
          <a:p>
            <a:pPr marL="457200" indent="-457200" algn="ctr">
              <a:buAutoNum type="arabicPeriod"/>
            </a:pPr>
            <a:r>
              <a:rPr lang="en-GB" sz="2400" dirty="0" smtClean="0">
                <a:latin typeface="Arial Rounded MT Bold" panose="020F0704030504030204" pitchFamily="34" charset="0"/>
              </a:rPr>
              <a:t>How does development affect health and wealth? </a:t>
            </a:r>
          </a:p>
          <a:p>
            <a:pPr marL="457200" indent="-457200" algn="ctr">
              <a:buAutoNum type="arabicPeriod"/>
            </a:pPr>
            <a:endParaRPr lang="en-GB" sz="2400" dirty="0" smtClean="0">
              <a:latin typeface="Arial Rounded MT Bold" panose="020F0704030504030204" pitchFamily="34" charset="0"/>
            </a:endParaRPr>
          </a:p>
          <a:p>
            <a:pPr marL="342900" indent="-342900">
              <a:buAutoNum type="arabicPeriod"/>
            </a:pPr>
            <a:endParaRPr lang="en-GB" dirty="0"/>
          </a:p>
          <a:p>
            <a:endParaRPr lang="en-GB" dirty="0"/>
          </a:p>
        </p:txBody>
      </p:sp>
      <p:sp>
        <p:nvSpPr>
          <p:cNvPr id="2" name="TextBox 1"/>
          <p:cNvSpPr txBox="1"/>
          <p:nvPr/>
        </p:nvSpPr>
        <p:spPr>
          <a:xfrm>
            <a:off x="488477" y="3897647"/>
            <a:ext cx="3568390" cy="923330"/>
          </a:xfrm>
          <a:prstGeom prst="rect">
            <a:avLst/>
          </a:prstGeom>
          <a:noFill/>
        </p:spPr>
        <p:txBody>
          <a:bodyPr wrap="square" rtlCol="0">
            <a:spAutoFit/>
          </a:bodyPr>
          <a:lstStyle/>
          <a:p>
            <a:pPr algn="ctr"/>
            <a:r>
              <a:rPr lang="en-GB" dirty="0" smtClean="0">
                <a:solidFill>
                  <a:srgbClr val="FF0000"/>
                </a:solidFill>
                <a:latin typeface="Arial Rounded MT Bold" panose="020F0704030504030204" pitchFamily="34" charset="0"/>
              </a:rPr>
              <a:t>Pencil cases out</a:t>
            </a:r>
          </a:p>
          <a:p>
            <a:pPr algn="ctr"/>
            <a:r>
              <a:rPr lang="en-GB" dirty="0" smtClean="0">
                <a:solidFill>
                  <a:srgbClr val="FF0000"/>
                </a:solidFill>
                <a:latin typeface="Arial Rounded MT Bold" panose="020F0704030504030204" pitchFamily="34" charset="0"/>
              </a:rPr>
              <a:t>Conduct cards in pencil cases</a:t>
            </a:r>
          </a:p>
          <a:p>
            <a:pPr algn="ctr"/>
            <a:r>
              <a:rPr lang="en-GB" dirty="0" smtClean="0">
                <a:solidFill>
                  <a:srgbClr val="FF0000"/>
                </a:solidFill>
                <a:latin typeface="Arial Rounded MT Bold" panose="020F0704030504030204" pitchFamily="34" charset="0"/>
              </a:rPr>
              <a:t>Coats and bags off </a:t>
            </a:r>
            <a:endParaRPr lang="en-GB" dirty="0">
              <a:solidFill>
                <a:srgbClr val="FF0000"/>
              </a:solidFill>
              <a:latin typeface="Arial Rounded MT Bold" panose="020F0704030504030204" pitchFamily="34" charset="0"/>
            </a:endParaRPr>
          </a:p>
        </p:txBody>
      </p:sp>
    </p:spTree>
    <p:controls>
      <mc:AlternateContent xmlns:mc="http://schemas.openxmlformats.org/markup-compatibility/2006">
        <mc:Choice xmlns:v="urn:schemas-microsoft-com:vml" Requires="v">
          <p:control spid="1032" name="ShockwaveFlash1" r:id="rId2" imgW="3311640" imgH="1368360"/>
        </mc:Choice>
        <mc:Fallback>
          <p:control name="ShockwaveFlash1" r:id="rId2" imgW="3311640" imgH="1368360">
            <p:pic>
              <p:nvPicPr>
                <p:cNvPr id="7" name="ShockwaveFlash1"/>
                <p:cNvPicPr preferRelativeResize="0">
                  <a:picLocks noChangeArrowheads="1" noChangeShapeType="1"/>
                </p:cNvPicPr>
                <p:nvPr/>
              </p:nvPicPr>
              <p:blipFill>
                <a:blip r:embed="rId7"/>
                <a:srcRect/>
                <a:stretch>
                  <a:fillRect/>
                </a:stretch>
              </p:blipFill>
              <p:spPr bwMode="auto">
                <a:xfrm>
                  <a:off x="342731" y="5365376"/>
                  <a:ext cx="3311525" cy="13684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521557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2831218" y="0"/>
            <a:ext cx="8337376" cy="400110"/>
          </a:xfrm>
          <a:prstGeom prst="rect">
            <a:avLst/>
          </a:prstGeom>
          <a:noFill/>
          <a:ln>
            <a:noFill/>
          </a:ln>
        </p:spPr>
        <p:txBody>
          <a:bodyPr spcFirstLastPara="1" wrap="square" lIns="91425" tIns="45700" rIns="91425" bIns="45700" anchor="t" anchorCtr="0">
            <a:noAutofit/>
          </a:bodyPr>
          <a:lstStyle/>
          <a:p>
            <a:pPr algn="ctr"/>
            <a:r>
              <a:rPr lang="en-US" sz="2000" b="1" dirty="0">
                <a:solidFill>
                  <a:srgbClr val="FF0000"/>
                </a:solidFill>
                <a:latin typeface="+mj-lt"/>
                <a:ea typeface="Amatic SC"/>
                <a:cs typeface="Amatic SC"/>
                <a:sym typeface="Amatic SC"/>
              </a:rPr>
              <a:t>Knowledge </a:t>
            </a:r>
            <a:r>
              <a:rPr lang="en-US" sz="2000" b="1" dirty="0" err="1">
                <a:solidFill>
                  <a:srgbClr val="FF0000"/>
                </a:solidFill>
                <a:latin typeface="+mj-lt"/>
                <a:ea typeface="Amatic SC"/>
                <a:cs typeface="Amatic SC"/>
                <a:sym typeface="Amatic SC"/>
              </a:rPr>
              <a:t>Organiser</a:t>
            </a:r>
            <a:r>
              <a:rPr lang="en-US" sz="2000" b="1" dirty="0">
                <a:solidFill>
                  <a:srgbClr val="FF0000"/>
                </a:solidFill>
                <a:latin typeface="+mj-lt"/>
                <a:ea typeface="Amatic SC"/>
                <a:cs typeface="Amatic SC"/>
                <a:sym typeface="Amatic SC"/>
              </a:rPr>
              <a:t> –Climate Change KS4</a:t>
            </a:r>
            <a:endParaRPr sz="2000" b="1" dirty="0">
              <a:solidFill>
                <a:srgbClr val="FF0000"/>
              </a:solidFill>
              <a:latin typeface="+mj-lt"/>
              <a:ea typeface="Amatic SC"/>
              <a:cs typeface="Amatic SC"/>
              <a:sym typeface="Amatic SC"/>
            </a:endParaRPr>
          </a:p>
        </p:txBody>
      </p:sp>
      <p:sp>
        <p:nvSpPr>
          <p:cNvPr id="86" name="Shape 86"/>
          <p:cNvSpPr txBox="1"/>
          <p:nvPr/>
        </p:nvSpPr>
        <p:spPr>
          <a:xfrm>
            <a:off x="1140747" y="229706"/>
            <a:ext cx="4847700" cy="307800"/>
          </a:xfrm>
          <a:prstGeom prst="rect">
            <a:avLst/>
          </a:prstGeom>
          <a:noFill/>
          <a:ln>
            <a:noFill/>
          </a:ln>
        </p:spPr>
        <p:txBody>
          <a:bodyPr spcFirstLastPara="1" wrap="square" lIns="91425" tIns="45700" rIns="91425" bIns="45700" anchor="t" anchorCtr="0">
            <a:noAutofit/>
          </a:bodyPr>
          <a:lstStyle/>
          <a:p>
            <a:pPr algn="ctr"/>
            <a:endParaRPr sz="1400" b="1" u="sng">
              <a:solidFill>
                <a:schemeClr val="dk1"/>
              </a:solidFill>
              <a:latin typeface="+mj-lt"/>
              <a:ea typeface="Arial"/>
              <a:cs typeface="Arial"/>
              <a:sym typeface="Arial"/>
            </a:endParaRPr>
          </a:p>
        </p:txBody>
      </p:sp>
      <p:graphicFrame>
        <p:nvGraphicFramePr>
          <p:cNvPr id="89" name="Shape 89"/>
          <p:cNvGraphicFramePr/>
          <p:nvPr>
            <p:extLst/>
          </p:nvPr>
        </p:nvGraphicFramePr>
        <p:xfrm>
          <a:off x="5898821" y="1492453"/>
          <a:ext cx="5045708" cy="4657384"/>
        </p:xfrm>
        <a:graphic>
          <a:graphicData uri="http://schemas.openxmlformats.org/drawingml/2006/table">
            <a:tbl>
              <a:tblPr firstRow="1" bandRow="1">
                <a:noFill/>
              </a:tblPr>
              <a:tblGrid>
                <a:gridCol w="441537">
                  <a:extLst>
                    <a:ext uri="{9D8B030D-6E8A-4147-A177-3AD203B41FA5}">
                      <a16:colId xmlns:a16="http://schemas.microsoft.com/office/drawing/2014/main" val="20000"/>
                    </a:ext>
                  </a:extLst>
                </a:gridCol>
                <a:gridCol w="1280224">
                  <a:extLst>
                    <a:ext uri="{9D8B030D-6E8A-4147-A177-3AD203B41FA5}">
                      <a16:colId xmlns:a16="http://schemas.microsoft.com/office/drawing/2014/main" val="20001"/>
                    </a:ext>
                  </a:extLst>
                </a:gridCol>
                <a:gridCol w="3323947">
                  <a:extLst>
                    <a:ext uri="{9D8B030D-6E8A-4147-A177-3AD203B41FA5}">
                      <a16:colId xmlns:a16="http://schemas.microsoft.com/office/drawing/2014/main" val="20002"/>
                    </a:ext>
                  </a:extLst>
                </a:gridCol>
              </a:tblGrid>
              <a:tr h="286482">
                <a:tc>
                  <a:txBody>
                    <a:bodyPr/>
                    <a:lstStyle/>
                    <a:p>
                      <a:pPr marL="0" marR="0" lvl="0" indent="0" algn="l" rtl="0">
                        <a:spcBef>
                          <a:spcPts val="0"/>
                        </a:spcBef>
                        <a:spcAft>
                          <a:spcPts val="0"/>
                        </a:spcAft>
                        <a:buNone/>
                      </a:pPr>
                      <a:r>
                        <a:rPr lang="en-GB" sz="1000" b="1" dirty="0">
                          <a:latin typeface="+mj-lt"/>
                        </a:rPr>
                        <a:t>1</a:t>
                      </a:r>
                      <a:endParaRPr sz="1000" b="1" dirty="0">
                        <a:latin typeface="+mj-lt"/>
                      </a:endParaRPr>
                    </a:p>
                  </a:txBody>
                  <a:tcPr marL="91450" marR="91450" marT="45725" marB="45725"/>
                </a:tc>
                <a:tc>
                  <a:txBody>
                    <a:bodyPr/>
                    <a:lstStyle/>
                    <a:p>
                      <a:pPr marL="0" marR="0" lvl="0" indent="0" algn="l" rtl="0">
                        <a:spcBef>
                          <a:spcPts val="0"/>
                        </a:spcBef>
                        <a:spcAft>
                          <a:spcPts val="0"/>
                        </a:spcAft>
                        <a:buNone/>
                      </a:pPr>
                      <a:r>
                        <a:rPr lang="en-GB" sz="1000" b="1" dirty="0">
                          <a:latin typeface="+mj-lt"/>
                          <a:ea typeface="Love Ya Like A Sister"/>
                          <a:cs typeface="Love Ya Like A Sister"/>
                          <a:sym typeface="Love Ya Like A Sister"/>
                        </a:rPr>
                        <a:t>Climate change </a:t>
                      </a:r>
                      <a:endParaRPr sz="1000" b="1" dirty="0">
                        <a:latin typeface="+mj-lt"/>
                        <a:ea typeface="Love Ya Like A Sister"/>
                        <a:cs typeface="Love Ya Like A Sister"/>
                        <a:sym typeface="Love Ya Like A Sister"/>
                      </a:endParaRPr>
                    </a:p>
                  </a:txBody>
                  <a:tcPr marL="91450" marR="91450" marT="45725" marB="45725"/>
                </a:tc>
                <a:tc>
                  <a:txBody>
                    <a:bodyPr/>
                    <a:lstStyle/>
                    <a:p>
                      <a:pPr marL="0" marR="0" lvl="0" indent="0" algn="l" rtl="0">
                        <a:spcBef>
                          <a:spcPts val="0"/>
                        </a:spcBef>
                        <a:spcAft>
                          <a:spcPts val="0"/>
                        </a:spcAft>
                        <a:buNone/>
                      </a:pPr>
                      <a:r>
                        <a:rPr lang="en-GB" sz="1000" dirty="0">
                          <a:latin typeface="+mj-lt"/>
                          <a:ea typeface="Love Ya Like A Sister"/>
                          <a:cs typeface="Love Ya Like A Sister"/>
                          <a:sym typeface="Love Ya Like A Sister"/>
                        </a:rPr>
                        <a:t>The change of Earth’s climate, either increasing or decreasing.</a:t>
                      </a:r>
                      <a:endParaRPr sz="1000" dirty="0">
                        <a:latin typeface="+mj-lt"/>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00"/>
                  </a:ext>
                </a:extLst>
              </a:tr>
              <a:tr h="286482">
                <a:tc>
                  <a:txBody>
                    <a:bodyPr/>
                    <a:lstStyle/>
                    <a:p>
                      <a:pPr marL="0" marR="0" lvl="0" indent="0" algn="l" rtl="0">
                        <a:spcBef>
                          <a:spcPts val="0"/>
                        </a:spcBef>
                        <a:spcAft>
                          <a:spcPts val="0"/>
                        </a:spcAft>
                        <a:buNone/>
                      </a:pPr>
                      <a:r>
                        <a:rPr lang="en-GB" sz="1000" b="1" dirty="0">
                          <a:latin typeface="+mj-lt"/>
                        </a:rPr>
                        <a:t>2</a:t>
                      </a:r>
                      <a:endParaRPr sz="1000" b="1" dirty="0">
                        <a:latin typeface="+mj-lt"/>
                      </a:endParaRPr>
                    </a:p>
                  </a:txBody>
                  <a:tcPr marL="91450" marR="91450" marT="45725" marB="45725"/>
                </a:tc>
                <a:tc>
                  <a:txBody>
                    <a:bodyPr/>
                    <a:lstStyle/>
                    <a:p>
                      <a:pPr marL="0" marR="0" lvl="0" indent="0" algn="l" rtl="0">
                        <a:spcBef>
                          <a:spcPts val="0"/>
                        </a:spcBef>
                        <a:spcAft>
                          <a:spcPts val="0"/>
                        </a:spcAft>
                        <a:buNone/>
                      </a:pPr>
                      <a:r>
                        <a:rPr lang="en-GB" sz="1000" b="1" dirty="0">
                          <a:latin typeface="+mj-lt"/>
                          <a:ea typeface="Love Ya Like A Sister"/>
                          <a:cs typeface="Love Ya Like A Sister"/>
                          <a:sym typeface="Love Ya Like A Sister"/>
                        </a:rPr>
                        <a:t>Global warming</a:t>
                      </a:r>
                      <a:endParaRPr sz="1000" b="1" dirty="0">
                        <a:latin typeface="+mj-lt"/>
                        <a:ea typeface="Love Ya Like A Sister"/>
                        <a:cs typeface="Love Ya Like A Sister"/>
                        <a:sym typeface="Love Ya Like A Sister"/>
                      </a:endParaRPr>
                    </a:p>
                  </a:txBody>
                  <a:tcPr marL="91450" marR="91450" marT="45725" marB="45725"/>
                </a:tc>
                <a:tc>
                  <a:txBody>
                    <a:bodyPr/>
                    <a:lstStyle/>
                    <a:p>
                      <a:pPr marL="0" marR="0" lvl="0" indent="0" algn="l" rtl="0">
                        <a:spcBef>
                          <a:spcPts val="0"/>
                        </a:spcBef>
                        <a:spcAft>
                          <a:spcPts val="0"/>
                        </a:spcAft>
                        <a:buNone/>
                      </a:pPr>
                      <a:r>
                        <a:rPr lang="en-GB" sz="1000" b="0" i="0" u="none" strike="noStrike" cap="none" dirty="0">
                          <a:solidFill>
                            <a:schemeClr val="dk1"/>
                          </a:solidFill>
                          <a:effectLst/>
                          <a:latin typeface="+mj-lt"/>
                          <a:ea typeface="Calibri"/>
                          <a:cs typeface="Calibri"/>
                          <a:sym typeface="Arial"/>
                        </a:rPr>
                        <a:t>The rise in the average temperature of the Earth's surface.</a:t>
                      </a:r>
                      <a:endParaRPr sz="1000" dirty="0">
                        <a:latin typeface="+mj-lt"/>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01"/>
                  </a:ext>
                </a:extLst>
              </a:tr>
              <a:tr h="286482">
                <a:tc>
                  <a:txBody>
                    <a:bodyPr/>
                    <a:lstStyle/>
                    <a:p>
                      <a:pPr marL="0" marR="0" lvl="0" indent="0" algn="l" rtl="0">
                        <a:spcBef>
                          <a:spcPts val="0"/>
                        </a:spcBef>
                        <a:spcAft>
                          <a:spcPts val="0"/>
                        </a:spcAft>
                        <a:buNone/>
                      </a:pPr>
                      <a:r>
                        <a:rPr lang="en-GB" sz="1000" b="1" dirty="0">
                          <a:latin typeface="+mj-lt"/>
                        </a:rPr>
                        <a:t>3</a:t>
                      </a:r>
                      <a:endParaRPr sz="1000" b="1" dirty="0">
                        <a:latin typeface="+mj-lt"/>
                      </a:endParaRPr>
                    </a:p>
                  </a:txBody>
                  <a:tcPr marL="91450" marR="91450" marT="45725" marB="45725"/>
                </a:tc>
                <a:tc>
                  <a:txBody>
                    <a:bodyPr/>
                    <a:lstStyle/>
                    <a:p>
                      <a:pPr marL="0" marR="0" lvl="0" indent="0" algn="l" rtl="0">
                        <a:spcBef>
                          <a:spcPts val="0"/>
                        </a:spcBef>
                        <a:spcAft>
                          <a:spcPts val="0"/>
                        </a:spcAft>
                        <a:buNone/>
                      </a:pPr>
                      <a:r>
                        <a:rPr lang="en-GB" sz="1000" b="1" dirty="0">
                          <a:latin typeface="+mj-lt"/>
                          <a:ea typeface="Love Ya Like A Sister"/>
                          <a:cs typeface="Love Ya Like A Sister"/>
                          <a:sym typeface="Love Ya Like A Sister"/>
                        </a:rPr>
                        <a:t>Solar radiation</a:t>
                      </a:r>
                      <a:endParaRPr sz="1000" b="1" dirty="0">
                        <a:latin typeface="+mj-lt"/>
                        <a:ea typeface="Love Ya Like A Sister"/>
                        <a:cs typeface="Love Ya Like A Sister"/>
                        <a:sym typeface="Love Ya Like A Sister"/>
                      </a:endParaRPr>
                    </a:p>
                  </a:txBody>
                  <a:tcPr marL="91450" marR="91450" marT="45725" marB="45725"/>
                </a:tc>
                <a:tc>
                  <a:txBody>
                    <a:bodyPr/>
                    <a:lstStyle/>
                    <a:p>
                      <a:pPr marL="0" marR="0" lvl="0" indent="0" algn="l" rtl="0">
                        <a:spcBef>
                          <a:spcPts val="0"/>
                        </a:spcBef>
                        <a:spcAft>
                          <a:spcPts val="0"/>
                        </a:spcAft>
                        <a:buNone/>
                      </a:pPr>
                      <a:r>
                        <a:rPr lang="en-GB" sz="1000" dirty="0">
                          <a:latin typeface="+mj-lt"/>
                          <a:ea typeface="Love Ya Like A Sister"/>
                          <a:cs typeface="Love Ya Like A Sister"/>
                          <a:sym typeface="Love Ya Like A Sister"/>
                        </a:rPr>
                        <a:t>The amount of energy from the sun. The warmer temperatures are, the higher the solar radiation.</a:t>
                      </a:r>
                      <a:endParaRPr sz="1000" dirty="0">
                        <a:latin typeface="+mj-lt"/>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3040408468"/>
                  </a:ext>
                </a:extLst>
              </a:tr>
              <a:tr h="286482">
                <a:tc>
                  <a:txBody>
                    <a:bodyPr/>
                    <a:lstStyle/>
                    <a:p>
                      <a:pPr marL="0" marR="0" lvl="0" indent="0" algn="l" rtl="0">
                        <a:spcBef>
                          <a:spcPts val="0"/>
                        </a:spcBef>
                        <a:spcAft>
                          <a:spcPts val="0"/>
                        </a:spcAft>
                        <a:buNone/>
                      </a:pPr>
                      <a:r>
                        <a:rPr lang="en-GB" sz="1000" b="1" dirty="0">
                          <a:latin typeface="+mj-lt"/>
                        </a:rPr>
                        <a:t>4</a:t>
                      </a:r>
                      <a:endParaRPr sz="1000" b="1" dirty="0">
                        <a:latin typeface="+mj-lt"/>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dirty="0">
                          <a:latin typeface="+mj-lt"/>
                          <a:ea typeface="Love Ya Like A Sister"/>
                          <a:cs typeface="Love Ya Like A Sister"/>
                          <a:sym typeface="Love Ya Like A Sister"/>
                        </a:rPr>
                        <a:t>Quaternary period</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latin typeface="+mj-lt"/>
                          <a:ea typeface="Love Ya Like A Sister"/>
                          <a:cs typeface="Love Ya Like A Sister"/>
                          <a:sym typeface="Love Ya Like A Sister"/>
                        </a:rPr>
                        <a:t>The period of geological time from about 2.6 million years ago to the present.</a:t>
                      </a:r>
                      <a:r>
                        <a:rPr lang="en-GB" sz="1000" baseline="0" dirty="0">
                          <a:latin typeface="+mj-lt"/>
                          <a:ea typeface="Love Ya Like A Sister"/>
                          <a:cs typeface="Love Ya Like A Sister"/>
                          <a:sym typeface="Love Ya Like A Sister"/>
                        </a:rPr>
                        <a:t> </a:t>
                      </a:r>
                      <a:endParaRPr lang="en-GB" sz="1000" dirty="0">
                        <a:latin typeface="+mj-lt"/>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2591406371"/>
                  </a:ext>
                </a:extLst>
              </a:tr>
              <a:tr h="286482">
                <a:tc>
                  <a:txBody>
                    <a:bodyPr/>
                    <a:lstStyle/>
                    <a:p>
                      <a:pPr marL="0" marR="0" lvl="0" indent="0" algn="l" rtl="0">
                        <a:spcBef>
                          <a:spcPts val="0"/>
                        </a:spcBef>
                        <a:spcAft>
                          <a:spcPts val="0"/>
                        </a:spcAft>
                        <a:buNone/>
                      </a:pPr>
                      <a:r>
                        <a:rPr lang="en-GB" sz="1000" b="1" dirty="0">
                          <a:latin typeface="+mj-lt"/>
                        </a:rPr>
                        <a:t>5</a:t>
                      </a:r>
                      <a:endParaRPr sz="1000" b="1" dirty="0">
                        <a:latin typeface="+mj-lt"/>
                      </a:endParaRPr>
                    </a:p>
                  </a:txBody>
                  <a:tcPr marL="91450" marR="91450" marT="45725" marB="45725"/>
                </a:tc>
                <a:tc>
                  <a:txBody>
                    <a:bodyPr/>
                    <a:lstStyle/>
                    <a:p>
                      <a:pPr marL="0" marR="0" lvl="0" indent="0" algn="l" rtl="0">
                        <a:spcBef>
                          <a:spcPts val="0"/>
                        </a:spcBef>
                        <a:spcAft>
                          <a:spcPts val="0"/>
                        </a:spcAft>
                        <a:buNone/>
                      </a:pPr>
                      <a:r>
                        <a:rPr lang="en-GB" sz="1000" b="1" dirty="0">
                          <a:latin typeface="+mj-lt"/>
                          <a:ea typeface="Love Ya Like A Sister"/>
                          <a:cs typeface="Love Ya Like A Sister"/>
                          <a:sym typeface="Love Ya Like A Sister"/>
                        </a:rPr>
                        <a:t>Greenhouse effect</a:t>
                      </a:r>
                      <a:endParaRPr sz="1000" b="1" dirty="0">
                        <a:latin typeface="+mj-lt"/>
                        <a:ea typeface="Love Ya Like A Sister"/>
                        <a:cs typeface="Love Ya Like A Sister"/>
                        <a:sym typeface="Love Ya Like A Sister"/>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chemeClr val="dk1"/>
                        </a:buClr>
                        <a:buSzTx/>
                        <a:buFont typeface="Calibri"/>
                        <a:buNone/>
                        <a:tabLst/>
                        <a:defRPr/>
                      </a:pPr>
                      <a:r>
                        <a:rPr lang="en-GB" sz="1000" b="0" i="0" u="none" strike="noStrike" cap="none" dirty="0">
                          <a:solidFill>
                            <a:schemeClr val="dk1"/>
                          </a:solidFill>
                          <a:effectLst/>
                          <a:latin typeface="+mj-lt"/>
                          <a:ea typeface="Calibri"/>
                          <a:cs typeface="Calibri"/>
                          <a:sym typeface="Arial"/>
                        </a:rPr>
                        <a:t>The retention of heat (solar </a:t>
                      </a:r>
                      <a:r>
                        <a:rPr lang="en-GB" sz="1000" b="0" i="0" u="none" strike="noStrike" cap="none" dirty="0" err="1">
                          <a:solidFill>
                            <a:schemeClr val="dk1"/>
                          </a:solidFill>
                          <a:effectLst/>
                          <a:latin typeface="+mj-lt"/>
                          <a:ea typeface="Calibri"/>
                          <a:cs typeface="Calibri"/>
                          <a:sym typeface="Arial"/>
                        </a:rPr>
                        <a:t>raditation</a:t>
                      </a:r>
                      <a:r>
                        <a:rPr lang="en-GB" sz="1000" b="0" i="0" u="none" strike="noStrike" cap="none" dirty="0">
                          <a:solidFill>
                            <a:schemeClr val="dk1"/>
                          </a:solidFill>
                          <a:effectLst/>
                          <a:latin typeface="+mj-lt"/>
                          <a:ea typeface="Calibri"/>
                          <a:cs typeface="Calibri"/>
                          <a:sym typeface="Arial"/>
                        </a:rPr>
                        <a:t>) in the atmosphere caused by the build-up of greenhouse gases (carbon dioxide, methane, water vapour and methane).</a:t>
                      </a:r>
                      <a:endParaRPr lang="en-GB" sz="1000" dirty="0">
                        <a:latin typeface="+mj-lt"/>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02"/>
                  </a:ext>
                </a:extLst>
              </a:tr>
              <a:tr h="286482">
                <a:tc>
                  <a:txBody>
                    <a:bodyPr/>
                    <a:lstStyle/>
                    <a:p>
                      <a:pPr marL="0" marR="0" lvl="0" indent="0" algn="l" rtl="0">
                        <a:spcBef>
                          <a:spcPts val="0"/>
                        </a:spcBef>
                        <a:spcAft>
                          <a:spcPts val="0"/>
                        </a:spcAft>
                        <a:buNone/>
                      </a:pPr>
                      <a:r>
                        <a:rPr lang="en-GB" sz="1000" b="1" dirty="0">
                          <a:latin typeface="+mj-lt"/>
                        </a:rPr>
                        <a:t>6</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dirty="0">
                          <a:latin typeface="+mj-lt"/>
                          <a:ea typeface="Love Ya Like A Sister"/>
                          <a:cs typeface="Love Ya Like A Sister"/>
                          <a:sym typeface="Love Ya Like A Sister"/>
                        </a:rPr>
                        <a:t>Enhanced green house effects </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latin typeface="+mj-lt"/>
                          <a:ea typeface="Love Ya Like A Sister"/>
                          <a:cs typeface="Love Ya Like A Sister"/>
                          <a:sym typeface="Love Ya Like A Sister"/>
                        </a:rPr>
                        <a:t>The warming of the earths atmosphere due to human</a:t>
                      </a:r>
                      <a:r>
                        <a:rPr lang="en-GB" sz="1000" baseline="0" dirty="0">
                          <a:latin typeface="+mj-lt"/>
                          <a:ea typeface="Love Ya Like A Sister"/>
                          <a:cs typeface="Love Ya Like A Sister"/>
                          <a:sym typeface="Love Ya Like A Sister"/>
                        </a:rPr>
                        <a:t> activity increasing the layer of green house gases. </a:t>
                      </a:r>
                      <a:endParaRPr lang="en-GB" sz="1000" dirty="0">
                        <a:latin typeface="+mj-lt"/>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08"/>
                  </a:ext>
                </a:extLst>
              </a:tr>
              <a:tr h="286482">
                <a:tc>
                  <a:txBody>
                    <a:bodyPr/>
                    <a:lstStyle/>
                    <a:p>
                      <a:pPr marL="0" marR="0" lvl="0" indent="0" algn="l" rtl="0">
                        <a:spcBef>
                          <a:spcPts val="0"/>
                        </a:spcBef>
                        <a:spcAft>
                          <a:spcPts val="0"/>
                        </a:spcAft>
                        <a:buNone/>
                      </a:pPr>
                      <a:r>
                        <a:rPr lang="en-GB" sz="1000" b="1" dirty="0">
                          <a:latin typeface="+mj-lt"/>
                        </a:rPr>
                        <a:t> 7</a:t>
                      </a:r>
                      <a:endParaRPr sz="1000" b="1" dirty="0">
                        <a:latin typeface="+mj-lt"/>
                      </a:endParaRPr>
                    </a:p>
                  </a:txBody>
                  <a:tcPr marL="91450" marR="91450" marT="45725" marB="45725">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dirty="0">
                          <a:latin typeface="+mj-lt"/>
                          <a:ea typeface="Love Ya Like A Sister"/>
                          <a:cs typeface="Love Ya Like A Sister"/>
                          <a:sym typeface="Love Ya Like A Sister"/>
                        </a:rPr>
                        <a:t>Milankovitch cycles</a:t>
                      </a:r>
                    </a:p>
                    <a:p>
                      <a:pPr marL="0" lvl="0" indent="0" rtl="0">
                        <a:spcBef>
                          <a:spcPts val="0"/>
                        </a:spcBef>
                        <a:spcAft>
                          <a:spcPts val="0"/>
                        </a:spcAft>
                        <a:buNone/>
                      </a:pPr>
                      <a:endParaRPr sz="1000" b="1" dirty="0">
                        <a:latin typeface="+mj-lt"/>
                        <a:ea typeface="Love Ya Like A Sister"/>
                        <a:cs typeface="Love Ya Like A Sister"/>
                        <a:sym typeface="Love Ya Like A Sister"/>
                      </a:endParaRPr>
                    </a:p>
                  </a:txBody>
                  <a:tcPr marL="91450" marR="91450" marT="45725" marB="45725">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u="none" strike="noStrike" cap="none" dirty="0">
                          <a:solidFill>
                            <a:schemeClr val="dk1"/>
                          </a:solidFill>
                          <a:effectLst/>
                          <a:latin typeface="+mj-lt"/>
                          <a:ea typeface="Calibri"/>
                          <a:cs typeface="Calibri"/>
                          <a:sym typeface="Arial"/>
                        </a:rPr>
                        <a:t>The Earth’s variation of movement around the sun which cause an increase or decrease in global temperatures.</a:t>
                      </a:r>
                    </a:p>
                  </a:txBody>
                  <a:tcPr marL="91450" marR="91450" marT="45725" marB="4572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33798">
                <a:tc>
                  <a:txBody>
                    <a:bodyPr/>
                    <a:lstStyle/>
                    <a:p>
                      <a:pPr marL="0" marR="0" lvl="0" indent="0" algn="l" rtl="0">
                        <a:spcBef>
                          <a:spcPts val="0"/>
                        </a:spcBef>
                        <a:spcAft>
                          <a:spcPts val="0"/>
                        </a:spcAft>
                        <a:buNone/>
                      </a:pPr>
                      <a:r>
                        <a:rPr lang="en-GB" sz="1000" b="1" dirty="0">
                          <a:latin typeface="+mj-lt"/>
                        </a:rPr>
                        <a:t>8</a:t>
                      </a:r>
                      <a:endParaRPr sz="1000" b="1" dirty="0">
                        <a:latin typeface="+mj-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1000" b="1" dirty="0">
                          <a:latin typeface="+mj-lt"/>
                          <a:ea typeface="Love Ya Like A Sister"/>
                          <a:cs typeface="Love Ya Like A Sister"/>
                          <a:sym typeface="Love Ya Like A Sister"/>
                        </a:rPr>
                        <a:t>Adaptation </a:t>
                      </a:r>
                      <a:endParaRPr sz="1000" b="1" dirty="0">
                        <a:latin typeface="+mj-lt"/>
                        <a:ea typeface="Love Ya Like A Sister"/>
                        <a:cs typeface="Love Ya Like A Sister"/>
                        <a:sym typeface="Love Ya Like A Siste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1000" dirty="0">
                          <a:latin typeface="+mj-lt"/>
                          <a:ea typeface="Love Ya Like A Sister"/>
                          <a:cs typeface="Love Ya Like A Sister"/>
                          <a:sym typeface="Love Ya Like A Sister"/>
                        </a:rPr>
                        <a:t>Actions taken to adjust</a:t>
                      </a:r>
                      <a:r>
                        <a:rPr lang="en-GB" sz="1000" baseline="0" dirty="0">
                          <a:latin typeface="+mj-lt"/>
                          <a:ea typeface="Love Ya Like A Sister"/>
                          <a:cs typeface="Love Ya Like A Sister"/>
                          <a:sym typeface="Love Ya Like A Sister"/>
                        </a:rPr>
                        <a:t> to natural events such as climate change, to reduce the potential damage and limit the impacts </a:t>
                      </a:r>
                      <a:endParaRPr sz="1000" dirty="0">
                        <a:latin typeface="+mj-lt"/>
                        <a:ea typeface="Love Ya Like A Sister"/>
                        <a:cs typeface="Love Ya Like A Sister"/>
                        <a:sym typeface="Love Ya Like A Siste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25050">
                <a:tc>
                  <a:txBody>
                    <a:bodyPr/>
                    <a:lstStyle/>
                    <a:p>
                      <a:pPr marL="0" marR="0" lvl="0" indent="0" algn="l" rtl="0">
                        <a:spcBef>
                          <a:spcPts val="0"/>
                        </a:spcBef>
                        <a:spcAft>
                          <a:spcPts val="0"/>
                        </a:spcAft>
                        <a:buNone/>
                      </a:pPr>
                      <a:r>
                        <a:rPr lang="en-GB" sz="1000" b="1" dirty="0">
                          <a:latin typeface="+mj-lt"/>
                        </a:rPr>
                        <a:t>9</a:t>
                      </a:r>
                      <a:endParaRPr sz="1000" b="1" dirty="0">
                        <a:latin typeface="+mj-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1000" b="1" dirty="0">
                          <a:latin typeface="+mj-lt"/>
                          <a:ea typeface="Love Ya Like A Sister"/>
                          <a:cs typeface="Love Ya Like A Sister"/>
                          <a:sym typeface="Love Ya Like A Sister"/>
                        </a:rPr>
                        <a:t>Mitigation </a:t>
                      </a:r>
                      <a:endParaRPr sz="1000" b="1" dirty="0">
                        <a:latin typeface="+mj-lt"/>
                        <a:ea typeface="Love Ya Like A Sister"/>
                        <a:cs typeface="Love Ya Like A Sister"/>
                        <a:sym typeface="Love Ya Like A Siste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1000" dirty="0">
                          <a:latin typeface="+mj-lt"/>
                          <a:ea typeface="Love Ya Like A Sister"/>
                          <a:cs typeface="Love Ya Like A Sister"/>
                          <a:sym typeface="Love Ya Like A Sister"/>
                        </a:rPr>
                        <a:t>Action taken to reduce or eliminate the long-term effects such as m</a:t>
                      </a:r>
                      <a:r>
                        <a:rPr lang="en-GB" sz="1000" baseline="0" dirty="0">
                          <a:latin typeface="+mj-lt"/>
                          <a:ea typeface="Love Ya Like A Sister"/>
                          <a:cs typeface="Love Ya Like A Sister"/>
                          <a:sym typeface="Love Ya Like A Sister"/>
                        </a:rPr>
                        <a:t>aking international agreements about carbon reduction targets. </a:t>
                      </a:r>
                      <a:endParaRPr sz="1000" dirty="0">
                        <a:latin typeface="+mj-lt"/>
                        <a:ea typeface="Love Ya Like A Sister"/>
                        <a:cs typeface="Love Ya Like A Sister"/>
                        <a:sym typeface="Love Ya Like A Siste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76251">
                <a:tc gridSpan="3">
                  <a:txBody>
                    <a:bodyPr/>
                    <a:lstStyle/>
                    <a:p>
                      <a:pPr marL="0" marR="0" lvl="0" indent="0" algn="l" rtl="0">
                        <a:spcBef>
                          <a:spcPts val="0"/>
                        </a:spcBef>
                        <a:spcAft>
                          <a:spcPts val="0"/>
                        </a:spcAft>
                        <a:buNone/>
                      </a:pPr>
                      <a:endParaRPr sz="900" b="1" dirty="0"/>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pPr marL="0" lvl="0" indent="0" rtl="0">
                        <a:spcBef>
                          <a:spcPts val="0"/>
                        </a:spcBef>
                        <a:spcAft>
                          <a:spcPts val="0"/>
                        </a:spcAft>
                        <a:buNone/>
                      </a:pPr>
                      <a:endParaRPr sz="900" b="1" dirty="0">
                        <a:latin typeface="Love Ya Like A Sister"/>
                        <a:ea typeface="Love Ya Like A Sister"/>
                        <a:cs typeface="Love Ya Like A Sister"/>
                        <a:sym typeface="Love Ya Like A Sister"/>
                      </a:endParaRPr>
                    </a:p>
                  </a:txBody>
                  <a:tcPr marL="91450" marR="91450" marT="45725" marB="45725"/>
                </a:tc>
                <a:tc hMerge="1">
                  <a:txBody>
                    <a:bodyPr/>
                    <a:lstStyle/>
                    <a:p>
                      <a:pPr marL="0" lvl="0" indent="0" rtl="0">
                        <a:spcBef>
                          <a:spcPts val="0"/>
                        </a:spcBef>
                        <a:spcAft>
                          <a:spcPts val="0"/>
                        </a:spcAft>
                        <a:buNone/>
                      </a:pPr>
                      <a:endParaRPr sz="400" dirty="0">
                        <a:latin typeface="Love Ya Like A Sister"/>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12"/>
                  </a:ext>
                </a:extLst>
              </a:tr>
              <a:tr h="226849">
                <a:tc gridSpan="3">
                  <a:txBody>
                    <a:bodyPr/>
                    <a:lstStyle/>
                    <a:p>
                      <a:pPr marL="0" marR="0" lvl="0" indent="0" algn="l" rtl="0">
                        <a:spcBef>
                          <a:spcPts val="0"/>
                        </a:spcBef>
                        <a:spcAft>
                          <a:spcPts val="0"/>
                        </a:spcAft>
                        <a:buNone/>
                      </a:pPr>
                      <a:endParaRPr sz="900" b="1" dirty="0"/>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pPr marL="0" lvl="0" indent="0" rtl="0">
                        <a:spcBef>
                          <a:spcPts val="0"/>
                        </a:spcBef>
                        <a:spcAft>
                          <a:spcPts val="0"/>
                        </a:spcAft>
                        <a:buNone/>
                      </a:pPr>
                      <a:endParaRPr sz="900" b="1" dirty="0">
                        <a:latin typeface="Love Ya Like A Sister"/>
                        <a:ea typeface="Love Ya Like A Sister"/>
                        <a:cs typeface="Love Ya Like A Sister"/>
                        <a:sym typeface="Love Ya Like A Sister"/>
                      </a:endParaRPr>
                    </a:p>
                  </a:txBody>
                  <a:tcPr marL="91450" marR="91450" marT="45725" marB="45725"/>
                </a:tc>
                <a:tc hMerge="1">
                  <a:txBody>
                    <a:bodyPr/>
                    <a:lstStyle/>
                    <a:p>
                      <a:pPr marL="0" lvl="0" indent="0" rtl="0">
                        <a:spcBef>
                          <a:spcPts val="0"/>
                        </a:spcBef>
                        <a:spcAft>
                          <a:spcPts val="0"/>
                        </a:spcAft>
                        <a:buNone/>
                      </a:pPr>
                      <a:endParaRPr sz="900" dirty="0">
                        <a:latin typeface="Love Ya Like A Sister"/>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13"/>
                  </a:ext>
                </a:extLst>
              </a:tr>
              <a:tr h="286482">
                <a:tc>
                  <a:txBody>
                    <a:bodyPr/>
                    <a:lstStyle/>
                    <a:p>
                      <a:pPr marL="0" marR="0" lvl="0" indent="0" algn="l" rtl="0">
                        <a:spcBef>
                          <a:spcPts val="0"/>
                        </a:spcBef>
                        <a:spcAft>
                          <a:spcPts val="0"/>
                        </a:spcAft>
                        <a:buNone/>
                      </a:pPr>
                      <a:endParaRPr sz="900" b="1" dirty="0"/>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900" b="1" dirty="0">
                          <a:latin typeface="Love Ya Like A Sister"/>
                          <a:ea typeface="Love Ya Like A Sister"/>
                          <a:cs typeface="Love Ya Like A Sister"/>
                          <a:sym typeface="Love Ya Like A Sister"/>
                        </a:rPr>
                        <a:t> </a:t>
                      </a:r>
                      <a:endParaRPr sz="900" b="1" dirty="0">
                        <a:latin typeface="Love Ya Like A Sister"/>
                        <a:ea typeface="Love Ya Like A Sister"/>
                        <a:cs typeface="Love Ya Like A Sister"/>
                        <a:sym typeface="Love Ya Like A Sister"/>
                      </a:endParaRPr>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rtl="0">
                        <a:spcBef>
                          <a:spcPts val="0"/>
                        </a:spcBef>
                        <a:spcAft>
                          <a:spcPts val="0"/>
                        </a:spcAft>
                        <a:buNone/>
                      </a:pPr>
                      <a:endParaRPr sz="900" dirty="0">
                        <a:latin typeface="Love Ya Like A Sister"/>
                        <a:ea typeface="Love Ya Like A Sister"/>
                        <a:cs typeface="Love Ya Like A Sister"/>
                        <a:sym typeface="Love Ya Like A Sister"/>
                      </a:endParaRPr>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sp>
        <p:nvSpPr>
          <p:cNvPr id="90" name="Shape 90"/>
          <p:cNvSpPr txBox="1"/>
          <p:nvPr/>
        </p:nvSpPr>
        <p:spPr>
          <a:xfrm>
            <a:off x="7392145" y="1186583"/>
            <a:ext cx="1744233" cy="325153"/>
          </a:xfrm>
          <a:prstGeom prst="rect">
            <a:avLst/>
          </a:prstGeom>
          <a:noFill/>
          <a:ln>
            <a:noFill/>
          </a:ln>
        </p:spPr>
        <p:txBody>
          <a:bodyPr spcFirstLastPara="1" wrap="square" lIns="91425" tIns="45700" rIns="91425" bIns="45700" anchor="t" anchorCtr="0">
            <a:noAutofit/>
          </a:bodyPr>
          <a:lstStyle/>
          <a:p>
            <a:pPr algn="ctr"/>
            <a:r>
              <a:rPr lang="en-US" b="1" dirty="0">
                <a:solidFill>
                  <a:schemeClr val="dk1"/>
                </a:solidFill>
                <a:latin typeface="+mj-lt"/>
                <a:ea typeface="Bangers"/>
                <a:cs typeface="Bangers"/>
                <a:sym typeface="Bangers"/>
              </a:rPr>
              <a:t> </a:t>
            </a:r>
            <a:r>
              <a:rPr lang="en-US" sz="1400" b="1" dirty="0">
                <a:solidFill>
                  <a:srgbClr val="00B050"/>
                </a:solidFill>
                <a:latin typeface="+mj-lt"/>
                <a:ea typeface="Bangers"/>
                <a:cs typeface="Bangers"/>
                <a:sym typeface="Bangers"/>
              </a:rPr>
              <a:t>Key Words</a:t>
            </a:r>
            <a:endParaRPr sz="1400" b="1" dirty="0">
              <a:solidFill>
                <a:srgbClr val="00B050"/>
              </a:solidFill>
              <a:latin typeface="+mj-lt"/>
              <a:ea typeface="Bangers"/>
              <a:cs typeface="Bangers"/>
              <a:sym typeface="Bangers"/>
            </a:endParaRPr>
          </a:p>
        </p:txBody>
      </p:sp>
      <p:sp>
        <p:nvSpPr>
          <p:cNvPr id="93" name="Shape 93"/>
          <p:cNvSpPr txBox="1"/>
          <p:nvPr/>
        </p:nvSpPr>
        <p:spPr>
          <a:xfrm>
            <a:off x="10979342" y="7075046"/>
            <a:ext cx="184666" cy="369332"/>
          </a:xfrm>
          <a:prstGeom prst="rect">
            <a:avLst/>
          </a:prstGeom>
          <a:no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pic>
        <p:nvPicPr>
          <p:cNvPr id="1028" name="Picture 4" descr="https://www.birkenheadparkschool.com/images/logo/BPS_Logo_for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464" y="38375"/>
            <a:ext cx="1872208" cy="5616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58761" y="577834"/>
            <a:ext cx="968576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a:latin typeface="+mj-lt"/>
              </a:rPr>
              <a:t>The global climate has been changing since time began and will continue to change into the future. The Earth's temperature has fluctuated in the last few hundred years. However, since around 1950 there has been a dramatic increase in global temperatures. This increase is known as </a:t>
            </a:r>
            <a:r>
              <a:rPr lang="en-GB" sz="1200" b="1" u="sng" dirty="0">
                <a:latin typeface="+mj-lt"/>
              </a:rPr>
              <a:t>global warming</a:t>
            </a:r>
            <a:r>
              <a:rPr lang="en-GB" sz="1200" dirty="0">
                <a:latin typeface="+mj-lt"/>
              </a:rPr>
              <a:t>.</a:t>
            </a:r>
            <a:endParaRPr lang="en-GB" sz="800" b="1" u="sng" dirty="0">
              <a:effectLst>
                <a:outerShdw blurRad="38100" dist="38100" dir="2700000" algn="tl">
                  <a:srgbClr val="000000">
                    <a:alpha val="43137"/>
                  </a:srgbClr>
                </a:outerShdw>
              </a:effectLst>
              <a:latin typeface="+mj-lt"/>
            </a:endParaRPr>
          </a:p>
        </p:txBody>
      </p:sp>
      <p:sp>
        <p:nvSpPr>
          <p:cNvPr id="18" name="TextBox 17"/>
          <p:cNvSpPr txBox="1"/>
          <p:nvPr/>
        </p:nvSpPr>
        <p:spPr>
          <a:xfrm>
            <a:off x="1208624" y="1457075"/>
            <a:ext cx="4644332"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00" b="1" u="sng" dirty="0">
                <a:latin typeface="+mj-lt"/>
              </a:rPr>
              <a:t>Causes of Climate change</a:t>
            </a:r>
          </a:p>
          <a:p>
            <a:pPr algn="ctr"/>
            <a:r>
              <a:rPr lang="en-GB" sz="1000" b="1" u="sng" dirty="0">
                <a:latin typeface="+mj-lt"/>
              </a:rPr>
              <a:t>Human</a:t>
            </a:r>
          </a:p>
          <a:p>
            <a:pPr marL="171450" indent="-171450">
              <a:buFont typeface="Arial" panose="020B0604020202020204" pitchFamily="34" charset="0"/>
              <a:buChar char="•"/>
            </a:pPr>
            <a:r>
              <a:rPr lang="en-GB" sz="1000" b="1" u="sng" dirty="0">
                <a:latin typeface="+mj-lt"/>
              </a:rPr>
              <a:t>Greenhouse effect: </a:t>
            </a:r>
            <a:r>
              <a:rPr lang="en-GB" sz="1000" dirty="0">
                <a:latin typeface="+mj-lt"/>
              </a:rPr>
              <a:t>Gases that trap solar radiation and warm the Earth.</a:t>
            </a:r>
          </a:p>
          <a:p>
            <a:pPr marL="171450" indent="-171450">
              <a:buFont typeface="Arial" panose="020B0604020202020204" pitchFamily="34" charset="0"/>
              <a:buChar char="•"/>
            </a:pPr>
            <a:r>
              <a:rPr lang="en-GB" sz="1000" b="1" u="sng" dirty="0">
                <a:latin typeface="+mj-lt"/>
              </a:rPr>
              <a:t>Burning fossil fuels: </a:t>
            </a:r>
            <a:r>
              <a:rPr lang="en-GB" sz="1000" dirty="0">
                <a:latin typeface="+mj-lt"/>
              </a:rPr>
              <a:t>Fossil fuels release greenhouse gases in the atmosphere when burnt.</a:t>
            </a:r>
          </a:p>
          <a:p>
            <a:pPr marL="171450" indent="-171450">
              <a:buFont typeface="Arial" panose="020B0604020202020204" pitchFamily="34" charset="0"/>
              <a:buChar char="•"/>
            </a:pPr>
            <a:r>
              <a:rPr lang="en-GB" sz="1000" b="1" u="sng" dirty="0">
                <a:latin typeface="+mj-lt"/>
              </a:rPr>
              <a:t>Deforestation: </a:t>
            </a:r>
            <a:r>
              <a:rPr lang="en-GB" sz="1000" dirty="0">
                <a:latin typeface="+mj-lt"/>
              </a:rPr>
              <a:t>Trees absorb carbon dioxide during photosynthesis. If they are cut down there will be higher levels of carbon dioxide in the atmosphere. </a:t>
            </a:r>
          </a:p>
          <a:p>
            <a:pPr marL="171450" indent="-171450">
              <a:buFont typeface="Arial" panose="020B0604020202020204" pitchFamily="34" charset="0"/>
              <a:buChar char="•"/>
            </a:pPr>
            <a:r>
              <a:rPr lang="en-GB" sz="1000" b="1" u="sng" dirty="0">
                <a:latin typeface="+mj-lt"/>
              </a:rPr>
              <a:t>Waste in landfill: </a:t>
            </a:r>
            <a:r>
              <a:rPr lang="en-GB" sz="1000" dirty="0">
                <a:latin typeface="+mj-lt"/>
              </a:rPr>
              <a:t>Decomposition of waste produces carbon dioxide and methane.</a:t>
            </a:r>
          </a:p>
          <a:p>
            <a:pPr marL="171450" indent="-171450">
              <a:buFont typeface="Arial" panose="020B0604020202020204" pitchFamily="34" charset="0"/>
              <a:buChar char="•"/>
            </a:pPr>
            <a:r>
              <a:rPr lang="en-GB" sz="1000" b="1" u="sng" dirty="0">
                <a:latin typeface="+mj-lt"/>
              </a:rPr>
              <a:t>Agriculture: </a:t>
            </a:r>
            <a:r>
              <a:rPr lang="en-GB" sz="1000" dirty="0">
                <a:latin typeface="+mj-lt"/>
              </a:rPr>
              <a:t>Practices, such as cattle ranching, need large spaces of land, increasing deforestation in the area. Furthermore, cattle release high amounts of greenhouse gases, particularly methane.</a:t>
            </a:r>
          </a:p>
          <a:p>
            <a:pPr algn="ctr"/>
            <a:r>
              <a:rPr lang="en-GB" sz="1000" b="1" u="sng" dirty="0">
                <a:latin typeface="+mj-lt"/>
              </a:rPr>
              <a:t>Natural</a:t>
            </a:r>
          </a:p>
          <a:p>
            <a:pPr marL="171450" indent="-171450">
              <a:buFont typeface="Arial" panose="020B0604020202020204" pitchFamily="34" charset="0"/>
              <a:buChar char="•"/>
            </a:pPr>
            <a:r>
              <a:rPr lang="en-GB" sz="1000" b="1" u="sng" dirty="0">
                <a:latin typeface="+mj-lt"/>
              </a:rPr>
              <a:t>Orbital changes: </a:t>
            </a:r>
            <a:r>
              <a:rPr lang="en-GB" sz="1000" dirty="0">
                <a:latin typeface="+mj-lt"/>
              </a:rPr>
              <a:t>The Earth has natural warming and cooling periods called Milankovitch cycles. </a:t>
            </a:r>
          </a:p>
          <a:p>
            <a:pPr marL="171450" indent="-171450">
              <a:buFont typeface="Arial" panose="020B0604020202020204" pitchFamily="34" charset="0"/>
              <a:buChar char="•"/>
            </a:pPr>
            <a:r>
              <a:rPr lang="en-GB" sz="1000" b="1" u="sng" dirty="0">
                <a:latin typeface="+mj-lt"/>
              </a:rPr>
              <a:t>Volcanic activity: </a:t>
            </a:r>
            <a:r>
              <a:rPr lang="en-GB" sz="1000" dirty="0">
                <a:latin typeface="+mj-lt"/>
              </a:rPr>
              <a:t>During a volcanic eruption greenhouse gases are emitted into the atmosphere (e.g. carbon dioxide)</a:t>
            </a:r>
          </a:p>
          <a:p>
            <a:pPr marL="171450" indent="-171450">
              <a:buFont typeface="Arial" panose="020B0604020202020204" pitchFamily="34" charset="0"/>
              <a:buChar char="•"/>
            </a:pPr>
            <a:r>
              <a:rPr lang="en-GB" sz="1000" b="1" u="sng" dirty="0">
                <a:latin typeface="+mj-lt"/>
              </a:rPr>
              <a:t>Solar output: </a:t>
            </a:r>
            <a:r>
              <a:rPr lang="en-GB" sz="1000" dirty="0">
                <a:latin typeface="+mj-lt"/>
              </a:rPr>
              <a:t>There can be fluctuations in the amount of radiation from the sun. If there is a high amount emitted then Earth’s temperatures will increase.</a:t>
            </a:r>
          </a:p>
        </p:txBody>
      </p:sp>
      <p:sp>
        <p:nvSpPr>
          <p:cNvPr id="19" name="Shape 90"/>
          <p:cNvSpPr txBox="1"/>
          <p:nvPr/>
        </p:nvSpPr>
        <p:spPr>
          <a:xfrm>
            <a:off x="2602114" y="1178610"/>
            <a:ext cx="2258598" cy="295254"/>
          </a:xfrm>
          <a:prstGeom prst="rect">
            <a:avLst/>
          </a:prstGeom>
          <a:noFill/>
          <a:ln>
            <a:noFill/>
          </a:ln>
        </p:spPr>
        <p:txBody>
          <a:bodyPr spcFirstLastPara="1" wrap="square" lIns="91425" tIns="45700" rIns="91425" bIns="45700" anchor="t" anchorCtr="0">
            <a:noAutofit/>
          </a:bodyPr>
          <a:lstStyle/>
          <a:p>
            <a:pPr algn="ctr"/>
            <a:r>
              <a:rPr lang="en-GB" sz="1400" b="1" dirty="0">
                <a:solidFill>
                  <a:srgbClr val="00B050"/>
                </a:solidFill>
                <a:latin typeface="+mj-lt"/>
                <a:ea typeface="Bangers"/>
                <a:cs typeface="Bangers"/>
                <a:sym typeface="Bangers"/>
              </a:rPr>
              <a:t>Casestudies</a:t>
            </a:r>
            <a:endParaRPr sz="1400" b="1" dirty="0">
              <a:solidFill>
                <a:srgbClr val="00B050"/>
              </a:solidFill>
              <a:latin typeface="+mj-lt"/>
              <a:ea typeface="Bangers"/>
              <a:cs typeface="Bangers"/>
              <a:sym typeface="Bangers"/>
            </a:endParaRPr>
          </a:p>
        </p:txBody>
      </p:sp>
      <p:sp>
        <p:nvSpPr>
          <p:cNvPr id="22" name="TextBox 21">
            <a:extLst>
              <a:ext uri="{FF2B5EF4-FFF2-40B4-BE49-F238E27FC236}">
                <a16:creationId xmlns:a16="http://schemas.microsoft.com/office/drawing/2014/main" id="{BC91F527-8F02-AB43-B7CD-FEABC7309DCB}"/>
              </a:ext>
            </a:extLst>
          </p:cNvPr>
          <p:cNvSpPr txBox="1"/>
          <p:nvPr/>
        </p:nvSpPr>
        <p:spPr>
          <a:xfrm>
            <a:off x="1193991" y="4748034"/>
            <a:ext cx="464433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00" b="1" u="sng" dirty="0">
                <a:latin typeface="+mj-lt"/>
              </a:rPr>
              <a:t>Evidence of Climate change</a:t>
            </a:r>
          </a:p>
          <a:p>
            <a:pPr marL="171450" indent="-171450">
              <a:buFont typeface="Arial" panose="020B0604020202020204" pitchFamily="34" charset="0"/>
              <a:buChar char="•"/>
            </a:pPr>
            <a:r>
              <a:rPr lang="en-GB" sz="1000" b="1" u="sng" dirty="0">
                <a:latin typeface="+mj-lt"/>
              </a:rPr>
              <a:t>Thermometer readings: </a:t>
            </a:r>
            <a:r>
              <a:rPr lang="en-GB" sz="1000" dirty="0">
                <a:latin typeface="+mj-lt"/>
              </a:rPr>
              <a:t>Scientists have collected data and seen an increase in global temperatures. </a:t>
            </a:r>
          </a:p>
          <a:p>
            <a:pPr marL="171450" indent="-171450">
              <a:buFont typeface="Arial" panose="020B0604020202020204" pitchFamily="34" charset="0"/>
              <a:buChar char="•"/>
            </a:pPr>
            <a:r>
              <a:rPr lang="en-GB" sz="1000" b="1" u="sng" dirty="0">
                <a:latin typeface="+mj-lt"/>
              </a:rPr>
              <a:t>Glacier retreat: </a:t>
            </a:r>
            <a:r>
              <a:rPr lang="en-GB" sz="1000" dirty="0">
                <a:latin typeface="+mj-lt"/>
              </a:rPr>
              <a:t>Photographic evidence of glaciers melting, causing them to retreat.</a:t>
            </a:r>
          </a:p>
          <a:p>
            <a:pPr marL="171450" indent="-171450">
              <a:buFont typeface="Arial" panose="020B0604020202020204" pitchFamily="34" charset="0"/>
              <a:buChar char="•"/>
            </a:pPr>
            <a:r>
              <a:rPr lang="en-GB" sz="1000" b="1" u="sng" dirty="0">
                <a:latin typeface="+mj-lt"/>
              </a:rPr>
              <a:t>Ice cores: </a:t>
            </a:r>
            <a:r>
              <a:rPr lang="en-GB" sz="1000" dirty="0">
                <a:latin typeface="+mj-lt"/>
              </a:rPr>
              <a:t>Snow falls and eventually freezes, trapping atmospheric gases. Scientists drill for ice cores and measure the pockets of gas stored.</a:t>
            </a:r>
          </a:p>
          <a:p>
            <a:pPr marL="171450" indent="-171450">
              <a:buFont typeface="Arial" panose="020B0604020202020204" pitchFamily="34" charset="0"/>
              <a:buChar char="•"/>
            </a:pPr>
            <a:r>
              <a:rPr lang="en-GB" sz="1000" b="1" u="sng" dirty="0">
                <a:latin typeface="+mj-lt"/>
              </a:rPr>
              <a:t>Change of seasons: </a:t>
            </a:r>
            <a:r>
              <a:rPr lang="en-GB" sz="1000" dirty="0">
                <a:latin typeface="+mj-lt"/>
              </a:rPr>
              <a:t>On average, in recent years spring has arrived earlier and winters have been less severe.</a:t>
            </a:r>
          </a:p>
          <a:p>
            <a:pPr marL="171450" indent="-171450">
              <a:buFont typeface="Arial" panose="020B0604020202020204" pitchFamily="34" charset="0"/>
              <a:buChar char="•"/>
            </a:pPr>
            <a:r>
              <a:rPr lang="en-GB" sz="1000" b="1" u="sng" dirty="0">
                <a:latin typeface="+mj-lt"/>
              </a:rPr>
              <a:t>Rising sea levels: </a:t>
            </a:r>
            <a:r>
              <a:rPr lang="en-GB" sz="1000" dirty="0">
                <a:latin typeface="+mj-lt"/>
              </a:rPr>
              <a:t>Between 1901 and 2010 average global sea level rose by 0.19m.</a:t>
            </a:r>
          </a:p>
        </p:txBody>
      </p:sp>
      <p:pic>
        <p:nvPicPr>
          <p:cNvPr id="5" name="Picture 4">
            <a:extLst>
              <a:ext uri="{FF2B5EF4-FFF2-40B4-BE49-F238E27FC236}">
                <a16:creationId xmlns:a16="http://schemas.microsoft.com/office/drawing/2014/main" id="{8553BAB7-D35A-3545-8713-173030A573D9}"/>
              </a:ext>
            </a:extLst>
          </p:cNvPr>
          <p:cNvPicPr>
            <a:picLocks noChangeAspect="1"/>
          </p:cNvPicPr>
          <p:nvPr/>
        </p:nvPicPr>
        <p:blipFill>
          <a:blip r:embed="rId4"/>
          <a:stretch>
            <a:fillRect/>
          </a:stretch>
        </p:blipFill>
        <p:spPr>
          <a:xfrm>
            <a:off x="6484947" y="5903006"/>
            <a:ext cx="1617216" cy="954994"/>
          </a:xfrm>
          <a:prstGeom prst="rect">
            <a:avLst/>
          </a:prstGeom>
        </p:spPr>
      </p:pic>
      <p:pic>
        <p:nvPicPr>
          <p:cNvPr id="6" name="Picture 5">
            <a:extLst>
              <a:ext uri="{FF2B5EF4-FFF2-40B4-BE49-F238E27FC236}">
                <a16:creationId xmlns:a16="http://schemas.microsoft.com/office/drawing/2014/main" id="{9AFAB81E-F401-2C45-8A62-C56C8A57C3E5}"/>
              </a:ext>
            </a:extLst>
          </p:cNvPr>
          <p:cNvPicPr>
            <a:picLocks noChangeAspect="1"/>
          </p:cNvPicPr>
          <p:nvPr/>
        </p:nvPicPr>
        <p:blipFill>
          <a:blip r:embed="rId5"/>
          <a:stretch>
            <a:fillRect/>
          </a:stretch>
        </p:blipFill>
        <p:spPr>
          <a:xfrm>
            <a:off x="8688288" y="5904642"/>
            <a:ext cx="1487876" cy="953358"/>
          </a:xfrm>
          <a:prstGeom prst="rect">
            <a:avLst/>
          </a:prstGeom>
        </p:spPr>
      </p:pic>
    </p:spTree>
    <p:extLst>
      <p:ext uri="{BB962C8B-B14F-4D97-AF65-F5344CB8AC3E}">
        <p14:creationId xmlns:p14="http://schemas.microsoft.com/office/powerpoint/2010/main" val="2531262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5440" y="116523"/>
            <a:ext cx="9144000" cy="1085260"/>
          </a:xfrm>
        </p:spPr>
        <p:txBody>
          <a:bodyPr/>
          <a:lstStyle/>
          <a:p>
            <a:r>
              <a:rPr lang="en-GB" dirty="0" smtClean="0"/>
              <a:t>Climate Change- Exam Skills</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4034" y="1201783"/>
            <a:ext cx="9013371" cy="5408023"/>
          </a:xfrm>
          <a:prstGeom prst="rect">
            <a:avLst/>
          </a:prstGeom>
        </p:spPr>
      </p:pic>
    </p:spTree>
    <p:extLst>
      <p:ext uri="{BB962C8B-B14F-4D97-AF65-F5344CB8AC3E}">
        <p14:creationId xmlns:p14="http://schemas.microsoft.com/office/powerpoint/2010/main" val="375050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AF7D3-301E-4621-858E-E46365D60185}"/>
              </a:ext>
            </a:extLst>
          </p:cNvPr>
          <p:cNvSpPr>
            <a:spLocks noGrp="1"/>
          </p:cNvSpPr>
          <p:nvPr>
            <p:ph type="title"/>
          </p:nvPr>
        </p:nvSpPr>
        <p:spPr>
          <a:xfrm>
            <a:off x="2848975" y="262876"/>
            <a:ext cx="6533803" cy="1047404"/>
          </a:xfrm>
        </p:spPr>
        <p:style>
          <a:lnRef idx="2">
            <a:schemeClr val="dk1"/>
          </a:lnRef>
          <a:fillRef idx="1">
            <a:schemeClr val="lt1"/>
          </a:fillRef>
          <a:effectRef idx="0">
            <a:schemeClr val="dk1"/>
          </a:effectRef>
          <a:fontRef idx="minor">
            <a:schemeClr val="dk1"/>
          </a:fontRef>
        </p:style>
        <p:txBody>
          <a:bodyPr/>
          <a:lstStyle/>
          <a:p>
            <a:r>
              <a:rPr lang="en-GB" dirty="0"/>
              <a:t>Command words and marks</a:t>
            </a:r>
          </a:p>
        </p:txBody>
      </p:sp>
      <p:graphicFrame>
        <p:nvGraphicFramePr>
          <p:cNvPr id="6" name="Content Placeholder 5">
            <a:extLst>
              <a:ext uri="{FF2B5EF4-FFF2-40B4-BE49-F238E27FC236}">
                <a16:creationId xmlns:a16="http://schemas.microsoft.com/office/drawing/2014/main" id="{52809D63-256D-4911-B280-AC3543877D02}"/>
              </a:ext>
            </a:extLst>
          </p:cNvPr>
          <p:cNvGraphicFramePr>
            <a:graphicFrameLocks noGrp="1"/>
          </p:cNvGraphicFramePr>
          <p:nvPr>
            <p:ph idx="1"/>
            <p:extLst/>
          </p:nvPr>
        </p:nvGraphicFramePr>
        <p:xfrm>
          <a:off x="437321" y="1571419"/>
          <a:ext cx="11357112" cy="5059680"/>
        </p:xfrm>
        <a:graphic>
          <a:graphicData uri="http://schemas.openxmlformats.org/drawingml/2006/table">
            <a:tbl>
              <a:tblPr firstRow="1" bandRow="1">
                <a:tableStyleId>{5C22544A-7EE6-4342-B048-85BDC9FD1C3A}</a:tableStyleId>
              </a:tblPr>
              <a:tblGrid>
                <a:gridCol w="2839278">
                  <a:extLst>
                    <a:ext uri="{9D8B030D-6E8A-4147-A177-3AD203B41FA5}">
                      <a16:colId xmlns:a16="http://schemas.microsoft.com/office/drawing/2014/main" val="3134512272"/>
                    </a:ext>
                  </a:extLst>
                </a:gridCol>
                <a:gridCol w="2839278">
                  <a:extLst>
                    <a:ext uri="{9D8B030D-6E8A-4147-A177-3AD203B41FA5}">
                      <a16:colId xmlns:a16="http://schemas.microsoft.com/office/drawing/2014/main" val="1235191710"/>
                    </a:ext>
                  </a:extLst>
                </a:gridCol>
                <a:gridCol w="2839278">
                  <a:extLst>
                    <a:ext uri="{9D8B030D-6E8A-4147-A177-3AD203B41FA5}">
                      <a16:colId xmlns:a16="http://schemas.microsoft.com/office/drawing/2014/main" val="1292279415"/>
                    </a:ext>
                  </a:extLst>
                </a:gridCol>
                <a:gridCol w="2839278">
                  <a:extLst>
                    <a:ext uri="{9D8B030D-6E8A-4147-A177-3AD203B41FA5}">
                      <a16:colId xmlns:a16="http://schemas.microsoft.com/office/drawing/2014/main" val="137527349"/>
                    </a:ext>
                  </a:extLst>
                </a:gridCol>
              </a:tblGrid>
              <a:tr h="370840">
                <a:tc>
                  <a:txBody>
                    <a:bodyPr/>
                    <a:lstStyle/>
                    <a:p>
                      <a:pPr algn="ctr"/>
                      <a:r>
                        <a:rPr lang="en-GB" sz="2800" dirty="0">
                          <a:solidFill>
                            <a:schemeClr val="tx1"/>
                          </a:solidFill>
                        </a:rPr>
                        <a:t>1-3 mark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800" dirty="0">
                          <a:solidFill>
                            <a:schemeClr val="tx1"/>
                          </a:solidFill>
                        </a:rPr>
                        <a:t>2-4 mark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800" dirty="0">
                          <a:solidFill>
                            <a:schemeClr val="tx1"/>
                          </a:solidFill>
                        </a:rPr>
                        <a:t>6 mark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GB" sz="2800" dirty="0">
                          <a:solidFill>
                            <a:schemeClr val="tx1"/>
                          </a:solidFill>
                        </a:rPr>
                        <a:t>9 mark questions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921948737"/>
                  </a:ext>
                </a:extLst>
              </a:tr>
              <a:tr h="370840">
                <a:tc>
                  <a:txBody>
                    <a:bodyPr/>
                    <a:lstStyle/>
                    <a:p>
                      <a:pPr algn="ctr"/>
                      <a:r>
                        <a:rPr lang="en-GB" sz="2400" dirty="0">
                          <a:solidFill>
                            <a:schemeClr val="tx1"/>
                          </a:solidFill>
                        </a:rPr>
                        <a:t>Calculate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Compare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Describe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Explain </a:t>
                      </a:r>
                      <a:r>
                        <a:rPr lang="en-GB" sz="2400" dirty="0">
                          <a:solidFill>
                            <a:srgbClr val="FF0000"/>
                          </a:solidFill>
                        </a:rPr>
                        <a:t>(rarely)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1142649"/>
                  </a:ext>
                </a:extLst>
              </a:tr>
              <a:tr h="370840">
                <a:tc>
                  <a:txBody>
                    <a:bodyPr/>
                    <a:lstStyle/>
                    <a:p>
                      <a:pPr algn="ctr"/>
                      <a:r>
                        <a:rPr lang="en-GB" sz="2400" dirty="0">
                          <a:solidFill>
                            <a:schemeClr val="tx1"/>
                          </a:solidFill>
                        </a:rPr>
                        <a:t>Locate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Describe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Explain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Examine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65162532"/>
                  </a:ext>
                </a:extLst>
              </a:tr>
              <a:tr h="370840">
                <a:tc>
                  <a:txBody>
                    <a:bodyPr/>
                    <a:lstStyle/>
                    <a:p>
                      <a:pPr algn="ctr"/>
                      <a:r>
                        <a:rPr lang="en-GB" sz="2400" dirty="0">
                          <a:solidFill>
                            <a:schemeClr val="tx1"/>
                          </a:solidFill>
                        </a:rPr>
                        <a:t>Label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Explain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Suggest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To what extent…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113338308"/>
                  </a:ext>
                </a:extLst>
              </a:tr>
              <a:tr h="370840">
                <a:tc>
                  <a:txBody>
                    <a:bodyPr/>
                    <a:lstStyle/>
                    <a:p>
                      <a:pPr algn="ctr"/>
                      <a:endParaRPr lang="en-GB" sz="2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Suggest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Examine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Assess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85134710"/>
                  </a:ext>
                </a:extLst>
              </a:tr>
              <a:tr h="370840">
                <a:tc>
                  <a:txBody>
                    <a:bodyPr/>
                    <a:lstStyle/>
                    <a:p>
                      <a:pPr algn="ctr"/>
                      <a:endParaRPr lang="en-GB"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To what extent…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Evaluate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783397710"/>
                  </a:ext>
                </a:extLst>
              </a:tr>
              <a:tr h="370840">
                <a:tc>
                  <a:txBody>
                    <a:bodyPr/>
                    <a:lstStyle/>
                    <a:p>
                      <a:pPr algn="ctr"/>
                      <a:endParaRPr lang="en-GB"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40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Assess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Discuss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11862031"/>
                  </a:ext>
                </a:extLst>
              </a:tr>
              <a:tr h="370840">
                <a:tc>
                  <a:txBody>
                    <a:bodyPr/>
                    <a:lstStyle/>
                    <a:p>
                      <a:pPr algn="ctr"/>
                      <a:endParaRPr lang="en-GB"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Evaluate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Justify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20856744"/>
                  </a:ext>
                </a:extLst>
              </a:tr>
              <a:tr h="370840">
                <a:tc>
                  <a:txBody>
                    <a:bodyPr/>
                    <a:lstStyle/>
                    <a:p>
                      <a:pPr algn="ctr"/>
                      <a:endParaRPr lang="en-GB"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Discuss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38125142"/>
                  </a:ext>
                </a:extLst>
              </a:tr>
              <a:tr h="370840">
                <a:tc>
                  <a:txBody>
                    <a:bodyPr/>
                    <a:lstStyle/>
                    <a:p>
                      <a:pPr algn="ctr"/>
                      <a:endParaRPr lang="en-GB" sz="24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endParaRPr lang="en-GB" sz="2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tc>
                  <a:txBody>
                    <a:bodyPr/>
                    <a:lstStyle/>
                    <a:p>
                      <a:pPr algn="ctr"/>
                      <a:r>
                        <a:rPr lang="en-GB" sz="2400" dirty="0">
                          <a:solidFill>
                            <a:schemeClr val="tx1"/>
                          </a:solidFill>
                        </a:rPr>
                        <a:t>Justify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51055987"/>
                  </a:ext>
                </a:extLst>
              </a:tr>
            </a:tbl>
          </a:graphicData>
        </a:graphic>
      </p:graphicFrame>
    </p:spTree>
    <p:extLst>
      <p:ext uri="{BB962C8B-B14F-4D97-AF65-F5344CB8AC3E}">
        <p14:creationId xmlns:p14="http://schemas.microsoft.com/office/powerpoint/2010/main" val="3685409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CA25-954B-784F-828C-D8A5FFA2BAC0}"/>
              </a:ext>
            </a:extLst>
          </p:cNvPr>
          <p:cNvSpPr>
            <a:spLocks noGrp="1"/>
          </p:cNvSpPr>
          <p:nvPr>
            <p:ph type="title"/>
          </p:nvPr>
        </p:nvSpPr>
        <p:spPr>
          <a:xfrm>
            <a:off x="1" y="132370"/>
            <a:ext cx="6716684" cy="948286"/>
          </a:xfrm>
        </p:spPr>
        <p:txBody>
          <a:bodyPr>
            <a:normAutofit fontScale="90000"/>
          </a:bodyPr>
          <a:lstStyle/>
          <a:p>
            <a:pPr algn="ctr"/>
            <a:r>
              <a:rPr lang="en-US" dirty="0"/>
              <a:t>Q. What do we do to a question before answering it?</a:t>
            </a:r>
          </a:p>
        </p:txBody>
      </p:sp>
      <p:sp>
        <p:nvSpPr>
          <p:cNvPr id="3" name="Content Placeholder 2">
            <a:extLst>
              <a:ext uri="{FF2B5EF4-FFF2-40B4-BE49-F238E27FC236}">
                <a16:creationId xmlns:a16="http://schemas.microsoft.com/office/drawing/2014/main" id="{91FB3EC9-A2E8-C844-9D59-785DC93DB3EE}"/>
              </a:ext>
            </a:extLst>
          </p:cNvPr>
          <p:cNvSpPr>
            <a:spLocks noGrp="1"/>
          </p:cNvSpPr>
          <p:nvPr>
            <p:ph idx="1"/>
          </p:nvPr>
        </p:nvSpPr>
        <p:spPr>
          <a:xfrm>
            <a:off x="272935" y="1662545"/>
            <a:ext cx="5030586" cy="4397433"/>
          </a:xfrm>
        </p:spPr>
        <p:txBody>
          <a:bodyPr>
            <a:normAutofit lnSpcReduction="10000"/>
          </a:bodyPr>
          <a:lstStyle/>
          <a:p>
            <a:pPr marL="0" indent="0">
              <a:buNone/>
            </a:pPr>
            <a:r>
              <a:rPr lang="en-US" sz="4400" b="1" u="sng" dirty="0">
                <a:solidFill>
                  <a:srgbClr val="0070C0"/>
                </a:solidFill>
              </a:rPr>
              <a:t>B</a:t>
            </a:r>
            <a:r>
              <a:rPr lang="en-US" sz="3600" dirty="0"/>
              <a:t>ox the command word</a:t>
            </a:r>
          </a:p>
          <a:p>
            <a:pPr marL="0" indent="0">
              <a:buNone/>
            </a:pPr>
            <a:endParaRPr lang="en-US" sz="3600" dirty="0"/>
          </a:p>
          <a:p>
            <a:pPr marL="0" indent="0">
              <a:buNone/>
            </a:pPr>
            <a:endParaRPr lang="en-US" sz="3600" dirty="0"/>
          </a:p>
          <a:p>
            <a:pPr marL="0" indent="0">
              <a:buNone/>
            </a:pPr>
            <a:r>
              <a:rPr lang="en-US" sz="4400" b="1" u="sng" dirty="0">
                <a:solidFill>
                  <a:srgbClr val="0070C0"/>
                </a:solidFill>
              </a:rPr>
              <a:t>U</a:t>
            </a:r>
            <a:r>
              <a:rPr lang="en-US" sz="3600" dirty="0"/>
              <a:t>nderline the keywords</a:t>
            </a:r>
          </a:p>
          <a:p>
            <a:pPr marL="0" indent="0">
              <a:buNone/>
            </a:pPr>
            <a:endParaRPr lang="en-US" sz="3600" dirty="0"/>
          </a:p>
          <a:p>
            <a:pPr marL="0" indent="0">
              <a:buNone/>
            </a:pPr>
            <a:endParaRPr lang="en-US" sz="3600" dirty="0"/>
          </a:p>
          <a:p>
            <a:pPr marL="0" indent="0">
              <a:buNone/>
            </a:pPr>
            <a:r>
              <a:rPr lang="en-US" sz="4400" b="1" u="sng" dirty="0">
                <a:solidFill>
                  <a:srgbClr val="0070C0"/>
                </a:solidFill>
              </a:rPr>
              <a:t>M</a:t>
            </a:r>
            <a:r>
              <a:rPr lang="en-US" sz="3600" dirty="0"/>
              <a:t>arks (check them)</a:t>
            </a:r>
          </a:p>
        </p:txBody>
      </p:sp>
      <p:sp>
        <p:nvSpPr>
          <p:cNvPr id="4" name="Content Placeholder 2">
            <a:extLst>
              <a:ext uri="{FF2B5EF4-FFF2-40B4-BE49-F238E27FC236}">
                <a16:creationId xmlns:a16="http://schemas.microsoft.com/office/drawing/2014/main" id="{C4B975CA-70C7-F142-8017-BAE87BB1F468}"/>
              </a:ext>
            </a:extLst>
          </p:cNvPr>
          <p:cNvSpPr txBox="1">
            <a:spLocks/>
          </p:cNvSpPr>
          <p:nvPr/>
        </p:nvSpPr>
        <p:spPr>
          <a:xfrm>
            <a:off x="7444046" y="4995949"/>
            <a:ext cx="4512426" cy="1064029"/>
          </a:xfrm>
          <a:prstGeom prst="rect">
            <a:avLst/>
          </a:prstGeom>
          <a:solidFill>
            <a:srgbClr val="942093">
              <a:alpha val="36863"/>
            </a:srgb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What is  the question telling you to do?</a:t>
            </a:r>
          </a:p>
        </p:txBody>
      </p:sp>
      <p:sp>
        <p:nvSpPr>
          <p:cNvPr id="5" name="Content Placeholder 2">
            <a:extLst>
              <a:ext uri="{FF2B5EF4-FFF2-40B4-BE49-F238E27FC236}">
                <a16:creationId xmlns:a16="http://schemas.microsoft.com/office/drawing/2014/main" id="{DA09BE4A-0E3C-E640-8DB6-1B0707E3B238}"/>
              </a:ext>
            </a:extLst>
          </p:cNvPr>
          <p:cNvSpPr txBox="1">
            <a:spLocks/>
          </p:cNvSpPr>
          <p:nvPr/>
        </p:nvSpPr>
        <p:spPr>
          <a:xfrm>
            <a:off x="7444046" y="2111433"/>
            <a:ext cx="4512426" cy="1030778"/>
          </a:xfrm>
          <a:prstGeom prst="rect">
            <a:avLst/>
          </a:prstGeom>
          <a:solidFill>
            <a:schemeClr val="accent5">
              <a:lumMod val="20000"/>
              <a:lumOff val="80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What knowledge of Geography do you need?</a:t>
            </a:r>
          </a:p>
        </p:txBody>
      </p:sp>
      <p:sp>
        <p:nvSpPr>
          <p:cNvPr id="6" name="Content Placeholder 2">
            <a:extLst>
              <a:ext uri="{FF2B5EF4-FFF2-40B4-BE49-F238E27FC236}">
                <a16:creationId xmlns:a16="http://schemas.microsoft.com/office/drawing/2014/main" id="{2303B9FF-759E-A94B-8942-47039633F15F}"/>
              </a:ext>
            </a:extLst>
          </p:cNvPr>
          <p:cNvSpPr txBox="1">
            <a:spLocks/>
          </p:cNvSpPr>
          <p:nvPr/>
        </p:nvSpPr>
        <p:spPr>
          <a:xfrm>
            <a:off x="7444046" y="3605985"/>
            <a:ext cx="4512426" cy="926190"/>
          </a:xfrm>
          <a:prstGeom prst="rect">
            <a:avLst/>
          </a:prstGeom>
          <a:solidFill>
            <a:srgbClr val="FF8AD8">
              <a:alpha val="32157"/>
            </a:srgbClr>
          </a:solidFill>
          <a:ln>
            <a:solidFill>
              <a:schemeClr val="bg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How much detail do you go into?</a:t>
            </a:r>
          </a:p>
        </p:txBody>
      </p:sp>
      <p:sp>
        <p:nvSpPr>
          <p:cNvPr id="7" name="Title 1">
            <a:extLst>
              <a:ext uri="{FF2B5EF4-FFF2-40B4-BE49-F238E27FC236}">
                <a16:creationId xmlns:a16="http://schemas.microsoft.com/office/drawing/2014/main" id="{52068EEC-ED60-7146-8311-6A34A145BD8C}"/>
              </a:ext>
            </a:extLst>
          </p:cNvPr>
          <p:cNvSpPr txBox="1">
            <a:spLocks/>
          </p:cNvSpPr>
          <p:nvPr/>
        </p:nvSpPr>
        <p:spPr>
          <a:xfrm>
            <a:off x="7479549" y="132370"/>
            <a:ext cx="4441420" cy="1631032"/>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Q. Why do we do each step?</a:t>
            </a:r>
          </a:p>
          <a:p>
            <a:endParaRPr lang="en-US" dirty="0"/>
          </a:p>
          <a:p>
            <a:r>
              <a:rPr lang="en-US" b="1" u="sng" dirty="0"/>
              <a:t>Task:</a:t>
            </a:r>
            <a:r>
              <a:rPr lang="en-US" dirty="0"/>
              <a:t> Look at the below questions, match them up with each step of BUM. Why do we do what we do?</a:t>
            </a:r>
          </a:p>
        </p:txBody>
      </p:sp>
    </p:spTree>
    <p:extLst>
      <p:ext uri="{BB962C8B-B14F-4D97-AF65-F5344CB8AC3E}">
        <p14:creationId xmlns:p14="http://schemas.microsoft.com/office/powerpoint/2010/main" val="13615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5118E-19BD-FC4C-A741-0EF11913CBA4}"/>
              </a:ext>
            </a:extLst>
          </p:cNvPr>
          <p:cNvSpPr>
            <a:spLocks noGrp="1"/>
          </p:cNvSpPr>
          <p:nvPr>
            <p:ph type="title"/>
          </p:nvPr>
        </p:nvSpPr>
        <p:spPr>
          <a:xfrm>
            <a:off x="516577" y="93818"/>
            <a:ext cx="11175474" cy="1748045"/>
          </a:xfrm>
          <a:ln>
            <a:solidFill>
              <a:srgbClr val="FF8AD8"/>
            </a:solidFill>
          </a:ln>
        </p:spPr>
        <p:txBody>
          <a:bodyPr>
            <a:noAutofit/>
          </a:bodyPr>
          <a:lstStyle/>
          <a:p>
            <a:pPr algn="ctr"/>
            <a:r>
              <a:rPr lang="en-US" sz="2800" b="1" u="sng" dirty="0"/>
              <a:t>Task:</a:t>
            </a:r>
            <a:r>
              <a:rPr lang="en-US" sz="2800" dirty="0"/>
              <a:t> Below are three AQA Geography questions. In your book, write out the questions and BUM each one</a:t>
            </a:r>
            <a:r>
              <a:rPr lang="en-US" sz="2800" dirty="0" smtClean="0"/>
              <a:t>. It does not matter that you have not learnt the content!</a:t>
            </a:r>
            <a:r>
              <a:rPr lang="en-US" sz="2800" dirty="0"/>
              <a:t/>
            </a:r>
            <a:br>
              <a:rPr lang="en-US" sz="2800" dirty="0"/>
            </a:br>
            <a:r>
              <a:rPr lang="en-US" sz="2800" b="1" dirty="0"/>
              <a:t>You do NOT need to answer them.</a:t>
            </a:r>
          </a:p>
        </p:txBody>
      </p:sp>
      <p:sp>
        <p:nvSpPr>
          <p:cNvPr id="3" name="Content Placeholder 2">
            <a:extLst>
              <a:ext uri="{FF2B5EF4-FFF2-40B4-BE49-F238E27FC236}">
                <a16:creationId xmlns:a16="http://schemas.microsoft.com/office/drawing/2014/main" id="{8400B16C-BEBA-D94E-BA45-7055BCE06B14}"/>
              </a:ext>
            </a:extLst>
          </p:cNvPr>
          <p:cNvSpPr>
            <a:spLocks noGrp="1"/>
          </p:cNvSpPr>
          <p:nvPr>
            <p:ph idx="1"/>
          </p:nvPr>
        </p:nvSpPr>
        <p:spPr>
          <a:xfrm>
            <a:off x="787632" y="2244438"/>
            <a:ext cx="10633364" cy="3707476"/>
          </a:xfrm>
          <a:ln>
            <a:noFill/>
          </a:ln>
        </p:spPr>
        <p:txBody>
          <a:bodyPr>
            <a:normAutofit/>
          </a:bodyPr>
          <a:lstStyle/>
          <a:p>
            <a:pPr marL="514350" indent="-514350">
              <a:buFont typeface="+mj-lt"/>
              <a:buAutoNum type="arabicPeriod"/>
            </a:pPr>
            <a:r>
              <a:rPr lang="en-US" sz="3200" dirty="0"/>
              <a:t>Describe the terms water deficit and water surplus (2 marks).</a:t>
            </a:r>
          </a:p>
          <a:p>
            <a:pPr marL="514350" indent="-514350">
              <a:buFont typeface="+mj-lt"/>
              <a:buAutoNum type="arabicPeriod"/>
            </a:pPr>
            <a:endParaRPr lang="en-US" sz="3200" dirty="0"/>
          </a:p>
          <a:p>
            <a:pPr marL="514350" indent="-514350">
              <a:buFont typeface="+mj-lt"/>
              <a:buAutoNum type="arabicPeriod"/>
            </a:pPr>
            <a:r>
              <a:rPr lang="en-US" sz="3200" dirty="0"/>
              <a:t>“Hard engineering is better at managing rivers than soft engineering”. To what extent do you agree with this statement? (9 marks + 3SPAG).</a:t>
            </a:r>
          </a:p>
        </p:txBody>
      </p:sp>
    </p:spTree>
    <p:extLst>
      <p:ext uri="{BB962C8B-B14F-4D97-AF65-F5344CB8AC3E}">
        <p14:creationId xmlns:p14="http://schemas.microsoft.com/office/powerpoint/2010/main" val="2144801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1834A-FB2C-5F45-8957-89755947A839}"/>
              </a:ext>
            </a:extLst>
          </p:cNvPr>
          <p:cNvPicPr>
            <a:picLocks noChangeAspect="1"/>
          </p:cNvPicPr>
          <p:nvPr/>
        </p:nvPicPr>
        <p:blipFill>
          <a:blip r:embed="rId2"/>
          <a:stretch>
            <a:fillRect/>
          </a:stretch>
        </p:blipFill>
        <p:spPr>
          <a:xfrm>
            <a:off x="1309465" y="1454550"/>
            <a:ext cx="9947677" cy="3013277"/>
          </a:xfrm>
          <a:prstGeom prst="rect">
            <a:avLst/>
          </a:prstGeom>
        </p:spPr>
      </p:pic>
    </p:spTree>
    <p:extLst>
      <p:ext uri="{BB962C8B-B14F-4D97-AF65-F5344CB8AC3E}">
        <p14:creationId xmlns:p14="http://schemas.microsoft.com/office/powerpoint/2010/main" val="2652361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B611-EEDD-1C43-8603-CD787795E19E}"/>
              </a:ext>
            </a:extLst>
          </p:cNvPr>
          <p:cNvSpPr>
            <a:spLocks noGrp="1"/>
          </p:cNvSpPr>
          <p:nvPr>
            <p:ph type="title"/>
          </p:nvPr>
        </p:nvSpPr>
        <p:spPr>
          <a:solidFill>
            <a:schemeClr val="accent5">
              <a:lumMod val="60000"/>
              <a:lumOff val="40000"/>
            </a:schemeClr>
          </a:solidFill>
        </p:spPr>
        <p:txBody>
          <a:bodyPr/>
          <a:lstStyle/>
          <a:p>
            <a:r>
              <a:rPr lang="en-US" dirty="0" smtClean="0"/>
              <a:t>Explain one </a:t>
            </a:r>
            <a:r>
              <a:rPr lang="en-US" dirty="0"/>
              <a:t>human and </a:t>
            </a:r>
            <a:r>
              <a:rPr lang="en-US" dirty="0" smtClean="0"/>
              <a:t>one physical cause </a:t>
            </a:r>
            <a:r>
              <a:rPr lang="en-US" dirty="0"/>
              <a:t>of climate change (6 marks) </a:t>
            </a:r>
          </a:p>
        </p:txBody>
      </p:sp>
      <p:sp>
        <p:nvSpPr>
          <p:cNvPr id="3" name="TextBox 2"/>
          <p:cNvSpPr txBox="1"/>
          <p:nvPr/>
        </p:nvSpPr>
        <p:spPr>
          <a:xfrm>
            <a:off x="838200" y="2050868"/>
            <a:ext cx="10515600"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u="sng" dirty="0" smtClean="0"/>
              <a:t>EXAMPLE PEEL: </a:t>
            </a:r>
            <a:r>
              <a:rPr lang="en-GB" sz="2000" dirty="0" smtClean="0"/>
              <a:t>One human cause of climate change is the burning of fossil fuels.</a:t>
            </a:r>
          </a:p>
          <a:p>
            <a:endParaRPr lang="en-GB" sz="2000" dirty="0"/>
          </a:p>
          <a:p>
            <a:r>
              <a:rPr lang="en-GB" sz="2000" dirty="0" smtClean="0"/>
              <a:t>This is a cause because when burnt, fossil fuels release harmful gases called greenhouse gases (e.g. Carbon dioxide).</a:t>
            </a:r>
          </a:p>
          <a:p>
            <a:endParaRPr lang="en-GB" sz="2000" dirty="0"/>
          </a:p>
          <a:p>
            <a:r>
              <a:rPr lang="en-GB" sz="2000" dirty="0" smtClean="0"/>
              <a:t>Increased levels of greenhouse gases lead to the enhanced greenhouse effect, due to the gases trapping solar radiation and causing an increase in temperature. </a:t>
            </a:r>
            <a:endParaRPr lang="en-GB" sz="2000" dirty="0"/>
          </a:p>
        </p:txBody>
      </p:sp>
      <p:sp>
        <p:nvSpPr>
          <p:cNvPr id="4" name="TextBox 3"/>
          <p:cNvSpPr txBox="1"/>
          <p:nvPr/>
        </p:nvSpPr>
        <p:spPr>
          <a:xfrm>
            <a:off x="838200" y="4450037"/>
            <a:ext cx="10515600"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smtClean="0"/>
              <a:t>One physical cause of climate change is…</a:t>
            </a:r>
          </a:p>
          <a:p>
            <a:endParaRPr lang="en-GB" sz="2000" dirty="0"/>
          </a:p>
          <a:p>
            <a:r>
              <a:rPr lang="en-GB" sz="2000" dirty="0" smtClean="0"/>
              <a:t>This is a cause because… </a:t>
            </a:r>
          </a:p>
          <a:p>
            <a:endParaRPr lang="en-GB" sz="2000" dirty="0" smtClean="0"/>
          </a:p>
          <a:p>
            <a:endParaRPr lang="en-GB" sz="2000" dirty="0"/>
          </a:p>
        </p:txBody>
      </p:sp>
    </p:spTree>
    <p:extLst>
      <p:ext uri="{BB962C8B-B14F-4D97-AF65-F5344CB8AC3E}">
        <p14:creationId xmlns:p14="http://schemas.microsoft.com/office/powerpoint/2010/main" val="343193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B611-EEDD-1C43-8603-CD787795E19E}"/>
              </a:ext>
            </a:extLst>
          </p:cNvPr>
          <p:cNvSpPr>
            <a:spLocks noGrp="1"/>
          </p:cNvSpPr>
          <p:nvPr>
            <p:ph type="title"/>
          </p:nvPr>
        </p:nvSpPr>
        <p:spPr>
          <a:solidFill>
            <a:schemeClr val="accent5">
              <a:lumMod val="60000"/>
              <a:lumOff val="40000"/>
            </a:schemeClr>
          </a:solidFill>
        </p:spPr>
        <p:txBody>
          <a:bodyPr/>
          <a:lstStyle/>
          <a:p>
            <a:r>
              <a:rPr lang="en-US" dirty="0" smtClean="0"/>
              <a:t>Assess the effectiveness of adaptation and mitigation methods (9 mark+ 3 </a:t>
            </a:r>
            <a:r>
              <a:rPr lang="en-US" dirty="0" err="1" smtClean="0"/>
              <a:t>SPaG</a:t>
            </a:r>
            <a:r>
              <a:rPr lang="en-US" dirty="0" smtClean="0"/>
              <a:t>)</a:t>
            </a:r>
            <a:endParaRPr lang="en-US" dirty="0"/>
          </a:p>
        </p:txBody>
      </p:sp>
      <p:sp>
        <p:nvSpPr>
          <p:cNvPr id="5" name="TextBox 4"/>
          <p:cNvSpPr txBox="1"/>
          <p:nvPr/>
        </p:nvSpPr>
        <p:spPr>
          <a:xfrm>
            <a:off x="158932" y="1824403"/>
            <a:ext cx="3550920"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b="1" u="sng" dirty="0" smtClean="0"/>
              <a:t>Plan</a:t>
            </a:r>
          </a:p>
          <a:p>
            <a:pPr algn="ctr"/>
            <a:r>
              <a:rPr lang="en-GB" sz="2000" dirty="0" smtClean="0"/>
              <a:t>Requires a balanced argument- identify methods, strengths and weaknesses of each.</a:t>
            </a:r>
          </a:p>
          <a:p>
            <a:pPr algn="ctr"/>
            <a:endParaRPr lang="en-GB" sz="2000" dirty="0" smtClean="0"/>
          </a:p>
          <a:p>
            <a:pPr algn="ctr"/>
            <a:r>
              <a:rPr lang="en-GB" sz="2000" dirty="0" smtClean="0"/>
              <a:t>Give evidence </a:t>
            </a:r>
          </a:p>
          <a:p>
            <a:pPr algn="ctr"/>
            <a:endParaRPr lang="en-GB" sz="2000" dirty="0" smtClean="0"/>
          </a:p>
          <a:p>
            <a:pPr algn="ctr"/>
            <a:r>
              <a:rPr lang="en-GB" sz="2000" dirty="0" smtClean="0"/>
              <a:t>Give your opinion</a:t>
            </a:r>
          </a:p>
          <a:p>
            <a:pPr algn="ctr"/>
            <a:endParaRPr lang="en-GB" sz="2000" dirty="0" smtClean="0"/>
          </a:p>
          <a:p>
            <a:pPr algn="ctr"/>
            <a:r>
              <a:rPr lang="en-GB" sz="2000" dirty="0" smtClean="0"/>
              <a:t>Justify your choice</a:t>
            </a:r>
          </a:p>
        </p:txBody>
      </p:sp>
    </p:spTree>
    <p:extLst>
      <p:ext uri="{BB962C8B-B14F-4D97-AF65-F5344CB8AC3E}">
        <p14:creationId xmlns:p14="http://schemas.microsoft.com/office/powerpoint/2010/main" val="171748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1251"/>
            <a:ext cx="10515600" cy="1325563"/>
          </a:xfrm>
          <a:solidFill>
            <a:srgbClr val="FFFF00"/>
          </a:solidFill>
        </p:spPr>
        <p:txBody>
          <a:bodyPr/>
          <a:lstStyle/>
          <a:p>
            <a:pPr algn="ctr"/>
            <a:r>
              <a:rPr lang="en-GB" b="1" u="sng" dirty="0" smtClean="0"/>
              <a:t>Homework:</a:t>
            </a:r>
            <a:r>
              <a:rPr lang="en-GB" dirty="0" smtClean="0"/>
              <a:t> Learn 1 to 9 of the keywords on your knowledge organiser.</a:t>
            </a:r>
            <a:endParaRPr lang="en-GB" dirty="0"/>
          </a:p>
        </p:txBody>
      </p:sp>
    </p:spTree>
    <p:extLst>
      <p:ext uri="{BB962C8B-B14F-4D97-AF65-F5344CB8AC3E}">
        <p14:creationId xmlns:p14="http://schemas.microsoft.com/office/powerpoint/2010/main" val="330688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956</Words>
  <Application>Microsoft Office PowerPoint</Application>
  <PresentationFormat>Widescreen</PresentationFormat>
  <Paragraphs>132</Paragraphs>
  <Slides>10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Amatic SC</vt:lpstr>
      <vt:lpstr>Arial</vt:lpstr>
      <vt:lpstr>Arial Rounded MT Bold</vt:lpstr>
      <vt:lpstr>Bangers</vt:lpstr>
      <vt:lpstr>Calibri</vt:lpstr>
      <vt:lpstr>Calibri Light</vt:lpstr>
      <vt:lpstr>Love Ya Like A Sister</vt:lpstr>
      <vt:lpstr>Office Theme</vt:lpstr>
      <vt:lpstr>PowerPoint Presentation</vt:lpstr>
      <vt:lpstr>Climate Change- Exam Skills</vt:lpstr>
      <vt:lpstr>Command words and marks</vt:lpstr>
      <vt:lpstr>Q. What do we do to a question before answering it?</vt:lpstr>
      <vt:lpstr>Task: Below are three AQA Geography questions. In your book, write out the questions and BUM each one. It does not matter that you have not learnt the content! You do NOT need to answer them.</vt:lpstr>
      <vt:lpstr>PowerPoint Presentation</vt:lpstr>
      <vt:lpstr>Explain one human and one physical cause of climate change (6 marks) </vt:lpstr>
      <vt:lpstr>Assess the effectiveness of adaptation and mitigation methods (9 mark+ 3 SPaG)</vt:lpstr>
      <vt:lpstr>Homework: Learn 1 to 9 of the keywords on your knowledge organiser.</vt:lpstr>
      <vt:lpstr>PowerPoint Presentation</vt:lpstr>
    </vt:vector>
  </TitlesOfParts>
  <Company>IT Services - Wirral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 - Laura Traynor</dc:creator>
  <cp:lastModifiedBy>Temp - Laura Traynor</cp:lastModifiedBy>
  <cp:revision>7</cp:revision>
  <dcterms:created xsi:type="dcterms:W3CDTF">2020-09-17T15:32:26Z</dcterms:created>
  <dcterms:modified xsi:type="dcterms:W3CDTF">2020-09-17T15:48:45Z</dcterms:modified>
</cp:coreProperties>
</file>