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6" r:id="rId2"/>
  </p:sldMasterIdLst>
  <p:notesMasterIdLst>
    <p:notesMasterId r:id="rId21"/>
  </p:notesMasterIdLst>
  <p:handoutMasterIdLst>
    <p:handoutMasterId r:id="rId22"/>
  </p:handoutMasterIdLst>
  <p:sldIdLst>
    <p:sldId id="320" r:id="rId3"/>
    <p:sldId id="379" r:id="rId4"/>
    <p:sldId id="380" r:id="rId5"/>
    <p:sldId id="383" r:id="rId6"/>
    <p:sldId id="385" r:id="rId7"/>
    <p:sldId id="388" r:id="rId8"/>
    <p:sldId id="390" r:id="rId9"/>
    <p:sldId id="391" r:id="rId10"/>
    <p:sldId id="389" r:id="rId11"/>
    <p:sldId id="312" r:id="rId12"/>
    <p:sldId id="358" r:id="rId13"/>
    <p:sldId id="309" r:id="rId14"/>
    <p:sldId id="362" r:id="rId15"/>
    <p:sldId id="360" r:id="rId16"/>
    <p:sldId id="392" r:id="rId17"/>
    <p:sldId id="393" r:id="rId18"/>
    <p:sldId id="394" r:id="rId19"/>
    <p:sldId id="364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4718"/>
  </p:normalViewPr>
  <p:slideViewPr>
    <p:cSldViewPr>
      <p:cViewPr varScale="1">
        <p:scale>
          <a:sx n="69" d="100"/>
          <a:sy n="69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F6A83-F415-439B-81CB-D78C93C2F8B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DE9D-1CBC-4EA2-93C0-7AA1EE145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4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6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4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9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3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1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7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85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6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3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12443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828BC-66F3-46D5-8F7F-B46F4D858E7F}"/>
              </a:ext>
            </a:extLst>
          </p:cNvPr>
          <p:cNvSpPr/>
          <p:nvPr userDrawn="1"/>
        </p:nvSpPr>
        <p:spPr>
          <a:xfrm>
            <a:off x="2195736" y="3717032"/>
            <a:ext cx="67251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Starter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booklet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3E443-8021-4D9C-BF9A-DC58BF1E4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3700767" cy="26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3511402" y="1069191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4077040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906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462278" y="1844824"/>
            <a:ext cx="8214178" cy="468052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877179" y="118318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Worked Example</a:t>
            </a:r>
          </a:p>
        </p:txBody>
      </p:sp>
    </p:spTree>
    <p:extLst>
      <p:ext uri="{BB962C8B-B14F-4D97-AF65-F5344CB8AC3E}">
        <p14:creationId xmlns:p14="http://schemas.microsoft.com/office/powerpoint/2010/main" val="244573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04424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My Question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3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23528" y="191683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23528" y="354020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23528" y="516357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08615" y="4654793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6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2123728" y="128095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Progress Pit stop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2424113" y="5384214"/>
            <a:ext cx="3831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999495" y="614678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>
            <a:off x="3852415" y="613776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9" name="TextBox 15"/>
          <p:cNvSpPr txBox="1">
            <a:spLocks noChangeArrowheads="1"/>
          </p:cNvSpPr>
          <p:nvPr userDrawn="1"/>
        </p:nvSpPr>
        <p:spPr bwMode="auto">
          <a:xfrm>
            <a:off x="6579478" y="614361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06590" y="4934739"/>
            <a:ext cx="1253837" cy="1156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64090" y="4934739"/>
            <a:ext cx="1253837" cy="11567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823294" y="4863299"/>
            <a:ext cx="1253837" cy="1156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0" descr="http://r21freak.com/shadowobsessed/happy-face-istock-45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94" y="5018293"/>
            <a:ext cx="1327436" cy="8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healthhabits.files.wordpress.com/2009/07/sad_fac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5" y="4949136"/>
            <a:ext cx="1070926" cy="10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6" y="4947081"/>
            <a:ext cx="904997" cy="11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99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30911" y="3946509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1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004048" y="1748581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46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051720" y="119675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Purple Problem</a:t>
            </a:r>
          </a:p>
        </p:txBody>
      </p:sp>
    </p:spTree>
    <p:extLst>
      <p:ext uri="{BB962C8B-B14F-4D97-AF65-F5344CB8AC3E}">
        <p14:creationId xmlns:p14="http://schemas.microsoft.com/office/powerpoint/2010/main" val="1263086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28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390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76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F0BED4-DA44-45E7-89B4-0DC969DF2B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902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1BA82804-CF13-45F8-B166-BA262AA39476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59400C75-26F5-4158-8EDA-33FE14A40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211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200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8574DCD4-B3B3-4449-8E67-40495E28AC85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8F3B86A-64CF-4F15-A0E0-F11D06E06D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6418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1870" y="44624"/>
            <a:ext cx="4546905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96944" y="332657"/>
            <a:ext cx="3672886" cy="365125"/>
          </a:xfrm>
          <a:prstGeom prst="rect">
            <a:avLst/>
          </a:prstGeom>
        </p:spPr>
        <p:txBody>
          <a:bodyPr vert="horz" lIns="68589" tIns="34294" rIns="68589" bIns="34294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100" smtClean="0"/>
              <a:pPr/>
              <a:t>Wednesday, 01 April 2020</a:t>
            </a:fld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09921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3 things you knew already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2 things you learnt today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1 question about today’s topic</a:t>
              </a:r>
              <a:endParaRPr lang="en-GB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2 stars (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  <a:r>
              <a:rPr lang="en-GB" sz="2400" dirty="0" smtClean="0">
                <a:latin typeface="Comic Sans MS" pitchFamily="66" charset="0"/>
              </a:rPr>
              <a:t> and a wish (</a:t>
            </a:r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 smtClean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15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F86EB-7C32-44B5-AC7F-E7B3D1A47B0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81DDB-79D1-4CA0-87D0-3059179B6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3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09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What did</a:t>
            </a:r>
            <a:r>
              <a:rPr lang="en-GB" sz="2400" baseline="0" dirty="0" smtClean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2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398554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Wednesday, 01 April 2020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61310" y="245398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Pressure, force, area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46411" y="6025715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itchFamily="66" charset="0"/>
              </a:rPr>
              <a:t>Keywords</a:t>
            </a:r>
          </a:p>
          <a:p>
            <a:r>
              <a:rPr lang="en-GB" sz="1600" dirty="0" smtClean="0">
                <a:latin typeface="Comic Sans MS" pitchFamily="66" charset="0"/>
              </a:rPr>
              <a:t>Pressure,</a:t>
            </a:r>
            <a:r>
              <a:rPr lang="en-GB" sz="1600" baseline="0" dirty="0" smtClean="0">
                <a:latin typeface="Comic Sans MS" pitchFamily="66" charset="0"/>
              </a:rPr>
              <a:t> area, force, compound measure</a:t>
            </a:r>
            <a:endParaRPr lang="en-GB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omic Sans MS" pitchFamily="66" charset="0"/>
              </a:rPr>
              <a:t>Lesson Objectives</a:t>
            </a:r>
            <a:r>
              <a:rPr lang="en-GB" sz="1600" dirty="0" smtClean="0">
                <a:latin typeface="Comic Sans MS" pitchFamily="66" charset="0"/>
              </a:rPr>
              <a:t>: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Developing students will be able to recall the PFA triangle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Secure students will be able to calculate the P, F or</a:t>
            </a:r>
            <a:r>
              <a:rPr lang="en-GB" sz="1400" baseline="0" dirty="0" smtClean="0">
                <a:latin typeface="Comic Sans MS" pitchFamily="66" charset="0"/>
              </a:rPr>
              <a:t> A when given the other values</a:t>
            </a:r>
            <a:endParaRPr lang="en-GB" sz="1400" dirty="0" smtClean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Excelling students will be able to make</a:t>
            </a:r>
            <a:r>
              <a:rPr lang="en-GB" sz="1400" baseline="0" dirty="0" smtClean="0">
                <a:latin typeface="Comic Sans MS" pitchFamily="66" charset="0"/>
              </a:rPr>
              <a:t> comparisons when calculating P, F or A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71" r:id="rId5"/>
    <p:sldLayoutId id="2147483682" r:id="rId6"/>
    <p:sldLayoutId id="2147483683" r:id="rId7"/>
    <p:sldLayoutId id="2147483684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Wednesday, 01 April 2020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821" y="5949281"/>
            <a:ext cx="691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r>
              <a:rPr lang="en-GB" sz="1600" u="none" dirty="0">
                <a:latin typeface="Comic Sans MS" pitchFamily="66" charset="0"/>
              </a:rPr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Developing students will be able to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Secure students will be able to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Excelling students will be able 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76364" y="171075"/>
            <a:ext cx="1629261" cy="75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074"/>
            <a:ext cx="1152128" cy="70681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123728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  <a:r>
              <a:rPr lang="en-GB" sz="3200" dirty="0" smtClean="0"/>
              <a:t>MDV and FPA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2590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9512" y="1065290"/>
            <a:ext cx="8784977" cy="5733256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945020" y="1262746"/>
            <a:ext cx="35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Key Concepts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30303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Compound Measure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374" y="3725364"/>
            <a:ext cx="3267739" cy="28409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1872" y="1940057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Pressure is a measure of how much force is applied over a unit of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Gets </a:t>
            </a:r>
            <a:r>
              <a:rPr lang="en-GB" sz="2000" dirty="0">
                <a:latin typeface="Comic Sans MS" panose="030F0702030302020204" pitchFamily="66" charset="0"/>
              </a:rPr>
              <a:t>bigger if force gets bigger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Gets bigger if force is </a:t>
            </a:r>
            <a:r>
              <a:rPr lang="en-GB" sz="2000" dirty="0" smtClean="0">
                <a:latin typeface="Comic Sans MS" panose="030F0702030302020204" pitchFamily="66" charset="0"/>
              </a:rPr>
              <a:t>more concentrated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Gets smaller if force is </a:t>
            </a:r>
            <a:r>
              <a:rPr lang="en-GB" sz="2000" dirty="0" smtClean="0">
                <a:latin typeface="Comic Sans MS" panose="030F0702030302020204" pitchFamily="66" charset="0"/>
              </a:rPr>
              <a:t>more </a:t>
            </a:r>
            <a:r>
              <a:rPr lang="en-GB" sz="2000" dirty="0">
                <a:latin typeface="Comic Sans MS" panose="030F0702030302020204" pitchFamily="66" charset="0"/>
              </a:rPr>
              <a:t>spread </a:t>
            </a:r>
            <a:r>
              <a:rPr lang="en-GB" sz="2000" dirty="0" smtClean="0">
                <a:latin typeface="Comic Sans MS" panose="030F0702030302020204" pitchFamily="66" charset="0"/>
              </a:rPr>
              <a:t>out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9511" y="1029785"/>
            <a:ext cx="8784977" cy="5733256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671900" y="1210129"/>
            <a:ext cx="35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Units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30303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Compound Measure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758" y="2132856"/>
            <a:ext cx="421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Pressure = force/area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01870" y="2952344"/>
            <a:ext cx="421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e.g.  N/m</a:t>
            </a:r>
            <a:r>
              <a:rPr lang="en-GB" sz="3200" baseline="30000" dirty="0" smtClean="0"/>
              <a:t>2</a:t>
            </a:r>
            <a:endParaRPr lang="en-GB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313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9512" y="1124744"/>
            <a:ext cx="8784977" cy="5733256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945020" y="1262746"/>
            <a:ext cx="35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Worked Example - I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30303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omic Sans MS" panose="030F0702030302020204" pitchFamily="66" charset="0"/>
              </a:rPr>
              <a:t>Compound Measure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20603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A car of weight 6 400 N has four wheels. Each wheel has an area of 80 cm² touching the road. Find the pressure the car puts on the ground.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9812" y="4033205"/>
            <a:ext cx="236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Pressure = </a:t>
            </a:r>
            <a:r>
              <a:rPr lang="en-GB" sz="2000" u="sng" dirty="0" smtClean="0">
                <a:latin typeface="Comic Sans MS" panose="030F0702030302020204" pitchFamily="66" charset="0"/>
              </a:rPr>
              <a:t>6 400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latin typeface="Comic Sans MS" panose="030F0702030302020204" pitchFamily="66" charset="0"/>
              </a:rPr>
              <a:t>      320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540" y="491160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 	   = 20 N/cm²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95076"/>
            <a:ext cx="20955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3528" y="3387861"/>
            <a:ext cx="3533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Total area = 4 x 80 = 320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9512" y="1124744"/>
            <a:ext cx="8784977" cy="5733256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945020" y="1262746"/>
            <a:ext cx="429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Worked Example - We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979712" y="181975"/>
            <a:ext cx="3528392" cy="7267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30303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omic Sans MS" panose="030F0702030302020204" pitchFamily="66" charset="0"/>
              </a:rPr>
              <a:t>Compound Measure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2060313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An ostrich of </a:t>
            </a:r>
            <a:r>
              <a:rPr lang="en-GB" sz="2000" dirty="0">
                <a:latin typeface="Comic Sans MS" panose="030F0702030302020204" pitchFamily="66" charset="0"/>
              </a:rPr>
              <a:t>weight </a:t>
            </a:r>
            <a:r>
              <a:rPr lang="en-GB" sz="2000" dirty="0" smtClean="0">
                <a:latin typeface="Comic Sans MS" panose="030F0702030302020204" pitchFamily="66" charset="0"/>
              </a:rPr>
              <a:t>450 N </a:t>
            </a:r>
            <a:r>
              <a:rPr lang="en-GB" sz="2000" dirty="0">
                <a:latin typeface="Comic Sans MS" panose="030F0702030302020204" pitchFamily="66" charset="0"/>
              </a:rPr>
              <a:t>has </a:t>
            </a:r>
            <a:r>
              <a:rPr lang="en-GB" sz="2000" dirty="0" smtClean="0">
                <a:latin typeface="Comic Sans MS" panose="030F0702030302020204" pitchFamily="66" charset="0"/>
              </a:rPr>
              <a:t>two feet. </a:t>
            </a:r>
            <a:r>
              <a:rPr lang="en-GB" sz="2000" dirty="0">
                <a:latin typeface="Comic Sans MS" panose="030F0702030302020204" pitchFamily="66" charset="0"/>
              </a:rPr>
              <a:t>Each </a:t>
            </a:r>
            <a:r>
              <a:rPr lang="en-GB" sz="2000" dirty="0" smtClean="0">
                <a:latin typeface="Comic Sans MS" panose="030F0702030302020204" pitchFamily="66" charset="0"/>
              </a:rPr>
              <a:t>foot </a:t>
            </a:r>
            <a:r>
              <a:rPr lang="en-GB" sz="2000" dirty="0">
                <a:latin typeface="Comic Sans MS" panose="030F0702030302020204" pitchFamily="66" charset="0"/>
              </a:rPr>
              <a:t>has an area of </a:t>
            </a:r>
            <a:r>
              <a:rPr lang="en-GB" sz="2000" dirty="0" smtClean="0">
                <a:latin typeface="Comic Sans MS" panose="030F0702030302020204" pitchFamily="66" charset="0"/>
              </a:rPr>
              <a:t>200 </a:t>
            </a:r>
            <a:r>
              <a:rPr lang="en-GB" sz="2000" dirty="0">
                <a:latin typeface="Comic Sans MS" panose="030F0702030302020204" pitchFamily="66" charset="0"/>
              </a:rPr>
              <a:t>cm² touching the </a:t>
            </a:r>
            <a:r>
              <a:rPr lang="en-GB" sz="2000" dirty="0" smtClean="0">
                <a:latin typeface="Comic Sans MS" panose="030F0702030302020204" pitchFamily="66" charset="0"/>
              </a:rPr>
              <a:t>field. </a:t>
            </a:r>
            <a:r>
              <a:rPr lang="en-GB" sz="2000" dirty="0">
                <a:latin typeface="Comic Sans MS" panose="030F0702030302020204" pitchFamily="66" charset="0"/>
              </a:rPr>
              <a:t>Find the pressure the </a:t>
            </a:r>
            <a:r>
              <a:rPr lang="en-GB" sz="2000" dirty="0" smtClean="0">
                <a:latin typeface="Comic Sans MS" panose="030F0702030302020204" pitchFamily="66" charset="0"/>
              </a:rPr>
              <a:t>ostrich </a:t>
            </a:r>
            <a:r>
              <a:rPr lang="en-GB" sz="2000" dirty="0">
                <a:latin typeface="Comic Sans MS" panose="030F0702030302020204" pitchFamily="66" charset="0"/>
              </a:rPr>
              <a:t>puts on the ground.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1210" y="4011545"/>
            <a:ext cx="236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Pressure = </a:t>
            </a:r>
            <a:r>
              <a:rPr lang="en-GB" sz="2000" u="sng" dirty="0" smtClean="0">
                <a:latin typeface="Comic Sans MS" panose="030F0702030302020204" pitchFamily="66" charset="0"/>
              </a:rPr>
              <a:t>450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latin typeface="Comic Sans MS" panose="030F0702030302020204" pitchFamily="66" charset="0"/>
              </a:rPr>
              <a:t>     400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842" y="486815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 	   = 1.125 N/cm²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95076"/>
            <a:ext cx="20955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3828" y="3350323"/>
            <a:ext cx="381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Total area = 2 x 200 = 400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2132856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 table of </a:t>
            </a:r>
            <a:r>
              <a:rPr lang="en-GB" sz="2000" dirty="0">
                <a:latin typeface="Comic Sans MS" panose="030F0702030302020204" pitchFamily="66" charset="0"/>
              </a:rPr>
              <a:t>weight </a:t>
            </a:r>
            <a:r>
              <a:rPr lang="en-GB" sz="2000" dirty="0" smtClean="0">
                <a:latin typeface="Comic Sans MS" panose="030F0702030302020204" pitchFamily="66" charset="0"/>
              </a:rPr>
              <a:t>600 N </a:t>
            </a:r>
            <a:r>
              <a:rPr lang="en-GB" sz="2000" dirty="0">
                <a:latin typeface="Comic Sans MS" panose="030F0702030302020204" pitchFamily="66" charset="0"/>
              </a:rPr>
              <a:t>has </a:t>
            </a:r>
            <a:r>
              <a:rPr lang="en-GB" sz="2000" dirty="0" smtClean="0">
                <a:latin typeface="Comic Sans MS" panose="030F0702030302020204" pitchFamily="66" charset="0"/>
              </a:rPr>
              <a:t>four legs. </a:t>
            </a:r>
            <a:r>
              <a:rPr lang="en-GB" sz="2000" dirty="0">
                <a:latin typeface="Comic Sans MS" panose="030F0702030302020204" pitchFamily="66" charset="0"/>
              </a:rPr>
              <a:t>Each </a:t>
            </a:r>
            <a:r>
              <a:rPr lang="en-GB" sz="2000" dirty="0" smtClean="0">
                <a:latin typeface="Comic Sans MS" panose="030F0702030302020204" pitchFamily="66" charset="0"/>
              </a:rPr>
              <a:t>leg </a:t>
            </a:r>
            <a:r>
              <a:rPr lang="en-GB" sz="2000" dirty="0">
                <a:latin typeface="Comic Sans MS" panose="030F0702030302020204" pitchFamily="66" charset="0"/>
              </a:rPr>
              <a:t>has an area of </a:t>
            </a:r>
            <a:r>
              <a:rPr lang="en-GB" sz="2000" dirty="0" smtClean="0">
                <a:latin typeface="Comic Sans MS" panose="030F0702030302020204" pitchFamily="66" charset="0"/>
              </a:rPr>
              <a:t>12 </a:t>
            </a:r>
            <a:r>
              <a:rPr lang="en-GB" sz="2000" dirty="0">
                <a:latin typeface="Comic Sans MS" panose="030F0702030302020204" pitchFamily="66" charset="0"/>
              </a:rPr>
              <a:t>cm² touching the </a:t>
            </a:r>
            <a:r>
              <a:rPr lang="en-GB" sz="2000" dirty="0" smtClean="0">
                <a:latin typeface="Comic Sans MS" panose="030F0702030302020204" pitchFamily="66" charset="0"/>
              </a:rPr>
              <a:t>floor. </a:t>
            </a:r>
            <a:r>
              <a:rPr lang="en-GB" sz="2000" dirty="0">
                <a:latin typeface="Comic Sans MS" panose="030F0702030302020204" pitchFamily="66" charset="0"/>
              </a:rPr>
              <a:t>Find the pressure the </a:t>
            </a:r>
            <a:r>
              <a:rPr lang="en-GB" sz="2000" dirty="0" smtClean="0">
                <a:latin typeface="Comic Sans MS" panose="030F0702030302020204" pitchFamily="66" charset="0"/>
              </a:rPr>
              <a:t>table </a:t>
            </a:r>
            <a:r>
              <a:rPr lang="en-GB" sz="2000" dirty="0">
                <a:latin typeface="Comic Sans MS" panose="030F0702030302020204" pitchFamily="66" charset="0"/>
              </a:rPr>
              <a:t>puts on the </a:t>
            </a:r>
            <a:r>
              <a:rPr lang="en-GB" sz="2000" dirty="0" smtClean="0">
                <a:latin typeface="Comic Sans MS" panose="030F0702030302020204" pitchFamily="66" charset="0"/>
              </a:rPr>
              <a:t>floor.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57301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 	   = 12.5 N/cm²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F961F-8E92-468D-8ADC-106DE75ED177}"/>
              </a:ext>
            </a:extLst>
          </p:cNvPr>
          <p:cNvSpPr txBox="1"/>
          <p:nvPr/>
        </p:nvSpPr>
        <p:spPr>
          <a:xfrm>
            <a:off x="251520" y="1844824"/>
            <a:ext cx="1584176" cy="403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what we mean by a numeric expression. </a:t>
            </a:r>
          </a:p>
          <a:p>
            <a:endParaRPr lang="en-GB" sz="1600" dirty="0"/>
          </a:p>
          <a:p>
            <a:r>
              <a:rPr lang="en-GB" sz="1600" dirty="0"/>
              <a:t>Understand what we mean by an algebraic expression. 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To understand the difference between an equation and an expression.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30DA1-35D3-4FD2-9125-1AD01B29322B}"/>
              </a:ext>
            </a:extLst>
          </p:cNvPr>
          <p:cNvSpPr txBox="1"/>
          <p:nvPr/>
        </p:nvSpPr>
        <p:spPr>
          <a:xfrm>
            <a:off x="2123728" y="6237312"/>
            <a:ext cx="576064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Expression, Equation, coefficient, variable, numeric, algebraic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A0AF5-E491-420A-B729-81A7CF05CD7F}"/>
              </a:ext>
            </a:extLst>
          </p:cNvPr>
          <p:cNvSpPr txBox="1"/>
          <p:nvPr/>
        </p:nvSpPr>
        <p:spPr>
          <a:xfrm>
            <a:off x="251520" y="1844824"/>
            <a:ext cx="1584176" cy="4278094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how to calcite speed from distance and time. </a:t>
            </a:r>
          </a:p>
          <a:p>
            <a:endParaRPr lang="en-GB" sz="1600" dirty="0"/>
          </a:p>
          <a:p>
            <a:r>
              <a:rPr lang="en-GB" sz="1600" dirty="0"/>
              <a:t>To understand what units speed is measured in.</a:t>
            </a:r>
          </a:p>
          <a:p>
            <a:endParaRPr lang="en-GB" sz="1600" dirty="0"/>
          </a:p>
          <a:p>
            <a:r>
              <a:rPr lang="en-GB" sz="1600" dirty="0"/>
              <a:t>To understand what is being measured, speed, distance or time in a worded question.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36469FC-03B2-4001-86EB-94671A3A2741}"/>
              </a:ext>
            </a:extLst>
          </p:cNvPr>
          <p:cNvSpPr/>
          <p:nvPr/>
        </p:nvSpPr>
        <p:spPr>
          <a:xfrm>
            <a:off x="107504" y="1090312"/>
            <a:ext cx="8890098" cy="576768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898E7C-2BD3-476D-933B-63D0A3ECB559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4552553" y="3212976"/>
            <a:ext cx="0" cy="3645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A6984-C107-45C6-A220-ECB9612A1BD7}"/>
              </a:ext>
            </a:extLst>
          </p:cNvPr>
          <p:cNvSpPr txBox="1"/>
          <p:nvPr/>
        </p:nvSpPr>
        <p:spPr>
          <a:xfrm>
            <a:off x="611097" y="1280083"/>
            <a:ext cx="223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We Do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77B42B-92D4-4764-9143-FAEB8A73875D}"/>
              </a:ext>
            </a:extLst>
          </p:cNvPr>
          <p:cNvSpPr txBox="1"/>
          <p:nvPr/>
        </p:nvSpPr>
        <p:spPr>
          <a:xfrm>
            <a:off x="6022265" y="1280082"/>
            <a:ext cx="186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We </a:t>
            </a:r>
            <a:r>
              <a:rPr lang="en-GB" sz="3600" u="sng" dirty="0"/>
              <a:t>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759DC-A2B6-44D4-9A15-EFCFC5ECD7A7}"/>
              </a:ext>
            </a:extLst>
          </p:cNvPr>
          <p:cNvSpPr/>
          <p:nvPr/>
        </p:nvSpPr>
        <p:spPr>
          <a:xfrm>
            <a:off x="242183" y="1858416"/>
            <a:ext cx="3338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A student uses a glue stick with an area of 4 cm², putting a pressure of 4</a:t>
            </a:r>
            <a:r>
              <a:rPr lang="en-GB" sz="2000" b="1" dirty="0" smtClean="0"/>
              <a:t> </a:t>
            </a:r>
            <a:r>
              <a:rPr lang="en-GB" sz="2000" b="1" dirty="0"/>
              <a:t>N/cm² on her book. Calculate the force she puts on the glue stick.</a:t>
            </a:r>
            <a:endParaRPr lang="en-US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0390AA-69B6-4A3E-AD60-E00D1B5337D9}"/>
              </a:ext>
            </a:extLst>
          </p:cNvPr>
          <p:cNvSpPr/>
          <p:nvPr/>
        </p:nvSpPr>
        <p:spPr>
          <a:xfrm>
            <a:off x="5803333" y="1961545"/>
            <a:ext cx="3203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Calculate the area of a dart which hits the dartboard with a force of </a:t>
            </a:r>
            <a:r>
              <a:rPr lang="en-GB" sz="2000" b="1" dirty="0" smtClean="0"/>
              <a:t>80 </a:t>
            </a:r>
            <a:r>
              <a:rPr lang="en-GB" sz="2000" b="1" dirty="0"/>
              <a:t>N and pressure of </a:t>
            </a:r>
            <a:r>
              <a:rPr lang="en-GB" sz="2000" b="1" dirty="0" smtClean="0"/>
              <a:t>20 N/m²</a:t>
            </a:r>
            <a:r>
              <a:rPr lang="en-GB" sz="2000" b="1" dirty="0"/>
              <a:t>.</a:t>
            </a:r>
            <a:endParaRPr lang="en-GB" sz="28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61AD92-F704-440E-B361-D65027945970}"/>
              </a:ext>
            </a:extLst>
          </p:cNvPr>
          <p:cNvGrpSpPr/>
          <p:nvPr/>
        </p:nvGrpSpPr>
        <p:grpSpPr>
          <a:xfrm>
            <a:off x="3405477" y="1090312"/>
            <a:ext cx="2294151" cy="2114851"/>
            <a:chOff x="3635896" y="1068360"/>
            <a:chExt cx="1862103" cy="1972288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518E9D99-E16D-48F9-8CE1-975E2397C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5896" y="1068360"/>
              <a:ext cx="1862103" cy="1972288"/>
              <a:chOff x="3981" y="818"/>
              <a:chExt cx="1632" cy="1876"/>
            </a:xfrm>
          </p:grpSpPr>
          <p:sp>
            <p:nvSpPr>
              <p:cNvPr id="23" name="AutoShape 7">
                <a:extLst>
                  <a:ext uri="{FF2B5EF4-FFF2-40B4-BE49-F238E27FC236}">
                    <a16:creationId xmlns:a16="http://schemas.microsoft.com/office/drawing/2014/main" id="{3307CD18-6891-4391-BF37-89488C462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818"/>
                <a:ext cx="1632" cy="1536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Line 8">
                <a:extLst>
                  <a:ext uri="{FF2B5EF4-FFF2-40B4-BE49-F238E27FC236}">
                    <a16:creationId xmlns:a16="http://schemas.microsoft.com/office/drawing/2014/main" id="{2EE82BD3-86C0-4382-8FE6-281937B36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7" y="1730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5" name="Text Box 9">
                <a:extLst>
                  <a:ext uri="{FF2B5EF4-FFF2-40B4-BE49-F238E27FC236}">
                    <a16:creationId xmlns:a16="http://schemas.microsoft.com/office/drawing/2014/main" id="{C5368B98-D718-4DC5-97CC-EB0257D45B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" y="1167"/>
                <a:ext cx="266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1" dirty="0">
                    <a:solidFill>
                      <a:schemeClr val="tx2"/>
                    </a:solidFill>
                  </a:rPr>
                  <a:t>F</a:t>
                </a:r>
                <a:endParaRPr lang="en-US" sz="3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3FCA6D7-4623-4EFA-A820-8F04EF796D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8" y="1858"/>
                <a:ext cx="286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1" dirty="0">
                    <a:solidFill>
                      <a:schemeClr val="tx2"/>
                    </a:solidFill>
                  </a:rPr>
                  <a:t>P</a:t>
                </a:r>
              </a:p>
            </p:txBody>
          </p:sp>
          <p:sp>
            <p:nvSpPr>
              <p:cNvPr id="27" name="Text Box 12">
                <a:extLst>
                  <a:ext uri="{FF2B5EF4-FFF2-40B4-BE49-F238E27FC236}">
                    <a16:creationId xmlns:a16="http://schemas.microsoft.com/office/drawing/2014/main" id="{D79D1C1A-802D-4AA7-922B-F562E75626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7" y="1858"/>
                <a:ext cx="308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1" dirty="0">
                    <a:solidFill>
                      <a:schemeClr val="tx2"/>
                    </a:solidFill>
                  </a:rPr>
                  <a:t>A</a:t>
                </a:r>
              </a:p>
            </p:txBody>
          </p:sp>
          <p:sp>
            <p:nvSpPr>
              <p:cNvPr id="28" name="Text Box 13">
                <a:extLst>
                  <a:ext uri="{FF2B5EF4-FFF2-40B4-BE49-F238E27FC236}">
                    <a16:creationId xmlns:a16="http://schemas.microsoft.com/office/drawing/2014/main" id="{4E1E216F-3BB4-4BB4-979E-B2FFF94835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1" y="2406"/>
                <a:ext cx="15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 b="1" dirty="0">
                    <a:solidFill>
                      <a:srgbClr val="FF6600"/>
                    </a:solidFill>
                  </a:rPr>
                  <a:t>formula triangle</a:t>
                </a:r>
              </a:p>
            </p:txBody>
          </p:sp>
        </p:grp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AF96E9DD-DC63-4911-92C0-4723F6D7D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000" y="2027169"/>
              <a:ext cx="1" cy="6779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D40C368-5D48-4480-A364-6BB41E8308A1}"/>
              </a:ext>
            </a:extLst>
          </p:cNvPr>
          <p:cNvSpPr txBox="1"/>
          <p:nvPr/>
        </p:nvSpPr>
        <p:spPr>
          <a:xfrm>
            <a:off x="2267744" y="323742"/>
            <a:ext cx="2987570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/>
              <a:t>Pressure Force and Area </a:t>
            </a: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10436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44824"/>
            <a:ext cx="1584176" cy="403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what we mean by a numeric expression. </a:t>
            </a:r>
          </a:p>
          <a:p>
            <a:endParaRPr lang="en-GB" sz="1600" dirty="0"/>
          </a:p>
          <a:p>
            <a:r>
              <a:rPr lang="en-GB" sz="1600" dirty="0"/>
              <a:t>Understand what we mean by an algebraic expression. 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To understand the difference between an equation and an expression.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6237312"/>
            <a:ext cx="576064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Expression, Equation, coefficient, variable, numeric, algebraic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DB943-15E1-44CB-AB08-DF16B4E8F2D4}"/>
              </a:ext>
            </a:extLst>
          </p:cNvPr>
          <p:cNvSpPr txBox="1"/>
          <p:nvPr/>
        </p:nvSpPr>
        <p:spPr>
          <a:xfrm>
            <a:off x="2267744" y="313542"/>
            <a:ext cx="2987570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SDT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FABAE-62B8-4E85-A148-6BB6550271C6}"/>
              </a:ext>
            </a:extLst>
          </p:cNvPr>
          <p:cNvSpPr txBox="1"/>
          <p:nvPr/>
        </p:nvSpPr>
        <p:spPr>
          <a:xfrm>
            <a:off x="251520" y="1844824"/>
            <a:ext cx="1584176" cy="4278094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how to calcite speed from distance and time. </a:t>
            </a:r>
          </a:p>
          <a:p>
            <a:endParaRPr lang="en-GB" sz="1600" dirty="0"/>
          </a:p>
          <a:p>
            <a:r>
              <a:rPr lang="en-GB" sz="1600" dirty="0"/>
              <a:t>To understand what units speed is measured in.</a:t>
            </a:r>
          </a:p>
          <a:p>
            <a:endParaRPr lang="en-GB" sz="1600" dirty="0"/>
          </a:p>
          <a:p>
            <a:r>
              <a:rPr lang="en-GB" sz="1600" dirty="0"/>
              <a:t>To understand what is being measured, speed, distance or time in a worded question.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DBB1A5C3-1ED9-4F9F-85E8-4E8694BF41DB}"/>
              </a:ext>
            </a:extLst>
          </p:cNvPr>
          <p:cNvSpPr/>
          <p:nvPr/>
        </p:nvSpPr>
        <p:spPr>
          <a:xfrm>
            <a:off x="126951" y="1068360"/>
            <a:ext cx="8890098" cy="576768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7B114-BDB1-4650-8574-11655D61FBBD}"/>
              </a:ext>
            </a:extLst>
          </p:cNvPr>
          <p:cNvSpPr/>
          <p:nvPr/>
        </p:nvSpPr>
        <p:spPr>
          <a:xfrm>
            <a:off x="875040" y="1196752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In each of the following questions find the </a:t>
            </a:r>
            <a:r>
              <a:rPr lang="en-GB" sz="2000" b="1" dirty="0" smtClean="0"/>
              <a:t>force or area. </a:t>
            </a:r>
            <a:r>
              <a:rPr lang="en-GB" sz="2000" b="1" dirty="0"/>
              <a:t>State the units of your answer.</a:t>
            </a:r>
          </a:p>
          <a:p>
            <a:pPr marL="457200" indent="-457200">
              <a:buFontTx/>
              <a:buAutoNum type="arabicPeriod"/>
            </a:pPr>
            <a:r>
              <a:rPr lang="en-GB" sz="2000" b="1" dirty="0" smtClean="0"/>
              <a:t>Force= 50 N,  pressure = 10 </a:t>
            </a:r>
            <a:r>
              <a:rPr lang="en-GB" sz="2000" b="1" dirty="0"/>
              <a:t>N/cm²</a:t>
            </a:r>
          </a:p>
          <a:p>
            <a:pPr marL="457200" indent="-457200">
              <a:buAutoNum type="arabicPeriod"/>
            </a:pPr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/>
              <a:t>2. </a:t>
            </a:r>
            <a:r>
              <a:rPr lang="en-GB" sz="2000" b="1" dirty="0" smtClean="0"/>
              <a:t>Pressure = 10 N/cm² ,  </a:t>
            </a:r>
            <a:r>
              <a:rPr lang="en-GB" sz="2000" b="1" dirty="0"/>
              <a:t>Area </a:t>
            </a:r>
            <a:r>
              <a:rPr lang="en-GB" sz="2000" b="1" dirty="0" smtClean="0"/>
              <a:t>=40 cm²</a:t>
            </a:r>
          </a:p>
          <a:p>
            <a:endParaRPr lang="en-GB" sz="2000" b="1" dirty="0" smtClean="0"/>
          </a:p>
          <a:p>
            <a:r>
              <a:rPr lang="en-GB" sz="2000" b="1" dirty="0" smtClean="0">
                <a:solidFill>
                  <a:srgbClr val="000000"/>
                </a:solidFill>
              </a:rPr>
              <a:t>3. </a:t>
            </a:r>
            <a:r>
              <a:rPr lang="en-GB" sz="2000" b="1" dirty="0"/>
              <a:t>Force= </a:t>
            </a:r>
            <a:r>
              <a:rPr lang="en-GB" sz="2000" b="1" dirty="0" smtClean="0"/>
              <a:t>21 </a:t>
            </a:r>
            <a:r>
              <a:rPr lang="en-GB" sz="2000" b="1" dirty="0"/>
              <a:t>N,  P</a:t>
            </a:r>
            <a:r>
              <a:rPr lang="en-GB" sz="2000" b="1" dirty="0" smtClean="0"/>
              <a:t>ressure  = 7 N/cm²</a:t>
            </a:r>
          </a:p>
          <a:p>
            <a:endParaRPr lang="en-GB" sz="2000" b="1" dirty="0" smtClean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4. </a:t>
            </a:r>
            <a:r>
              <a:rPr lang="en-GB" sz="2000" b="1" dirty="0" smtClean="0"/>
              <a:t>Pressure = 13 N/cm²,  Area = 3 cm²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 smtClean="0"/>
              <a:t>5. Calculate </a:t>
            </a:r>
            <a:r>
              <a:rPr lang="en-GB" sz="2000" b="1" dirty="0"/>
              <a:t>the area of a dart which hits the dartboard with a force of 10 N and pressure of </a:t>
            </a:r>
            <a:r>
              <a:rPr lang="en-GB" sz="2000" b="1" dirty="0" smtClean="0"/>
              <a:t>100 </a:t>
            </a:r>
            <a:r>
              <a:rPr lang="en-GB" sz="2000" b="1" dirty="0"/>
              <a:t>N/cm²</a:t>
            </a:r>
            <a:r>
              <a:rPr lang="en-GB" sz="2000" b="1" dirty="0" smtClean="0"/>
              <a:t>.</a:t>
            </a:r>
          </a:p>
          <a:p>
            <a:r>
              <a:rPr lang="en-GB" sz="2000" b="1" dirty="0" smtClean="0"/>
              <a:t>6. Calculate </a:t>
            </a:r>
            <a:r>
              <a:rPr lang="en-GB" sz="2000" b="1" dirty="0"/>
              <a:t>the </a:t>
            </a:r>
            <a:r>
              <a:rPr lang="en-GB" sz="2000" b="1" dirty="0" smtClean="0"/>
              <a:t>force </a:t>
            </a:r>
            <a:r>
              <a:rPr lang="en-GB" sz="2000" b="1" dirty="0"/>
              <a:t>of a </a:t>
            </a:r>
            <a:r>
              <a:rPr lang="en-GB" sz="2000" b="1" dirty="0" smtClean="0"/>
              <a:t>golf ball </a:t>
            </a:r>
            <a:r>
              <a:rPr lang="en-GB" sz="2000" b="1" dirty="0"/>
              <a:t>which hits </a:t>
            </a:r>
            <a:r>
              <a:rPr lang="en-GB" sz="2000" b="1" dirty="0" smtClean="0"/>
              <a:t>the floor with </a:t>
            </a:r>
            <a:r>
              <a:rPr lang="en-GB" sz="2000" b="1" dirty="0"/>
              <a:t>a </a:t>
            </a:r>
            <a:r>
              <a:rPr lang="en-GB" sz="2000" b="1" dirty="0" smtClean="0"/>
              <a:t>area </a:t>
            </a:r>
            <a:r>
              <a:rPr lang="en-GB" sz="2000" b="1" dirty="0"/>
              <a:t>of 5</a:t>
            </a:r>
            <a:r>
              <a:rPr lang="en-GB" sz="2000" b="1" dirty="0" smtClean="0"/>
              <a:t> cm²   and </a:t>
            </a:r>
            <a:r>
              <a:rPr lang="en-GB" sz="2000" b="1" dirty="0"/>
              <a:t>pressure of </a:t>
            </a:r>
            <a:r>
              <a:rPr lang="en-GB" sz="2000" b="1" dirty="0" smtClean="0"/>
              <a:t>21 </a:t>
            </a:r>
            <a:r>
              <a:rPr lang="en-GB" sz="2000" b="1" dirty="0"/>
              <a:t>N/cm²</a:t>
            </a:r>
            <a:endParaRPr lang="en-GB" sz="2000" b="1" dirty="0">
              <a:solidFill>
                <a:srgbClr val="000000"/>
              </a:solidFill>
            </a:endParaRPr>
          </a:p>
          <a:p>
            <a:endParaRPr lang="en-GB" sz="2000" b="1" dirty="0" smtClean="0"/>
          </a:p>
          <a:p>
            <a:r>
              <a:rPr lang="en-GB" sz="2000" b="1" dirty="0" smtClean="0"/>
              <a:t>7 . </a:t>
            </a:r>
            <a:r>
              <a:rPr lang="en-GB" sz="2000" b="1" dirty="0"/>
              <a:t>Calculate the force of a </a:t>
            </a:r>
            <a:r>
              <a:rPr lang="en-GB" sz="2000" b="1" dirty="0" smtClean="0"/>
              <a:t>arrow which </a:t>
            </a:r>
            <a:r>
              <a:rPr lang="en-GB" sz="2000" b="1" dirty="0"/>
              <a:t>hits </a:t>
            </a:r>
            <a:r>
              <a:rPr lang="en-GB" sz="2000" b="1" dirty="0" smtClean="0"/>
              <a:t>a target with </a:t>
            </a:r>
            <a:r>
              <a:rPr lang="en-GB" sz="2000" b="1" dirty="0"/>
              <a:t>a area of </a:t>
            </a:r>
            <a:r>
              <a:rPr lang="en-GB" sz="2000" b="1" dirty="0" smtClean="0"/>
              <a:t>0.1 m²   </a:t>
            </a:r>
            <a:r>
              <a:rPr lang="en-GB" sz="2000" b="1" dirty="0"/>
              <a:t>and pressure of </a:t>
            </a:r>
            <a:r>
              <a:rPr lang="en-GB" sz="2000" b="1" dirty="0" smtClean="0"/>
              <a:t>360 N/m²</a:t>
            </a:r>
            <a:endParaRPr lang="en-GB" sz="2000" b="1" dirty="0">
              <a:solidFill>
                <a:srgbClr val="000000"/>
              </a:solidFill>
            </a:endParaRPr>
          </a:p>
          <a:p>
            <a:endParaRPr lang="en-GB" sz="2000" b="1" dirty="0"/>
          </a:p>
          <a:p>
            <a:endParaRPr lang="en-GB" sz="20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BEC527-0D2F-4A88-80CA-AA3E74B3C471}"/>
              </a:ext>
            </a:extLst>
          </p:cNvPr>
          <p:cNvSpPr/>
          <p:nvPr/>
        </p:nvSpPr>
        <p:spPr>
          <a:xfrm>
            <a:off x="118859" y="1282738"/>
            <a:ext cx="717039" cy="715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F1A605-D8A0-4F64-A327-07301F7BA7A1}"/>
              </a:ext>
            </a:extLst>
          </p:cNvPr>
          <p:cNvSpPr/>
          <p:nvPr/>
        </p:nvSpPr>
        <p:spPr>
          <a:xfrm>
            <a:off x="142476" y="4038057"/>
            <a:ext cx="717040" cy="7577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A6B0DB-E07E-4681-B7C4-AC03B9F29F1A}"/>
              </a:ext>
            </a:extLst>
          </p:cNvPr>
          <p:cNvSpPr/>
          <p:nvPr/>
        </p:nvSpPr>
        <p:spPr>
          <a:xfrm>
            <a:off x="204761" y="5875742"/>
            <a:ext cx="717039" cy="7150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0C368-5D48-4480-A364-6BB41E8308A1}"/>
              </a:ext>
            </a:extLst>
          </p:cNvPr>
          <p:cNvSpPr txBox="1"/>
          <p:nvPr/>
        </p:nvSpPr>
        <p:spPr>
          <a:xfrm>
            <a:off x="2267744" y="323742"/>
            <a:ext cx="2987570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/>
              <a:t>Pressure Force and Area </a:t>
            </a: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41364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44824"/>
            <a:ext cx="1584176" cy="403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what we mean by a numeric expression. </a:t>
            </a:r>
          </a:p>
          <a:p>
            <a:endParaRPr lang="en-GB" sz="1600" dirty="0"/>
          </a:p>
          <a:p>
            <a:r>
              <a:rPr lang="en-GB" sz="1600" dirty="0"/>
              <a:t>Understand what we mean by an algebraic expression. 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To understand the difference between an equation and an expression.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6237312"/>
            <a:ext cx="576064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Expression, Equation, coefficient, variable, numeric, algebraic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DB943-15E1-44CB-AB08-DF16B4E8F2D4}"/>
              </a:ext>
            </a:extLst>
          </p:cNvPr>
          <p:cNvSpPr txBox="1"/>
          <p:nvPr/>
        </p:nvSpPr>
        <p:spPr>
          <a:xfrm>
            <a:off x="2267744" y="313542"/>
            <a:ext cx="2987570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SDT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FABAE-62B8-4E85-A148-6BB6550271C6}"/>
              </a:ext>
            </a:extLst>
          </p:cNvPr>
          <p:cNvSpPr txBox="1"/>
          <p:nvPr/>
        </p:nvSpPr>
        <p:spPr>
          <a:xfrm>
            <a:off x="251520" y="1844824"/>
            <a:ext cx="1584176" cy="4278094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how to calcite speed from distance and time. </a:t>
            </a:r>
          </a:p>
          <a:p>
            <a:endParaRPr lang="en-GB" sz="1600" dirty="0"/>
          </a:p>
          <a:p>
            <a:r>
              <a:rPr lang="en-GB" sz="1600" dirty="0"/>
              <a:t>To understand what units speed is measured in.</a:t>
            </a:r>
          </a:p>
          <a:p>
            <a:endParaRPr lang="en-GB" sz="1600" dirty="0"/>
          </a:p>
          <a:p>
            <a:r>
              <a:rPr lang="en-GB" sz="1600" dirty="0"/>
              <a:t>To understand what is being measured, speed, distance or time in a worded question.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DBB1A5C3-1ED9-4F9F-85E8-4E8694BF41DB}"/>
              </a:ext>
            </a:extLst>
          </p:cNvPr>
          <p:cNvSpPr/>
          <p:nvPr/>
        </p:nvSpPr>
        <p:spPr>
          <a:xfrm>
            <a:off x="126951" y="1068360"/>
            <a:ext cx="8890098" cy="576768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7B114-BDB1-4650-8574-11655D61FBBD}"/>
              </a:ext>
            </a:extLst>
          </p:cNvPr>
          <p:cNvSpPr/>
          <p:nvPr/>
        </p:nvSpPr>
        <p:spPr>
          <a:xfrm>
            <a:off x="875040" y="1196752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In each of the following questions find the </a:t>
            </a:r>
            <a:r>
              <a:rPr lang="en-GB" sz="2000" b="1" dirty="0" smtClean="0"/>
              <a:t>force or area. </a:t>
            </a:r>
            <a:r>
              <a:rPr lang="en-GB" sz="2000" b="1" dirty="0"/>
              <a:t>State the units of your answer.</a:t>
            </a:r>
          </a:p>
          <a:p>
            <a:pPr marL="457200" indent="-457200">
              <a:buFontTx/>
              <a:buAutoNum type="arabicPeriod"/>
            </a:pPr>
            <a:r>
              <a:rPr lang="en-GB" sz="2000" b="1" dirty="0" smtClean="0"/>
              <a:t>Force= 50 N,  pressure = 10 </a:t>
            </a:r>
            <a:r>
              <a:rPr lang="en-GB" sz="2000" b="1" dirty="0"/>
              <a:t>N/cm²</a:t>
            </a:r>
          </a:p>
          <a:p>
            <a:pPr marL="457200" indent="-457200">
              <a:buAutoNum type="arabicPeriod"/>
            </a:pPr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/>
              <a:t>2. </a:t>
            </a:r>
            <a:r>
              <a:rPr lang="en-GB" sz="2000" b="1" dirty="0" smtClean="0"/>
              <a:t>Pressure = 10 N/cm² ,  </a:t>
            </a:r>
            <a:r>
              <a:rPr lang="en-GB" sz="2000" b="1" dirty="0"/>
              <a:t>Area </a:t>
            </a:r>
            <a:r>
              <a:rPr lang="en-GB" sz="2000" b="1" dirty="0" smtClean="0"/>
              <a:t>=40 cm²</a:t>
            </a:r>
          </a:p>
          <a:p>
            <a:endParaRPr lang="en-GB" sz="2000" b="1" dirty="0" smtClean="0"/>
          </a:p>
          <a:p>
            <a:r>
              <a:rPr lang="en-GB" sz="2000" b="1" dirty="0" smtClean="0">
                <a:solidFill>
                  <a:srgbClr val="000000"/>
                </a:solidFill>
              </a:rPr>
              <a:t>3. </a:t>
            </a:r>
            <a:r>
              <a:rPr lang="en-GB" sz="2000" b="1" dirty="0"/>
              <a:t>Force= </a:t>
            </a:r>
            <a:r>
              <a:rPr lang="en-GB" sz="2000" b="1" dirty="0" smtClean="0"/>
              <a:t>21 </a:t>
            </a:r>
            <a:r>
              <a:rPr lang="en-GB" sz="2000" b="1" dirty="0"/>
              <a:t>N,  P</a:t>
            </a:r>
            <a:r>
              <a:rPr lang="en-GB" sz="2000" b="1" dirty="0" smtClean="0"/>
              <a:t>ressure  = 7 N/cm²</a:t>
            </a:r>
          </a:p>
          <a:p>
            <a:endParaRPr lang="en-GB" sz="2000" b="1" dirty="0" smtClean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4. </a:t>
            </a:r>
            <a:r>
              <a:rPr lang="en-GB" sz="2000" b="1" dirty="0" smtClean="0"/>
              <a:t>Pressure = 13 N/cm²,  Area = 3 cm²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 smtClean="0"/>
              <a:t>5. Calculate </a:t>
            </a:r>
            <a:r>
              <a:rPr lang="en-GB" sz="2000" b="1" dirty="0"/>
              <a:t>the area of a dart which hits the dartboard with a force of 10 N and pressure of </a:t>
            </a:r>
            <a:r>
              <a:rPr lang="en-GB" sz="2000" b="1" dirty="0" smtClean="0"/>
              <a:t>100 </a:t>
            </a:r>
            <a:r>
              <a:rPr lang="en-GB" sz="2000" b="1" dirty="0"/>
              <a:t>N/cm²</a:t>
            </a:r>
            <a:r>
              <a:rPr lang="en-GB" sz="2000" b="1" dirty="0" smtClean="0"/>
              <a:t>.</a:t>
            </a:r>
          </a:p>
          <a:p>
            <a:r>
              <a:rPr lang="en-GB" sz="2000" b="1" dirty="0" smtClean="0"/>
              <a:t>6. Calculate </a:t>
            </a:r>
            <a:r>
              <a:rPr lang="en-GB" sz="2000" b="1" dirty="0"/>
              <a:t>the </a:t>
            </a:r>
            <a:r>
              <a:rPr lang="en-GB" sz="2000" b="1" dirty="0" smtClean="0"/>
              <a:t>force </a:t>
            </a:r>
            <a:r>
              <a:rPr lang="en-GB" sz="2000" b="1" dirty="0"/>
              <a:t>of a </a:t>
            </a:r>
            <a:r>
              <a:rPr lang="en-GB" sz="2000" b="1" dirty="0" smtClean="0"/>
              <a:t>golf ball </a:t>
            </a:r>
            <a:r>
              <a:rPr lang="en-GB" sz="2000" b="1" dirty="0"/>
              <a:t>which hits </a:t>
            </a:r>
            <a:r>
              <a:rPr lang="en-GB" sz="2000" b="1" dirty="0" smtClean="0"/>
              <a:t>the floor with </a:t>
            </a:r>
            <a:r>
              <a:rPr lang="en-GB" sz="2000" b="1" dirty="0"/>
              <a:t>a </a:t>
            </a:r>
            <a:r>
              <a:rPr lang="en-GB" sz="2000" b="1" dirty="0" smtClean="0"/>
              <a:t>area </a:t>
            </a:r>
            <a:r>
              <a:rPr lang="en-GB" sz="2000" b="1" dirty="0"/>
              <a:t>of 5</a:t>
            </a:r>
            <a:r>
              <a:rPr lang="en-GB" sz="2000" b="1" dirty="0" smtClean="0"/>
              <a:t> cm²   and </a:t>
            </a:r>
            <a:r>
              <a:rPr lang="en-GB" sz="2000" b="1" dirty="0"/>
              <a:t>pressure of </a:t>
            </a:r>
            <a:r>
              <a:rPr lang="en-GB" sz="2000" b="1" dirty="0" smtClean="0"/>
              <a:t>21 </a:t>
            </a:r>
            <a:r>
              <a:rPr lang="en-GB" sz="2000" b="1" dirty="0"/>
              <a:t>N/cm²</a:t>
            </a:r>
            <a:endParaRPr lang="en-GB" sz="2000" b="1" dirty="0">
              <a:solidFill>
                <a:srgbClr val="000000"/>
              </a:solidFill>
            </a:endParaRPr>
          </a:p>
          <a:p>
            <a:endParaRPr lang="en-GB" sz="2000" b="1" dirty="0" smtClean="0"/>
          </a:p>
          <a:p>
            <a:r>
              <a:rPr lang="en-GB" sz="2000" b="1" dirty="0" smtClean="0"/>
              <a:t>7 . </a:t>
            </a:r>
            <a:r>
              <a:rPr lang="en-GB" sz="2000" b="1" dirty="0"/>
              <a:t>Calculate the force of a </a:t>
            </a:r>
            <a:r>
              <a:rPr lang="en-GB" sz="2000" b="1" dirty="0" smtClean="0"/>
              <a:t>arrow which </a:t>
            </a:r>
            <a:r>
              <a:rPr lang="en-GB" sz="2000" b="1" dirty="0"/>
              <a:t>hits </a:t>
            </a:r>
            <a:r>
              <a:rPr lang="en-GB" sz="2000" b="1" dirty="0" smtClean="0"/>
              <a:t>a target with </a:t>
            </a:r>
            <a:r>
              <a:rPr lang="en-GB" sz="2000" b="1" dirty="0"/>
              <a:t>a area of </a:t>
            </a:r>
            <a:r>
              <a:rPr lang="en-GB" sz="2000" b="1" dirty="0" smtClean="0"/>
              <a:t>0.1 m²   </a:t>
            </a:r>
            <a:r>
              <a:rPr lang="en-GB" sz="2000" b="1" dirty="0"/>
              <a:t>and pressure of </a:t>
            </a:r>
            <a:r>
              <a:rPr lang="en-GB" sz="2000" b="1" dirty="0" smtClean="0"/>
              <a:t>360 N/m²</a:t>
            </a:r>
            <a:endParaRPr lang="en-GB" sz="2000" b="1" dirty="0">
              <a:solidFill>
                <a:srgbClr val="000000"/>
              </a:solidFill>
            </a:endParaRPr>
          </a:p>
          <a:p>
            <a:endParaRPr lang="en-GB" sz="2000" b="1" dirty="0"/>
          </a:p>
          <a:p>
            <a:endParaRPr lang="en-GB" sz="20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BEC527-0D2F-4A88-80CA-AA3E74B3C471}"/>
              </a:ext>
            </a:extLst>
          </p:cNvPr>
          <p:cNvSpPr/>
          <p:nvPr/>
        </p:nvSpPr>
        <p:spPr>
          <a:xfrm>
            <a:off x="118859" y="1282738"/>
            <a:ext cx="717039" cy="715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F1A605-D8A0-4F64-A327-07301F7BA7A1}"/>
              </a:ext>
            </a:extLst>
          </p:cNvPr>
          <p:cNvSpPr/>
          <p:nvPr/>
        </p:nvSpPr>
        <p:spPr>
          <a:xfrm>
            <a:off x="142476" y="4038057"/>
            <a:ext cx="717040" cy="7577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A6B0DB-E07E-4681-B7C4-AC03B9F29F1A}"/>
              </a:ext>
            </a:extLst>
          </p:cNvPr>
          <p:cNvSpPr/>
          <p:nvPr/>
        </p:nvSpPr>
        <p:spPr>
          <a:xfrm>
            <a:off x="204761" y="5875742"/>
            <a:ext cx="717039" cy="7150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0C368-5D48-4480-A364-6BB41E8308A1}"/>
              </a:ext>
            </a:extLst>
          </p:cNvPr>
          <p:cNvSpPr txBox="1"/>
          <p:nvPr/>
        </p:nvSpPr>
        <p:spPr>
          <a:xfrm>
            <a:off x="2267744" y="323742"/>
            <a:ext cx="2987570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/>
              <a:t>Pressure Force and Area </a:t>
            </a:r>
            <a:endParaRPr lang="en-GB" sz="2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404373" y="1809392"/>
            <a:ext cx="27363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5</a:t>
            </a:r>
            <a:r>
              <a:rPr lang="en-GB" sz="2000" b="1" dirty="0" smtClean="0">
                <a:solidFill>
                  <a:srgbClr val="FF0000"/>
                </a:solidFill>
              </a:rPr>
              <a:t> cm²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400 N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3</a:t>
            </a:r>
            <a:r>
              <a:rPr lang="en-GB" sz="2000" b="1" dirty="0" smtClean="0">
                <a:solidFill>
                  <a:srgbClr val="FF0000"/>
                </a:solidFill>
              </a:rPr>
              <a:t> cm²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39 N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0.01 cm²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110 N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36 N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9512" y="1124744"/>
            <a:ext cx="8784977" cy="5733256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131840" y="1268761"/>
            <a:ext cx="35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Exam Practice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05526"/>
            <a:ext cx="7774384" cy="36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379" y="1052736"/>
            <a:ext cx="8496944" cy="1398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smtClean="0">
                <a:latin typeface="Comic Sans MS" pitchFamily="66" charset="0"/>
              </a:rPr>
              <a:t>Which is heavier a tonne of bricks or a tonne of feathers?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72" y="2564904"/>
            <a:ext cx="8246951" cy="40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62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9512" y="1065290"/>
            <a:ext cx="8784977" cy="5733256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945020" y="1262746"/>
            <a:ext cx="35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Key Concepts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452146" cy="32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9511" y="1127638"/>
            <a:ext cx="8784977" cy="5733256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945020" y="1262746"/>
            <a:ext cx="35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Worked Example - I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15160" y="5062084"/>
            <a:ext cx="66210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A sponge has a volume of 200cm</a:t>
            </a:r>
            <a:r>
              <a:rPr lang="en-GB" sz="2000" baseline="30000" dirty="0" smtClean="0">
                <a:latin typeface="Comic Sans MS" pitchFamily="66" charset="0"/>
              </a:rPr>
              <a:t>3 </a:t>
            </a: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and a density of 1g/cm</a:t>
            </a:r>
            <a:r>
              <a:rPr lang="en-GB" sz="2000" baseline="30000" dirty="0" smtClean="0">
                <a:latin typeface="Comic Sans MS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. What is the mass of the sponge?</a:t>
            </a:r>
            <a:endParaRPr lang="en-GB" sz="20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1" y="1863980"/>
            <a:ext cx="7470863" cy="9224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2000" dirty="0" smtClean="0">
                <a:latin typeface="Comic Sans MS" pitchFamily="66" charset="0"/>
              </a:rPr>
              <a:t>    A piece of metal weighs 40g has a volume of 4cm</a:t>
            </a:r>
            <a:r>
              <a:rPr lang="en-GB" sz="2000" baseline="30000" dirty="0" smtClean="0">
                <a:latin typeface="Comic Sans MS" pitchFamily="66" charset="0"/>
              </a:rPr>
              <a:t>3</a:t>
            </a:r>
            <a:r>
              <a:rPr lang="en-GB" sz="2000" dirty="0" smtClean="0">
                <a:latin typeface="Comic Sans MS" pitchFamily="66" charset="0"/>
              </a:rPr>
              <a:t>. What is it’s density?</a:t>
            </a:r>
          </a:p>
        </p:txBody>
      </p:sp>
      <p:sp>
        <p:nvSpPr>
          <p:cNvPr id="2" name="Rectangle 1"/>
          <p:cNvSpPr/>
          <p:nvPr/>
        </p:nvSpPr>
        <p:spPr>
          <a:xfrm>
            <a:off x="479113" y="31510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What is the volume of a piece of rock that has a mass of 72kg and a density of 9kg/m</a:t>
            </a:r>
            <a:r>
              <a:rPr lang="en-GB" sz="2000" baseline="30000" dirty="0">
                <a:latin typeface="Comic Sans MS" pitchFamily="66" charset="0"/>
              </a:rPr>
              <a:t>3</a:t>
            </a:r>
            <a:r>
              <a:rPr lang="en-GB" sz="2000" dirty="0">
                <a:latin typeface="Comic Sans MS" pitchFamily="66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95848"/>
            <a:ext cx="3466263" cy="15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9511" y="1029785"/>
            <a:ext cx="8784977" cy="5733256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 smtClean="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945020" y="1262746"/>
            <a:ext cx="400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Worked Example - We</a:t>
            </a:r>
            <a:endParaRPr lang="en-US" sz="2800" u="sng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74"/>
            <a:ext cx="1188656" cy="729225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15160" y="5062084"/>
            <a:ext cx="66210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A </a:t>
            </a: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cuboid </a:t>
            </a: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door </a:t>
            </a: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stop has </a:t>
            </a: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length 15cm, 3cm, 5cm and </a:t>
            </a: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a density of 15g/cm</a:t>
            </a:r>
            <a:r>
              <a:rPr lang="en-GB" sz="2000" baseline="30000" dirty="0" smtClean="0">
                <a:latin typeface="Comic Sans MS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  <a:cs typeface="Times New Roman" pitchFamily="18" charset="0"/>
              </a:rPr>
              <a:t>. What is the mass of the door stop?</a:t>
            </a:r>
            <a:endParaRPr lang="en-GB" sz="20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1" y="1863980"/>
            <a:ext cx="7470863" cy="9224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2000" dirty="0" smtClean="0">
                <a:latin typeface="Comic Sans MS" pitchFamily="66" charset="0"/>
              </a:rPr>
              <a:t>    A piece of wood weighs 7kg has a volume of 30m</a:t>
            </a:r>
            <a:r>
              <a:rPr lang="en-GB" sz="2000" baseline="30000" dirty="0" smtClean="0">
                <a:latin typeface="Comic Sans MS" pitchFamily="66" charset="0"/>
              </a:rPr>
              <a:t>3</a:t>
            </a:r>
            <a:r>
              <a:rPr lang="en-GB" sz="2000" dirty="0" smtClean="0">
                <a:latin typeface="Comic Sans MS" pitchFamily="66" charset="0"/>
              </a:rPr>
              <a:t>. What is it’s density?</a:t>
            </a:r>
          </a:p>
        </p:txBody>
      </p:sp>
      <p:sp>
        <p:nvSpPr>
          <p:cNvPr id="2" name="Rectangle 1"/>
          <p:cNvSpPr/>
          <p:nvPr/>
        </p:nvSpPr>
        <p:spPr>
          <a:xfrm>
            <a:off x="479113" y="31510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What is the volume of a piece of </a:t>
            </a:r>
            <a:r>
              <a:rPr lang="en-GB" sz="2000" dirty="0" smtClean="0">
                <a:latin typeface="Comic Sans MS" pitchFamily="66" charset="0"/>
              </a:rPr>
              <a:t>cake </a:t>
            </a:r>
            <a:r>
              <a:rPr lang="en-GB" sz="2000" dirty="0">
                <a:latin typeface="Comic Sans MS" pitchFamily="66" charset="0"/>
              </a:rPr>
              <a:t>that has a mass of </a:t>
            </a:r>
            <a:r>
              <a:rPr lang="en-GB" sz="2000" dirty="0" smtClean="0">
                <a:latin typeface="Comic Sans MS" pitchFamily="66" charset="0"/>
              </a:rPr>
              <a:t>150g </a:t>
            </a:r>
            <a:r>
              <a:rPr lang="en-GB" sz="2000" dirty="0">
                <a:latin typeface="Comic Sans MS" pitchFamily="66" charset="0"/>
              </a:rPr>
              <a:t>and a density of </a:t>
            </a:r>
            <a:r>
              <a:rPr lang="en-GB" sz="2000" dirty="0" smtClean="0">
                <a:latin typeface="Comic Sans MS" pitchFamily="66" charset="0"/>
              </a:rPr>
              <a:t>5g/cm</a:t>
            </a:r>
            <a:r>
              <a:rPr lang="en-GB" sz="2000" baseline="30000" dirty="0" smtClean="0">
                <a:latin typeface="Comic Sans MS" pitchFamily="66" charset="0"/>
              </a:rPr>
              <a:t>3</a:t>
            </a:r>
            <a:r>
              <a:rPr lang="en-GB" sz="2000" dirty="0">
                <a:latin typeface="Comic Sans MS" pitchFamily="66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95848"/>
            <a:ext cx="3466263" cy="15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848439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A cuboid has dimensions of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9 cm </a:t>
            </a:r>
            <a:r>
              <a:rPr lang="en-GB" sz="2000" dirty="0">
                <a:latin typeface="Comic Sans MS" panose="030F0702030302020204" pitchFamily="66" charset="0"/>
              </a:rPr>
              <a:t>x 3 cm x </a:t>
            </a:r>
            <a:r>
              <a:rPr lang="en-GB" sz="2000" dirty="0" smtClean="0">
                <a:latin typeface="Comic Sans MS" panose="030F0702030302020204" pitchFamily="66" charset="0"/>
              </a:rPr>
              <a:t>12 cm.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It has a </a:t>
            </a:r>
            <a:r>
              <a:rPr lang="en-GB" sz="2000" u="sng" dirty="0">
                <a:latin typeface="Comic Sans MS" panose="030F0702030302020204" pitchFamily="66" charset="0"/>
              </a:rPr>
              <a:t>mass</a:t>
            </a:r>
            <a:r>
              <a:rPr lang="en-GB" sz="2000" dirty="0">
                <a:latin typeface="Comic Sans MS" panose="030F0702030302020204" pitchFamily="66" charset="0"/>
              </a:rPr>
              <a:t> of </a:t>
            </a:r>
            <a:r>
              <a:rPr lang="en-GB" sz="2000" dirty="0" smtClean="0">
                <a:latin typeface="Comic Sans MS" panose="030F0702030302020204" pitchFamily="66" charset="0"/>
              </a:rPr>
              <a:t>194.4 g.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Find the </a:t>
            </a:r>
            <a:r>
              <a:rPr lang="en-GB" sz="2000" u="sng" dirty="0">
                <a:latin typeface="Comic Sans MS" panose="030F0702030302020204" pitchFamily="66" charset="0"/>
              </a:rPr>
              <a:t>density</a:t>
            </a:r>
            <a:r>
              <a:rPr lang="en-GB" sz="2000" dirty="0">
                <a:latin typeface="Comic Sans MS" panose="030F0702030302020204" pitchFamily="66" charset="0"/>
              </a:rPr>
              <a:t> of the cuboid.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7797" y="2931897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Volume</a:t>
            </a:r>
            <a:r>
              <a:rPr lang="en-GB" sz="2400" dirty="0" smtClean="0">
                <a:latin typeface="Comic Sans MS" panose="030F0702030302020204" pitchFamily="66" charset="0"/>
              </a:rPr>
              <a:t> = 9 x 3 x 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3800" y="2925948"/>
            <a:ext cx="212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= 324 cm³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7796" y="3387613"/>
            <a:ext cx="473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Density</a:t>
            </a:r>
            <a:r>
              <a:rPr lang="en-GB" sz="2400" dirty="0" smtClean="0">
                <a:latin typeface="Comic Sans MS" panose="030F0702030302020204" pitchFamily="66" charset="0"/>
              </a:rPr>
              <a:t> = Mass ÷ Volume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3600" y="384332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= 194.4 ÷ 324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3600" y="4293096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= 0.6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62093"/>
            <a:ext cx="278061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44824"/>
            <a:ext cx="1584176" cy="403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what we mean by a numeric expression. </a:t>
            </a:r>
          </a:p>
          <a:p>
            <a:endParaRPr lang="en-GB" sz="1600" dirty="0"/>
          </a:p>
          <a:p>
            <a:r>
              <a:rPr lang="en-GB" sz="1600" dirty="0"/>
              <a:t>Understand what we mean by an algebraic expression. 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To understand the difference between an equation and an expression.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6237312"/>
            <a:ext cx="576064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Expression, Equation, coefficient, variable, numeric, algebraic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DB943-15E1-44CB-AB08-DF16B4E8F2D4}"/>
              </a:ext>
            </a:extLst>
          </p:cNvPr>
          <p:cNvSpPr txBox="1"/>
          <p:nvPr/>
        </p:nvSpPr>
        <p:spPr>
          <a:xfrm>
            <a:off x="2267744" y="313542"/>
            <a:ext cx="2987570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SDT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FABAE-62B8-4E85-A148-6BB6550271C6}"/>
              </a:ext>
            </a:extLst>
          </p:cNvPr>
          <p:cNvSpPr txBox="1"/>
          <p:nvPr/>
        </p:nvSpPr>
        <p:spPr>
          <a:xfrm>
            <a:off x="251520" y="1844824"/>
            <a:ext cx="1584176" cy="4278094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how to calcite speed from distance and time. </a:t>
            </a:r>
          </a:p>
          <a:p>
            <a:endParaRPr lang="en-GB" sz="1600" dirty="0"/>
          </a:p>
          <a:p>
            <a:r>
              <a:rPr lang="en-GB" sz="1600" dirty="0"/>
              <a:t>To understand what units speed is measured in.</a:t>
            </a:r>
          </a:p>
          <a:p>
            <a:endParaRPr lang="en-GB" sz="1600" dirty="0"/>
          </a:p>
          <a:p>
            <a:r>
              <a:rPr lang="en-GB" sz="1600" dirty="0"/>
              <a:t>To understand what is being measured, speed, distance or time in a worded question.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DBB1A5C3-1ED9-4F9F-85E8-4E8694BF41DB}"/>
              </a:ext>
            </a:extLst>
          </p:cNvPr>
          <p:cNvSpPr/>
          <p:nvPr/>
        </p:nvSpPr>
        <p:spPr>
          <a:xfrm>
            <a:off x="126951" y="1068360"/>
            <a:ext cx="8890098" cy="576768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7B114-BDB1-4650-8574-11655D61FBBD}"/>
              </a:ext>
            </a:extLst>
          </p:cNvPr>
          <p:cNvSpPr/>
          <p:nvPr/>
        </p:nvSpPr>
        <p:spPr>
          <a:xfrm>
            <a:off x="929926" y="679549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000000"/>
              </a:solidFill>
            </a:endParaRPr>
          </a:p>
          <a:p>
            <a:endParaRPr lang="en-GB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GB" sz="2000" b="1" dirty="0"/>
              <a:t>An atlas stone has a density of 27 kg/ m³ and a volume of 10cm³. Work out the mass of the atlas stone.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000000"/>
                </a:solidFill>
              </a:rPr>
              <a:t>2 .  A desk </a:t>
            </a:r>
            <a:r>
              <a:rPr lang="en-GB" sz="2000" b="1" dirty="0"/>
              <a:t>has a density of 3 kg/ m³ and a mass of 27 kg. Work out the volume of the desk. </a:t>
            </a:r>
          </a:p>
          <a:p>
            <a:endParaRPr lang="en-GB" sz="2000" b="1" dirty="0"/>
          </a:p>
          <a:p>
            <a:r>
              <a:rPr lang="en-GB" sz="2000" b="1" dirty="0"/>
              <a:t>3. A nail has a volume of 4 cm³ with a density of 12 g/ cm³  workout the mass of the nail.</a:t>
            </a:r>
          </a:p>
          <a:p>
            <a:endParaRPr lang="en-GB" sz="2000" b="1" dirty="0"/>
          </a:p>
          <a:p>
            <a:r>
              <a:rPr lang="en-GB" sz="2000" b="1" dirty="0"/>
              <a:t>4 . A whelp has a density of 20 g/ cm³ with a mass of 2220 g. work out the volume of the whelp.  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BEC527-0D2F-4A88-80CA-AA3E74B3C471}"/>
              </a:ext>
            </a:extLst>
          </p:cNvPr>
          <p:cNvSpPr/>
          <p:nvPr/>
        </p:nvSpPr>
        <p:spPr>
          <a:xfrm>
            <a:off x="118859" y="1282738"/>
            <a:ext cx="717039" cy="715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F1A605-D8A0-4F64-A327-07301F7BA7A1}"/>
              </a:ext>
            </a:extLst>
          </p:cNvPr>
          <p:cNvSpPr/>
          <p:nvPr/>
        </p:nvSpPr>
        <p:spPr>
          <a:xfrm>
            <a:off x="163391" y="3094065"/>
            <a:ext cx="717040" cy="7577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A6B0DB-E07E-4681-B7C4-AC03B9F29F1A}"/>
              </a:ext>
            </a:extLst>
          </p:cNvPr>
          <p:cNvSpPr/>
          <p:nvPr/>
        </p:nvSpPr>
        <p:spPr>
          <a:xfrm>
            <a:off x="150602" y="3982582"/>
            <a:ext cx="717039" cy="7150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D4802B-C464-493B-9CA7-2278259E71D5}"/>
              </a:ext>
            </a:extLst>
          </p:cNvPr>
          <p:cNvSpPr txBox="1"/>
          <p:nvPr/>
        </p:nvSpPr>
        <p:spPr>
          <a:xfrm>
            <a:off x="2267744" y="323742"/>
            <a:ext cx="2987570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MDV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BC9E01-74C6-4D3C-B2A4-FCBA185C067E}"/>
              </a:ext>
            </a:extLst>
          </p:cNvPr>
          <p:cNvSpPr/>
          <p:nvPr/>
        </p:nvSpPr>
        <p:spPr>
          <a:xfrm>
            <a:off x="192666" y="5292462"/>
            <a:ext cx="717039" cy="7150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AB99E1-2E8E-4FEF-9755-C164763CE2C4}"/>
              </a:ext>
            </a:extLst>
          </p:cNvPr>
          <p:cNvSpPr/>
          <p:nvPr/>
        </p:nvSpPr>
        <p:spPr>
          <a:xfrm>
            <a:off x="1037104" y="5164571"/>
            <a:ext cx="7370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  A cuboid has dimensions of </a:t>
            </a: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cm x 3 cm x 10 cm.</a:t>
            </a: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It has a </a:t>
            </a:r>
            <a: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450 g.</a:t>
            </a: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Find the </a:t>
            </a:r>
            <a: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the cuboid.</a:t>
            </a:r>
          </a:p>
        </p:txBody>
      </p:sp>
    </p:spTree>
    <p:extLst>
      <p:ext uri="{BB962C8B-B14F-4D97-AF65-F5344CB8AC3E}">
        <p14:creationId xmlns:p14="http://schemas.microsoft.com/office/powerpoint/2010/main" val="221834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44824"/>
            <a:ext cx="1584176" cy="403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what we mean by a numeric expression. </a:t>
            </a:r>
          </a:p>
          <a:p>
            <a:endParaRPr lang="en-GB" sz="1600" dirty="0"/>
          </a:p>
          <a:p>
            <a:r>
              <a:rPr lang="en-GB" sz="1600" dirty="0"/>
              <a:t>Understand what we mean by an algebraic expression. 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To understand the difference between an equation and an expression.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6237312"/>
            <a:ext cx="576064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Expression, Equation, coefficient, variable, numeric, algebraic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DB943-15E1-44CB-AB08-DF16B4E8F2D4}"/>
              </a:ext>
            </a:extLst>
          </p:cNvPr>
          <p:cNvSpPr txBox="1"/>
          <p:nvPr/>
        </p:nvSpPr>
        <p:spPr>
          <a:xfrm>
            <a:off x="2267744" y="313542"/>
            <a:ext cx="2987570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SDT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FABAE-62B8-4E85-A148-6BB6550271C6}"/>
              </a:ext>
            </a:extLst>
          </p:cNvPr>
          <p:cNvSpPr txBox="1"/>
          <p:nvPr/>
        </p:nvSpPr>
        <p:spPr>
          <a:xfrm>
            <a:off x="251520" y="1844824"/>
            <a:ext cx="1584176" cy="4278094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Understand how to calcite speed from distance and time. </a:t>
            </a:r>
          </a:p>
          <a:p>
            <a:endParaRPr lang="en-GB" sz="1600" dirty="0"/>
          </a:p>
          <a:p>
            <a:r>
              <a:rPr lang="en-GB" sz="1600" dirty="0"/>
              <a:t>To understand what units speed is measured in.</a:t>
            </a:r>
          </a:p>
          <a:p>
            <a:endParaRPr lang="en-GB" sz="1600" dirty="0"/>
          </a:p>
          <a:p>
            <a:r>
              <a:rPr lang="en-GB" sz="1600" dirty="0"/>
              <a:t>To understand what is being measured, speed, distance or time in a worded question.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DBB1A5C3-1ED9-4F9F-85E8-4E8694BF41DB}"/>
              </a:ext>
            </a:extLst>
          </p:cNvPr>
          <p:cNvSpPr/>
          <p:nvPr/>
        </p:nvSpPr>
        <p:spPr>
          <a:xfrm>
            <a:off x="126951" y="1068360"/>
            <a:ext cx="8890098" cy="576768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sz="11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/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7B114-BDB1-4650-8574-11655D61FBBD}"/>
              </a:ext>
            </a:extLst>
          </p:cNvPr>
          <p:cNvSpPr/>
          <p:nvPr/>
        </p:nvSpPr>
        <p:spPr>
          <a:xfrm>
            <a:off x="929926" y="679549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000000"/>
              </a:solidFill>
            </a:endParaRPr>
          </a:p>
          <a:p>
            <a:endParaRPr lang="en-GB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GB" sz="2000" b="1" dirty="0"/>
              <a:t>An atlas stone has a density of 27 kg/ m³ and a volume of 10cm³. Work out the mass of the atlas stone.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000000"/>
                </a:solidFill>
              </a:rPr>
              <a:t>2 .  A desk </a:t>
            </a:r>
            <a:r>
              <a:rPr lang="en-GB" sz="2000" b="1" dirty="0"/>
              <a:t>has a density of 3 kg/ m³ and a mass of 27 kg. Work out the volume of the desk. </a:t>
            </a:r>
          </a:p>
          <a:p>
            <a:endParaRPr lang="en-GB" sz="2000" b="1" dirty="0"/>
          </a:p>
          <a:p>
            <a:r>
              <a:rPr lang="en-GB" sz="2000" b="1" dirty="0"/>
              <a:t>3. A nail has a volume of 4 cm³ with a density of 12 g/ cm³  workout the mass of the nail.</a:t>
            </a:r>
          </a:p>
          <a:p>
            <a:endParaRPr lang="en-GB" sz="2000" b="1" dirty="0"/>
          </a:p>
          <a:p>
            <a:r>
              <a:rPr lang="en-GB" sz="2000" b="1" dirty="0"/>
              <a:t>4 . A whelp has a density of 20 g/ cm³ with a mass of 2220 g. work out the volume of the whelp.  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BEC527-0D2F-4A88-80CA-AA3E74B3C471}"/>
              </a:ext>
            </a:extLst>
          </p:cNvPr>
          <p:cNvSpPr/>
          <p:nvPr/>
        </p:nvSpPr>
        <p:spPr>
          <a:xfrm>
            <a:off x="118859" y="1282738"/>
            <a:ext cx="717039" cy="715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F1A605-D8A0-4F64-A327-07301F7BA7A1}"/>
              </a:ext>
            </a:extLst>
          </p:cNvPr>
          <p:cNvSpPr/>
          <p:nvPr/>
        </p:nvSpPr>
        <p:spPr>
          <a:xfrm>
            <a:off x="163391" y="3094065"/>
            <a:ext cx="717040" cy="7577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A6B0DB-E07E-4681-B7C4-AC03B9F29F1A}"/>
              </a:ext>
            </a:extLst>
          </p:cNvPr>
          <p:cNvSpPr/>
          <p:nvPr/>
        </p:nvSpPr>
        <p:spPr>
          <a:xfrm>
            <a:off x="150602" y="3982582"/>
            <a:ext cx="717039" cy="7150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D4802B-C464-493B-9CA7-2278259E71D5}"/>
              </a:ext>
            </a:extLst>
          </p:cNvPr>
          <p:cNvSpPr txBox="1"/>
          <p:nvPr/>
        </p:nvSpPr>
        <p:spPr>
          <a:xfrm>
            <a:off x="2267744" y="323742"/>
            <a:ext cx="2987570" cy="40011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MDV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C28654-1DD0-40BA-B169-7871AF4CA42B}"/>
              </a:ext>
            </a:extLst>
          </p:cNvPr>
          <p:cNvSpPr txBox="1"/>
          <p:nvPr/>
        </p:nvSpPr>
        <p:spPr>
          <a:xfrm>
            <a:off x="6080698" y="169342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270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A8965-901F-46EF-BCD6-FEE565248C26}"/>
              </a:ext>
            </a:extLst>
          </p:cNvPr>
          <p:cNvSpPr txBox="1"/>
          <p:nvPr/>
        </p:nvSpPr>
        <p:spPr>
          <a:xfrm>
            <a:off x="6014197" y="352434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48 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E1790-F45B-4EF6-A802-75A3F4D46FB0}"/>
              </a:ext>
            </a:extLst>
          </p:cNvPr>
          <p:cNvSpPr txBox="1"/>
          <p:nvPr/>
        </p:nvSpPr>
        <p:spPr>
          <a:xfrm>
            <a:off x="6044663" y="260888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9 m³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BC9E01-74C6-4D3C-B2A4-FCBA185C067E}"/>
              </a:ext>
            </a:extLst>
          </p:cNvPr>
          <p:cNvSpPr/>
          <p:nvPr/>
        </p:nvSpPr>
        <p:spPr>
          <a:xfrm>
            <a:off x="8561" y="5217742"/>
            <a:ext cx="717039" cy="7150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B42D20-64E5-4916-83F9-FA72C5030444}"/>
              </a:ext>
            </a:extLst>
          </p:cNvPr>
          <p:cNvSpPr txBox="1"/>
          <p:nvPr/>
        </p:nvSpPr>
        <p:spPr>
          <a:xfrm>
            <a:off x="5945596" y="454952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111 cm³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AB99E1-2E8E-4FEF-9755-C164763CE2C4}"/>
              </a:ext>
            </a:extLst>
          </p:cNvPr>
          <p:cNvSpPr/>
          <p:nvPr/>
        </p:nvSpPr>
        <p:spPr>
          <a:xfrm>
            <a:off x="1037104" y="5164571"/>
            <a:ext cx="7370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  A cuboid has dimensions of </a:t>
            </a: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cm x 3 cm x 10 cm.</a:t>
            </a: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It has a </a:t>
            </a:r>
            <a: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450 g.</a:t>
            </a: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Find the </a:t>
            </a:r>
            <a: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the cuboid.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CCCEE-6209-4BFA-8E1A-54DA48DA1779}"/>
              </a:ext>
            </a:extLst>
          </p:cNvPr>
          <p:cNvSpPr txBox="1"/>
          <p:nvPr/>
        </p:nvSpPr>
        <p:spPr>
          <a:xfrm>
            <a:off x="5092405" y="601359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 g/cm³</a:t>
            </a:r>
          </a:p>
        </p:txBody>
      </p:sp>
    </p:spTree>
    <p:extLst>
      <p:ext uri="{BB962C8B-B14F-4D97-AF65-F5344CB8AC3E}">
        <p14:creationId xmlns:p14="http://schemas.microsoft.com/office/powerpoint/2010/main" val="337624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44824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The density of aluminium is 2590kg/m</a:t>
            </a:r>
            <a:r>
              <a:rPr lang="en-GB" sz="2000" baseline="30000" dirty="0"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en-GB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GB" sz="2000" dirty="0" smtClean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density of lead is 11400kg/m</a:t>
            </a:r>
            <a:r>
              <a:rPr lang="en-GB" sz="2000" baseline="30000" dirty="0"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en-GB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GB" sz="2000" dirty="0" smtClean="0">
                <a:latin typeface="Comic Sans MS" charset="0"/>
                <a:ea typeface="Comic Sans MS" charset="0"/>
                <a:cs typeface="Comic Sans MS" charset="0"/>
              </a:rPr>
              <a:t>A </a:t>
            </a: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block of aluminium has a volume of 0.5m</a:t>
            </a:r>
            <a:r>
              <a:rPr lang="en-GB" sz="2000" baseline="30000" dirty="0"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en-GB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GB" sz="2000" dirty="0" smtClean="0">
                <a:latin typeface="Comic Sans MS" charset="0"/>
                <a:ea typeface="Comic Sans MS" charset="0"/>
                <a:cs typeface="Comic Sans MS" charset="0"/>
              </a:rPr>
              <a:t>A </a:t>
            </a: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	block of lead has a volume of 0.1m</a:t>
            </a:r>
            <a:r>
              <a:rPr lang="en-GB" sz="2000" baseline="30000" dirty="0"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endParaRPr lang="en-GB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GB" sz="2000" dirty="0" smtClean="0">
                <a:latin typeface="Comic Sans MS" charset="0"/>
                <a:ea typeface="Comic Sans MS" charset="0"/>
                <a:cs typeface="Comic Sans MS" charset="0"/>
              </a:rPr>
              <a:t>Which </a:t>
            </a: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of the two blocks has the greater mass and by </a:t>
            </a:r>
            <a:r>
              <a:rPr lang="en-GB" sz="2000" dirty="0" smtClean="0">
                <a:latin typeface="Comic Sans MS" charset="0"/>
                <a:ea typeface="Comic Sans MS" charset="0"/>
                <a:cs typeface="Comic Sans MS" charset="0"/>
              </a:rPr>
              <a:t>how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GB" sz="2000" dirty="0" smtClean="0">
                <a:latin typeface="Comic Sans MS" charset="0"/>
                <a:ea typeface="Comic Sans MS" charset="0"/>
                <a:cs typeface="Comic Sans MS" charset="0"/>
              </a:rPr>
              <a:t>many </a:t>
            </a:r>
            <a:r>
              <a:rPr lang="en-GB" sz="2000" dirty="0">
                <a:latin typeface="Comic Sans MS" charset="0"/>
                <a:ea typeface="Comic Sans MS" charset="0"/>
                <a:cs typeface="Comic Sans MS" charset="0"/>
              </a:rPr>
              <a:t>kilograms?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4653136"/>
            <a:ext cx="4499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The aluminium block by 155kg.</a:t>
            </a:r>
          </a:p>
        </p:txBody>
      </p:sp>
    </p:spTree>
    <p:extLst>
      <p:ext uri="{BB962C8B-B14F-4D97-AF65-F5344CB8AC3E}">
        <p14:creationId xmlns:p14="http://schemas.microsoft.com/office/powerpoint/2010/main" val="16493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5262</TotalTime>
  <Words>1458</Words>
  <Application>Microsoft Office PowerPoint</Application>
  <PresentationFormat>On-screen Show (4:3)</PresentationFormat>
  <Paragraphs>260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Microsoft YaHei</vt:lpstr>
      <vt:lpstr>Arial</vt:lpstr>
      <vt:lpstr>Calibri</vt:lpstr>
      <vt:lpstr>Comic Sans MS</vt:lpstr>
      <vt:lpstr>Times New Roman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Lucinda Loon</cp:lastModifiedBy>
  <cp:revision>73</cp:revision>
  <cp:lastPrinted>2018-05-10T11:13:47Z</cp:lastPrinted>
  <dcterms:created xsi:type="dcterms:W3CDTF">2015-07-01T12:05:39Z</dcterms:created>
  <dcterms:modified xsi:type="dcterms:W3CDTF">2020-04-01T14:07:31Z</dcterms:modified>
</cp:coreProperties>
</file>