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799263" cy="9929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63986F5-59F1-45FE-B2F2-9B36EEFBC028}">
  <a:tblStyle styleId="{663986F5-59F1-45FE-B2F2-9B36EEFBC02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604" y="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33425" y="744725"/>
            <a:ext cx="4533050" cy="37236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925" y="4716650"/>
            <a:ext cx="5439400" cy="44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70689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79925" y="4716650"/>
            <a:ext cx="5439400" cy="44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6863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690018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6061868" y="1993108"/>
            <a:ext cx="5851525" cy="241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150144" y="-338930"/>
            <a:ext cx="5851525" cy="7078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1301099" y="-16645"/>
            <a:ext cx="862775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strike="noStrike" cap="none" dirty="0" smtClean="0">
                <a:solidFill>
                  <a:srgbClr val="FF0000"/>
                </a:solidFill>
                <a:latin typeface="Amatic SC"/>
                <a:ea typeface="Amatic SC"/>
                <a:cs typeface="Amatic SC"/>
                <a:sym typeface="Amatic SC"/>
              </a:rPr>
              <a:t>LP1 </a:t>
            </a:r>
            <a:r>
              <a:rPr lang="en-US" sz="2400" b="1" i="0" u="none" strike="noStrike" cap="none" dirty="0" smtClean="0">
                <a:solidFill>
                  <a:srgbClr val="FF0000"/>
                </a:solidFill>
                <a:latin typeface="Amatic SC"/>
                <a:ea typeface="Amatic SC"/>
                <a:cs typeface="Amatic SC"/>
                <a:sym typeface="Amatic SC"/>
              </a:rPr>
              <a:t>- </a:t>
            </a:r>
            <a:r>
              <a:rPr lang="en-US" sz="2000" b="1" i="0" u="none" strike="noStrike" cap="none" dirty="0" smtClean="0">
                <a:solidFill>
                  <a:srgbClr val="FF0000"/>
                </a:solidFill>
                <a:latin typeface="Amatic SC"/>
                <a:ea typeface="Amatic SC"/>
                <a:cs typeface="Amatic SC"/>
                <a:sym typeface="Amatic SC"/>
              </a:rPr>
              <a:t>Knowledge </a:t>
            </a:r>
            <a:r>
              <a:rPr lang="en-US" sz="2000" b="1" i="0" u="none" strike="noStrike" cap="none" dirty="0">
                <a:solidFill>
                  <a:srgbClr val="FF0000"/>
                </a:solidFill>
                <a:latin typeface="Amatic SC"/>
                <a:ea typeface="Amatic SC"/>
                <a:cs typeface="Amatic SC"/>
                <a:sym typeface="Amatic SC"/>
              </a:rPr>
              <a:t>Organiser </a:t>
            </a:r>
            <a:r>
              <a:rPr lang="en-US" sz="2000" b="1" i="0" u="none" strike="noStrike" cap="none" dirty="0" smtClean="0">
                <a:solidFill>
                  <a:srgbClr val="FF0000"/>
                </a:solidFill>
                <a:latin typeface="Amatic SC"/>
                <a:ea typeface="Amatic SC"/>
                <a:cs typeface="Amatic SC"/>
                <a:sym typeface="Amatic SC"/>
              </a:rPr>
              <a:t>– History of Film and Teen Drama</a:t>
            </a:r>
            <a:endParaRPr sz="2000" b="1" i="0" u="none" strike="noStrike" cap="none" dirty="0">
              <a:solidFill>
                <a:srgbClr val="FF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graphicFrame>
        <p:nvGraphicFramePr>
          <p:cNvPr id="85" name="Shape 85"/>
          <p:cNvGraphicFramePr/>
          <p:nvPr>
            <p:extLst>
              <p:ext uri="{D42A27DB-BD31-4B8C-83A1-F6EECF244321}">
                <p14:modId xmlns:p14="http://schemas.microsoft.com/office/powerpoint/2010/main" val="1348694619"/>
              </p:ext>
            </p:extLst>
          </p:nvPr>
        </p:nvGraphicFramePr>
        <p:xfrm>
          <a:off x="128463" y="739190"/>
          <a:ext cx="4573227" cy="655402"/>
        </p:xfrm>
        <a:graphic>
          <a:graphicData uri="http://schemas.openxmlformats.org/drawingml/2006/table">
            <a:tbl>
              <a:tblPr firstRow="1" bandRow="1">
                <a:noFill/>
                <a:tableStyleId>{663986F5-59F1-45FE-B2F2-9B36EEFBC028}</a:tableStyleId>
              </a:tblPr>
              <a:tblGrid>
                <a:gridCol w="40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2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540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  <a:endParaRPr sz="1000" b="1" u="none" strike="noStrike" cap="none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u="sng" dirty="0" smtClean="0">
                          <a:latin typeface="Love Ya Like A Sister"/>
                        </a:rPr>
                        <a:t>Cinematography – </a:t>
                      </a:r>
                      <a:r>
                        <a:rPr lang="en-GB" sz="900" b="1" u="sng" dirty="0" smtClean="0">
                          <a:latin typeface="Love Ya Like A Sister"/>
                        </a:rPr>
                        <a:t>The art</a:t>
                      </a:r>
                      <a:r>
                        <a:rPr lang="en-GB" sz="900" b="1" u="sng" baseline="0" dirty="0" smtClean="0">
                          <a:latin typeface="Love Ya Like A Sister"/>
                        </a:rPr>
                        <a:t> of filmmaking</a:t>
                      </a:r>
                      <a:r>
                        <a:rPr lang="en-GB" sz="1000" dirty="0" smtClean="0">
                          <a:latin typeface="Love Ya Like A Sister"/>
                        </a:rPr>
                        <a:t>• </a:t>
                      </a:r>
                      <a:r>
                        <a:rPr lang="en-GB" sz="900" dirty="0" smtClean="0">
                          <a:latin typeface="Love Ya Like A Sister"/>
                        </a:rPr>
                        <a:t>camera shots, including extreme close-ups, close-ups, medium shots, long shots, extreme long shots, high, low, tilt and aerial shots • camera movement, including pan, tracking, dolly and the use of Steadicam technology</a:t>
                      </a:r>
                      <a:endParaRPr sz="900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6" name="Shape 86"/>
          <p:cNvSpPr txBox="1"/>
          <p:nvPr/>
        </p:nvSpPr>
        <p:spPr>
          <a:xfrm>
            <a:off x="-2253" y="229706"/>
            <a:ext cx="4847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7" name="Shape 87"/>
          <p:cNvGraphicFramePr/>
          <p:nvPr>
            <p:extLst>
              <p:ext uri="{D42A27DB-BD31-4B8C-83A1-F6EECF244321}">
                <p14:modId xmlns:p14="http://schemas.microsoft.com/office/powerpoint/2010/main" val="82397477"/>
              </p:ext>
            </p:extLst>
          </p:nvPr>
        </p:nvGraphicFramePr>
        <p:xfrm>
          <a:off x="116876" y="4934317"/>
          <a:ext cx="4584814" cy="1905040"/>
        </p:xfrm>
        <a:graphic>
          <a:graphicData uri="http://schemas.openxmlformats.org/drawingml/2006/table">
            <a:tbl>
              <a:tblPr firstRow="1" bandRow="1">
                <a:noFill/>
                <a:tableStyleId>{663986F5-59F1-45FE-B2F2-9B36EEFBC028}</a:tableStyleId>
              </a:tblPr>
              <a:tblGrid>
                <a:gridCol w="748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6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079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dirty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7. </a:t>
                      </a:r>
                      <a:r>
                        <a:rPr lang="en-US" sz="900" b="1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The</a:t>
                      </a:r>
                      <a:r>
                        <a:rPr lang="en-US" sz="900" b="1" baseline="0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Lumiere</a:t>
                      </a:r>
                      <a:r>
                        <a:rPr lang="en-US" sz="900" b="1" baseline="0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 Brothers</a:t>
                      </a:r>
                      <a:endParaRPr sz="900" b="1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GB" sz="900" b="0" i="0" dirty="0" smtClean="0">
                          <a:solidFill>
                            <a:srgbClr val="222222"/>
                          </a:solidFill>
                          <a:effectLst/>
                          <a:latin typeface="Love Ya Like A Sister"/>
                        </a:rPr>
                        <a:t>French inventors. </a:t>
                      </a:r>
                      <a:r>
                        <a:rPr lang="en-GB" sz="900" b="1" i="0" dirty="0" smtClean="0">
                          <a:solidFill>
                            <a:srgbClr val="222222"/>
                          </a:solidFill>
                          <a:effectLst/>
                          <a:latin typeface="Love Ya Like A Sister"/>
                        </a:rPr>
                        <a:t>Lumière brothers</a:t>
                      </a:r>
                      <a:r>
                        <a:rPr lang="en-GB" sz="900" b="0" i="0" dirty="0" smtClean="0">
                          <a:solidFill>
                            <a:srgbClr val="222222"/>
                          </a:solidFill>
                          <a:effectLst/>
                          <a:latin typeface="Love Ya Like A Sister"/>
                        </a:rPr>
                        <a:t>, French inventors and pioneer manufacturers of photographic equipment who devised an early motion-picture camera and projector called the </a:t>
                      </a:r>
                      <a:r>
                        <a:rPr lang="en-GB" sz="900" b="0" i="0" dirty="0" err="1" smtClean="0">
                          <a:solidFill>
                            <a:srgbClr val="222222"/>
                          </a:solidFill>
                          <a:effectLst/>
                          <a:latin typeface="Love Ya Like A Sister"/>
                        </a:rPr>
                        <a:t>Cinématographe</a:t>
                      </a:r>
                      <a:r>
                        <a:rPr lang="en-GB" sz="900" b="0" i="0" dirty="0" smtClean="0">
                          <a:solidFill>
                            <a:srgbClr val="222222"/>
                          </a:solidFill>
                          <a:effectLst/>
                          <a:latin typeface="Love Ya Like A Sister"/>
                        </a:rPr>
                        <a:t> (“cinema” is derived from this name).</a:t>
                      </a:r>
                      <a:endParaRPr sz="900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85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dirty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8</a:t>
                      </a:r>
                      <a:r>
                        <a:rPr lang="en-US" sz="900" b="1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.</a:t>
                      </a:r>
                      <a:r>
                        <a:rPr lang="en-US" sz="900" b="1" baseline="0" dirty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 </a:t>
                      </a:r>
                      <a:r>
                        <a:rPr lang="en-US" sz="900" b="1" baseline="0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Garret Brown </a:t>
                      </a:r>
                      <a:endParaRPr lang="en-US" sz="900" b="1" dirty="0" smtClean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Tx/>
                        <a:buFont typeface="Century Gothic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</a:rPr>
                        <a:t>Steadicam </a:t>
                      </a:r>
                      <a:r>
                        <a:rPr lang="en-GB" sz="900" dirty="0" smtClean="0">
                          <a:solidFill>
                            <a:srgbClr val="FF0000"/>
                          </a:solidFill>
                          <a:latin typeface="Love Ya Like A Sister"/>
                        </a:rPr>
                        <a:t>technology </a:t>
                      </a:r>
                      <a:r>
                        <a:rPr lang="en-GB" sz="900" dirty="0" smtClean="0">
                          <a:latin typeface="Love Ya Like A Sister"/>
                        </a:rPr>
                        <a:t>developed by cinematographer Garrett Brown (a stabilising device for hand-held cameras to keep image 'steady' whilst retaining fluid movement). First introduced, 1975</a:t>
                      </a:r>
                      <a:r>
                        <a:rPr lang="en-GB" sz="1000" dirty="0" smtClean="0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62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dirty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9</a:t>
                      </a:r>
                      <a:r>
                        <a:rPr lang="en-US" sz="900" b="1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. Ferris</a:t>
                      </a:r>
                      <a:r>
                        <a:rPr lang="en-US" sz="900" b="1" baseline="0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Bueller</a:t>
                      </a:r>
                      <a:endParaRPr sz="900" b="1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sng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Ferris </a:t>
                      </a:r>
                      <a:r>
                        <a:rPr lang="en-US" sz="900" b="1" u="sng" dirty="0" err="1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Bueller’s</a:t>
                      </a:r>
                      <a:r>
                        <a:rPr lang="en-US" sz="900" b="1" u="sng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 day off (1986) </a:t>
                      </a:r>
                      <a:r>
                        <a:rPr lang="en-US" sz="900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starring Matthew Broderick is an</a:t>
                      </a:r>
                      <a:r>
                        <a:rPr lang="en-US" sz="900" baseline="0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 American teen comedy. Directed by John Hughes.. </a:t>
                      </a:r>
                      <a:endParaRPr sz="900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10. Rebel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sng" baseline="0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Rebel without a cause – (1955) </a:t>
                      </a:r>
                      <a:r>
                        <a:rPr lang="en-US" sz="900" b="0" u="none" baseline="0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Starring James Dean is an American drama about confused middle class teens. Directed by Nicholas Ray. </a:t>
                      </a:r>
                      <a:endParaRPr sz="900" b="1" u="sng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8" name="Shape 88"/>
          <p:cNvSpPr txBox="1"/>
          <p:nvPr/>
        </p:nvSpPr>
        <p:spPr>
          <a:xfrm>
            <a:off x="90706" y="4619962"/>
            <a:ext cx="4847682" cy="5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strike="noStrike" cap="none" dirty="0">
                <a:solidFill>
                  <a:srgbClr val="00B050"/>
                </a:solidFill>
                <a:latin typeface="Bangers"/>
                <a:ea typeface="Bangers"/>
                <a:cs typeface="Bangers"/>
                <a:sym typeface="Bangers"/>
              </a:rPr>
              <a:t>Key </a:t>
            </a:r>
            <a:r>
              <a:rPr lang="en-US" b="1" dirty="0" smtClean="0">
                <a:solidFill>
                  <a:srgbClr val="00B050"/>
                </a:solidFill>
                <a:latin typeface="Bangers"/>
                <a:ea typeface="Bangers"/>
                <a:cs typeface="Bangers"/>
                <a:sym typeface="Bangers"/>
              </a:rPr>
              <a:t>Individuals/Films</a:t>
            </a:r>
            <a:endParaRPr sz="1400" b="1" i="0" strike="noStrike" cap="none" dirty="0">
              <a:solidFill>
                <a:srgbClr val="00B050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graphicFrame>
        <p:nvGraphicFramePr>
          <p:cNvPr id="89" name="Shape 89"/>
          <p:cNvGraphicFramePr/>
          <p:nvPr>
            <p:extLst>
              <p:ext uri="{D42A27DB-BD31-4B8C-83A1-F6EECF244321}">
                <p14:modId xmlns:p14="http://schemas.microsoft.com/office/powerpoint/2010/main" val="954593086"/>
              </p:ext>
            </p:extLst>
          </p:nvPr>
        </p:nvGraphicFramePr>
        <p:xfrm>
          <a:off x="4938388" y="1016598"/>
          <a:ext cx="4930130" cy="5839345"/>
        </p:xfrm>
        <a:graphic>
          <a:graphicData uri="http://schemas.openxmlformats.org/drawingml/2006/table">
            <a:tbl>
              <a:tblPr firstRow="1" bandRow="1">
                <a:noFill/>
                <a:tableStyleId>{663986F5-59F1-45FE-B2F2-9B36EEFBC028}</a:tableStyleId>
              </a:tblPr>
              <a:tblGrid>
                <a:gridCol w="452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3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89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/>
                        <a:t>11.</a:t>
                      </a:r>
                      <a:endParaRPr sz="10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1895</a:t>
                      </a:r>
                      <a:endParaRPr sz="1000" b="1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First</a:t>
                      </a:r>
                      <a:r>
                        <a:rPr lang="en-US" sz="1000" baseline="0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 moving images (</a:t>
                      </a:r>
                      <a:r>
                        <a:rPr lang="en-US" sz="1000" baseline="0" dirty="0" err="1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Lumiere</a:t>
                      </a:r>
                      <a:r>
                        <a:rPr lang="en-US" sz="1000" baseline="0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 Brothers)</a:t>
                      </a:r>
                      <a:endParaRPr sz="1000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1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/>
                        <a:t>12.</a:t>
                      </a:r>
                      <a:endParaRPr sz="10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1895-</a:t>
                      </a:r>
                      <a:r>
                        <a:rPr lang="en-US" sz="1000" b="1" baseline="0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 1927</a:t>
                      </a:r>
                      <a:endParaRPr sz="1000" b="1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GB" sz="1000" dirty="0" smtClean="0">
                          <a:latin typeface="Love Ya Like A Sister"/>
                        </a:rPr>
                        <a:t>Development of silent cinema from early short films to full-length feature films</a:t>
                      </a:r>
                      <a:endParaRPr sz="1000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11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/>
                        <a:t>13.</a:t>
                      </a:r>
                      <a:endParaRPr sz="10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1920’s</a:t>
                      </a:r>
                      <a:endParaRPr sz="1000" b="1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GB" sz="1000" dirty="0" smtClean="0">
                          <a:latin typeface="Love Ya Like A Sister"/>
                        </a:rPr>
                        <a:t>Gradual emergence of a vertically integrated Hollywood film industry, established by 1930 into five major studios </a:t>
                      </a:r>
                      <a:endParaRPr sz="1000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11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/>
                        <a:t>14.</a:t>
                      </a:r>
                      <a:endParaRPr sz="10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1927</a:t>
                      </a:r>
                      <a:endParaRPr sz="1000" b="1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 smtClean="0">
                          <a:latin typeface="Love Ya Like A Sister"/>
                        </a:rPr>
                        <a:t>Alan Crosland's, The Jazz Singer, starring Al Jolson - the first feature film with a soundtrack</a:t>
                      </a:r>
                      <a:endParaRPr sz="1000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30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/>
                        <a:t>15.</a:t>
                      </a:r>
                      <a:endParaRPr sz="10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1935</a:t>
                      </a:r>
                      <a:endParaRPr sz="1000" b="1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GB" sz="1000" dirty="0" err="1" smtClean="0">
                          <a:latin typeface="Love Ya Like A Sister"/>
                        </a:rPr>
                        <a:t>Rouben</a:t>
                      </a:r>
                      <a:r>
                        <a:rPr lang="en-GB" sz="1000" dirty="0" smtClean="0">
                          <a:latin typeface="Love Ya Like A Sister"/>
                        </a:rPr>
                        <a:t> </a:t>
                      </a:r>
                      <a:r>
                        <a:rPr lang="en-GB" sz="1000" dirty="0" err="1" smtClean="0">
                          <a:latin typeface="Love Ya Like A Sister"/>
                        </a:rPr>
                        <a:t>Mamoulian's</a:t>
                      </a:r>
                      <a:r>
                        <a:rPr lang="en-GB" sz="1000" dirty="0" smtClean="0">
                          <a:latin typeface="Love Ya Like A Sister"/>
                        </a:rPr>
                        <a:t> Becky Sharp, the Technicolor Corporation's first feature length, 'three strip' colour film</a:t>
                      </a:r>
                      <a:endParaRPr sz="1000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30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/>
                        <a:t>16.</a:t>
                      </a:r>
                      <a:endParaRPr sz="10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1948</a:t>
                      </a:r>
                      <a:endParaRPr sz="1000" b="1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 smtClean="0">
                          <a:latin typeface="Love Ya Like A Sister"/>
                        </a:rPr>
                        <a:t>Paramount court case which prevented studios from owning all phases of the production, distribution and exhibition process </a:t>
                      </a:r>
                      <a:endParaRPr sz="1000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30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/>
                        <a:t>17.</a:t>
                      </a:r>
                      <a:endParaRPr sz="10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1950’s</a:t>
                      </a:r>
                      <a:endParaRPr sz="1000" b="1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 smtClean="0">
                          <a:latin typeface="Love Ya Like A Sister"/>
                        </a:rPr>
                        <a:t>Emergence of widescreen and 3D technologies as a response to the growth of television and the corresponding decline in cinema attendance</a:t>
                      </a:r>
                      <a:endParaRPr sz="1000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41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/>
                        <a:t>18.</a:t>
                      </a:r>
                      <a:endParaRPr sz="10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Late</a:t>
                      </a:r>
                      <a:r>
                        <a:rPr lang="en-US" sz="1000" b="1" baseline="0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 1950’s</a:t>
                      </a:r>
                      <a:endParaRPr sz="1000" b="1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 smtClean="0">
                          <a:latin typeface="Love Ya Like A Sister"/>
                        </a:rPr>
                        <a:t>Although not the first examples, lightweight, portable cameras were produced suitable for hand-held use (which had an immediate impact on documentary filmmaking and were used by a new generation of directors in France – French 'new wave' directors)</a:t>
                      </a:r>
                      <a:endParaRPr sz="1000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30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/>
                        <a:t>19.</a:t>
                      </a:r>
                      <a:endParaRPr sz="10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1970’s</a:t>
                      </a:r>
                      <a:endParaRPr sz="1000" b="1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 smtClean="0">
                          <a:latin typeface="Love Ya Like A Sister"/>
                        </a:rPr>
                        <a:t>Steadicam technology developed by cinematographer Garrett Brown (a stabilising device for hand-held cameras to keep image 'steady' whilst retaining fluid movement). First introduced, 1975</a:t>
                      </a:r>
                      <a:endParaRPr sz="1000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30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/>
                        <a:t>20.</a:t>
                      </a:r>
                      <a:endParaRPr sz="10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1990’s onwards</a:t>
                      </a:r>
                      <a:endParaRPr sz="1000" b="1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 smtClean="0">
                          <a:latin typeface="Love Ya Like A Sister"/>
                        </a:rPr>
                        <a:t>More widespread use of computer-generated imagery, most significantly onwards pioneered by Industrial Light and Magic in the 1970s, resulted in a move away from filmed 'special effects' to visual effects created digitally in post-production to the computer generated imaging of characters in films</a:t>
                      </a:r>
                      <a:endParaRPr sz="1000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0" name="Shape 90"/>
          <p:cNvSpPr txBox="1"/>
          <p:nvPr/>
        </p:nvSpPr>
        <p:spPr>
          <a:xfrm>
            <a:off x="5050993" y="602568"/>
            <a:ext cx="4847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  <a:latin typeface="Bangers"/>
                <a:ea typeface="Bangers"/>
                <a:cs typeface="Bangers"/>
                <a:sym typeface="Bangers"/>
              </a:rPr>
              <a:t>Timeline of Film-Making</a:t>
            </a:r>
            <a:endParaRPr sz="1400" b="1" i="0" strike="noStrike" cap="none" dirty="0">
              <a:solidFill>
                <a:srgbClr val="00B050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graphicFrame>
        <p:nvGraphicFramePr>
          <p:cNvPr id="91" name="Shape 91"/>
          <p:cNvGraphicFramePr/>
          <p:nvPr>
            <p:extLst>
              <p:ext uri="{D42A27DB-BD31-4B8C-83A1-F6EECF244321}">
                <p14:modId xmlns:p14="http://schemas.microsoft.com/office/powerpoint/2010/main" val="2389775518"/>
              </p:ext>
            </p:extLst>
          </p:nvPr>
        </p:nvGraphicFramePr>
        <p:xfrm>
          <a:off x="128464" y="1384239"/>
          <a:ext cx="4573226" cy="3185210"/>
        </p:xfrm>
        <a:graphic>
          <a:graphicData uri="http://schemas.openxmlformats.org/drawingml/2006/table">
            <a:tbl>
              <a:tblPr firstRow="1" bandRow="1">
                <a:noFill/>
                <a:tableStyleId>{663986F5-59F1-45FE-B2F2-9B36EEFBC028}</a:tableStyleId>
              </a:tblPr>
              <a:tblGrid>
                <a:gridCol w="390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2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  <a:endParaRPr sz="10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entury Gothic"/>
                        <a:buNone/>
                      </a:pPr>
                      <a:r>
                        <a:rPr lang="en-GB" sz="1000" b="1" u="sng" dirty="0" err="1" smtClean="0">
                          <a:latin typeface="Love Ya Like A Sister"/>
                        </a:rPr>
                        <a:t>Mise</a:t>
                      </a:r>
                      <a:r>
                        <a:rPr lang="en-GB" sz="1000" b="1" u="sng" dirty="0" smtClean="0">
                          <a:latin typeface="Love Ya Like A Sister"/>
                        </a:rPr>
                        <a:t>-</a:t>
                      </a:r>
                      <a:r>
                        <a:rPr lang="en-GB" sz="1000" b="1" u="sng" dirty="0" err="1" smtClean="0">
                          <a:latin typeface="Love Ya Like A Sister"/>
                        </a:rPr>
                        <a:t>en</a:t>
                      </a:r>
                      <a:r>
                        <a:rPr lang="en-GB" sz="1000" b="1" u="sng" dirty="0" smtClean="0">
                          <a:latin typeface="Love Ya Like A Sister"/>
                        </a:rPr>
                        <a:t>-scène – </a:t>
                      </a:r>
                      <a:r>
                        <a:rPr lang="en-GB" sz="900" b="1" u="sng" dirty="0" smtClean="0">
                          <a:latin typeface="Love Ya Like A Sister"/>
                        </a:rPr>
                        <a:t>The arrangement of scenery and props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entury Gothic"/>
                        <a:buNone/>
                      </a:pPr>
                      <a:r>
                        <a:rPr lang="en-GB" sz="1000" dirty="0" smtClean="0">
                          <a:latin typeface="Love Ya Like A Sister"/>
                        </a:rPr>
                        <a:t> • </a:t>
                      </a:r>
                      <a:r>
                        <a:rPr lang="en-GB" sz="900" dirty="0" smtClean="0">
                          <a:latin typeface="Love Ya Like A Sister"/>
                        </a:rPr>
                        <a:t>settings, props, costume and make-up • how settings contribute to the themes and issues a film raises • how props contribute to character and/or narrative development in the films studied • how each of the above aspects of </a:t>
                      </a:r>
                      <a:r>
                        <a:rPr lang="en-GB" sz="900" dirty="0" err="1" smtClean="0">
                          <a:latin typeface="Love Ya Like A Sister"/>
                        </a:rPr>
                        <a:t>mise</a:t>
                      </a:r>
                      <a:r>
                        <a:rPr lang="en-GB" sz="900" dirty="0" smtClean="0">
                          <a:latin typeface="Love Ya Like A Sister"/>
                        </a:rPr>
                        <a:t>-</a:t>
                      </a:r>
                      <a:r>
                        <a:rPr lang="en-GB" sz="900" dirty="0" err="1" smtClean="0">
                          <a:latin typeface="Love Ya Like A Sister"/>
                        </a:rPr>
                        <a:t>en</a:t>
                      </a:r>
                      <a:r>
                        <a:rPr lang="en-GB" sz="900" dirty="0" smtClean="0">
                          <a:latin typeface="Love Ya Like A Sister"/>
                        </a:rPr>
                        <a:t>-scène generates spectator responses</a:t>
                      </a:r>
                      <a:endParaRPr sz="900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u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  <a:endParaRPr sz="1000" b="1" u="none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Tx/>
                        <a:buFont typeface="Century Gothic"/>
                        <a:buNone/>
                        <a:tabLst/>
                        <a:defRPr/>
                      </a:pPr>
                      <a:r>
                        <a:rPr lang="en-GB" sz="1000" b="1" u="sng" dirty="0" smtClean="0">
                          <a:latin typeface="Love Ya Like A Sister"/>
                        </a:rPr>
                        <a:t>Editing – </a:t>
                      </a:r>
                      <a:r>
                        <a:rPr lang="en-GB" sz="900" b="1" u="sng" dirty="0" smtClean="0">
                          <a:latin typeface="Love Ya Like A Sister"/>
                        </a:rPr>
                        <a:t>How the film is edited together </a:t>
                      </a:r>
                      <a:endParaRPr lang="en-GB" sz="1000" b="1" u="sng" dirty="0" smtClean="0">
                        <a:latin typeface="Love Ya Like A Sister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Tx/>
                        <a:buFont typeface="Century Gothic"/>
                        <a:buNone/>
                        <a:tabLst/>
                        <a:defRPr/>
                      </a:pPr>
                      <a:r>
                        <a:rPr lang="en-GB" sz="1000" dirty="0" smtClean="0">
                          <a:latin typeface="Love Ya Like A Sister"/>
                        </a:rPr>
                        <a:t>• </a:t>
                      </a:r>
                      <a:r>
                        <a:rPr lang="en-GB" sz="900" dirty="0" smtClean="0">
                          <a:latin typeface="Love Ya Like A Sister"/>
                        </a:rPr>
                        <a:t>types of edit (cut, dissolve, fade) • the principles of continuity editing (shot-reverse shot) • cross-cutting • pace of editing • visual effects (created in post-production) • the typical meanings associated with all of the above aspects of editing • how continuity editing establishes relationships between characters</a:t>
                      </a:r>
                      <a:endParaRPr lang="en-GB" sz="900" dirty="0" smtClean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  <a:endParaRPr sz="10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000" b="1" u="sng" dirty="0" smtClean="0">
                          <a:latin typeface="Love Ya Like A Sister"/>
                        </a:rPr>
                        <a:t>Sound – </a:t>
                      </a:r>
                      <a:r>
                        <a:rPr lang="en-GB" sz="900" b="1" u="sng" dirty="0" smtClean="0">
                          <a:latin typeface="Love Ya Like A Sister"/>
                        </a:rPr>
                        <a:t>Music and sounds in the film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000" dirty="0" smtClean="0">
                          <a:latin typeface="Love Ya Like A Sister"/>
                        </a:rPr>
                        <a:t> • </a:t>
                      </a:r>
                      <a:r>
                        <a:rPr lang="en-GB" sz="900" dirty="0" smtClean="0">
                          <a:latin typeface="Love Ya Like A Sister"/>
                        </a:rPr>
                        <a:t>diegetic and non-diegetic sound • the typical meanings associated with non-diegetic sound • how sound, particularly music, whether diegetic or non-diegetic, generates spectator responses in the films studied.</a:t>
                      </a:r>
                      <a:endParaRPr lang="en-GB" sz="900" dirty="0" smtClean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</a:t>
                      </a:r>
                      <a:endParaRPr sz="10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000" b="1" u="sng" dirty="0" smtClean="0">
                          <a:latin typeface="Love Ya Like A Sister"/>
                        </a:rPr>
                        <a:t>Social context </a:t>
                      </a:r>
                      <a:r>
                        <a:rPr lang="en-GB" sz="1000" dirty="0" smtClean="0"/>
                        <a:t>(</a:t>
                      </a:r>
                      <a:r>
                        <a:rPr lang="en-GB" sz="900" dirty="0" smtClean="0">
                          <a:latin typeface="Love Ya Like A Sister"/>
                        </a:rPr>
                        <a:t>aspects of society and its structure reflected in the film)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Love Ya Like A Sister"/>
                        </a:rPr>
                        <a:t>• cultural context (aspects of culture – ways of living, beliefs and values of groups of people – reflected in the film)</a:t>
                      </a:r>
                      <a:endParaRPr lang="en-GB" sz="900" dirty="0" smtClean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6</a:t>
                      </a:r>
                      <a:endParaRPr sz="10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000" b="1" u="sng" dirty="0" smtClean="0">
                          <a:latin typeface="Love Ya Like A Sister"/>
                        </a:rPr>
                        <a:t>Cultural context </a:t>
                      </a:r>
                      <a:r>
                        <a:rPr lang="en-GB" sz="1000" dirty="0" smtClean="0"/>
                        <a:t>(</a:t>
                      </a:r>
                      <a:r>
                        <a:rPr lang="en-GB" sz="900" dirty="0" smtClean="0">
                          <a:latin typeface="Love Ya Like A Sister"/>
                        </a:rPr>
                        <a:t>aspects of culture – ways of living, beliefs and values of groups of people – reflected in the film)</a:t>
                      </a:r>
                      <a:endParaRPr lang="en-GB" sz="900" dirty="0" smtClean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" name="Shape 92"/>
          <p:cNvSpPr txBox="1"/>
          <p:nvPr/>
        </p:nvSpPr>
        <p:spPr>
          <a:xfrm>
            <a:off x="-238968" y="212228"/>
            <a:ext cx="4847700" cy="5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strike="noStrike" cap="none" dirty="0">
                <a:solidFill>
                  <a:srgbClr val="00B050"/>
                </a:solidFill>
                <a:latin typeface="Bangers"/>
                <a:ea typeface="Bangers"/>
                <a:cs typeface="Bangers"/>
                <a:sym typeface="Bangers"/>
              </a:rPr>
              <a:t>Key </a:t>
            </a:r>
            <a:r>
              <a:rPr lang="en-US" sz="1600" b="1" dirty="0" smtClean="0">
                <a:solidFill>
                  <a:srgbClr val="00B050"/>
                </a:solidFill>
                <a:latin typeface="Bangers"/>
                <a:ea typeface="Bangers"/>
                <a:cs typeface="Bangers"/>
                <a:sym typeface="Bangers"/>
              </a:rPr>
              <a:t>Terminology</a:t>
            </a:r>
            <a:endParaRPr sz="1600" b="1" i="0" strike="noStrike" cap="none" dirty="0">
              <a:solidFill>
                <a:srgbClr val="00B050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9836342" y="7075046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8" name="Picture 4" descr="https://www.birkenheadparkschool.com/images/logo/BPS_Logo_for_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38375"/>
            <a:ext cx="1224136" cy="44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657177"/>
              </p:ext>
            </p:extLst>
          </p:nvPr>
        </p:nvGraphicFramePr>
        <p:xfrm>
          <a:off x="128464" y="188640"/>
          <a:ext cx="9649072" cy="5846440"/>
        </p:xfrm>
        <a:graphic>
          <a:graphicData uri="http://schemas.openxmlformats.org/drawingml/2006/table">
            <a:tbl>
              <a:tblPr firstRow="1" bandRow="1">
                <a:tableStyleId>{663986F5-59F1-45FE-B2F2-9B36EEFBC028}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B050"/>
                          </a:solidFill>
                          <a:latin typeface="Love Ya Like A Sister"/>
                        </a:rPr>
                        <a:t>Pit</a:t>
                      </a:r>
                      <a:r>
                        <a:rPr lang="en-GB" b="1" baseline="0" dirty="0" smtClean="0">
                          <a:solidFill>
                            <a:srgbClr val="00B050"/>
                          </a:solidFill>
                          <a:latin typeface="Love Ya Like A Sister"/>
                        </a:rPr>
                        <a:t> stop Progress- Can you do the following?</a:t>
                      </a:r>
                      <a:endParaRPr lang="en-GB" b="1" dirty="0">
                        <a:solidFill>
                          <a:srgbClr val="00B050"/>
                        </a:solidFill>
                        <a:latin typeface="Love Ya Like A Sister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4123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solidFill>
                            <a:srgbClr val="FF0000"/>
                          </a:solidFill>
                        </a:rPr>
                        <a:t>Understanding- You can do the following</a:t>
                      </a:r>
                    </a:p>
                    <a:p>
                      <a:endParaRPr lang="en-GB" dirty="0" smtClean="0"/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baseline="0" dirty="0" smtClean="0"/>
                        <a:t>Know what cinematography and </a:t>
                      </a:r>
                      <a:r>
                        <a:rPr lang="en-GB" baseline="0" dirty="0" err="1" smtClean="0"/>
                        <a:t>mis</a:t>
                      </a:r>
                      <a:r>
                        <a:rPr lang="en-GB" baseline="0" dirty="0" smtClean="0"/>
                        <a:t>-</a:t>
                      </a:r>
                      <a:r>
                        <a:rPr lang="en-GB" baseline="0" dirty="0" err="1" smtClean="0"/>
                        <a:t>en</a:t>
                      </a:r>
                      <a:r>
                        <a:rPr lang="en-GB" baseline="0" dirty="0" smtClean="0"/>
                        <a:t>-scene means.</a:t>
                      </a:r>
                      <a:endParaRPr lang="en-GB" dirty="0" smtClean="0"/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State two ways</a:t>
                      </a:r>
                      <a:r>
                        <a:rPr lang="en-GB" baseline="0" dirty="0" smtClean="0"/>
                        <a:t> of editing’s effect</a:t>
                      </a:r>
                      <a:r>
                        <a:rPr lang="en-GB" dirty="0" smtClean="0"/>
                        <a:t>.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State</a:t>
                      </a:r>
                      <a:r>
                        <a:rPr lang="en-GB" baseline="0" dirty="0" smtClean="0"/>
                        <a:t> how sound is used in film</a:t>
                      </a:r>
                      <a:r>
                        <a:rPr lang="en-GB" dirty="0" smtClean="0"/>
                        <a:t>.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baseline="0" dirty="0" smtClean="0"/>
                        <a:t>Understand the meanings of social and cultural context.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Date achieved:</a:t>
                      </a:r>
                    </a:p>
                    <a:p>
                      <a:endParaRPr lang="en-GB" dirty="0" smtClean="0"/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_________________________________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_________________________________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_________________________________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_________________________________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4123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Applying-</a:t>
                      </a:r>
                      <a:r>
                        <a:rPr lang="en-GB" b="1" baseline="0" dirty="0" smtClean="0">
                          <a:solidFill>
                            <a:srgbClr val="FF0000"/>
                          </a:solidFill>
                        </a:rPr>
                        <a:t> You can do the following</a:t>
                      </a:r>
                    </a:p>
                    <a:p>
                      <a:endParaRPr lang="en-GB" baseline="0" dirty="0" smtClean="0"/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baseline="0" dirty="0" smtClean="0"/>
                        <a:t>Describe the relevance of the </a:t>
                      </a:r>
                      <a:r>
                        <a:rPr lang="en-GB" baseline="0" dirty="0" err="1" smtClean="0"/>
                        <a:t>Lumiere</a:t>
                      </a:r>
                      <a:r>
                        <a:rPr lang="en-GB" baseline="0" dirty="0" smtClean="0"/>
                        <a:t> Brothers.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baseline="0" dirty="0" smtClean="0"/>
                        <a:t>Describe the importance of Garret Brown.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baseline="0" dirty="0" smtClean="0"/>
                        <a:t>Describe the use of CGI.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baseline="0" dirty="0" smtClean="0"/>
                        <a:t>Describe the Golden age of Hollywood.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Date achieved:</a:t>
                      </a:r>
                    </a:p>
                    <a:p>
                      <a:endParaRPr lang="en-GB" dirty="0" smtClean="0"/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 _________________________________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_________________________________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_________________________________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_________________________________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4123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Analysing- You can do the following</a:t>
                      </a:r>
                    </a:p>
                    <a:p>
                      <a:endParaRPr lang="en-GB" dirty="0" smtClean="0"/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Compare the teen</a:t>
                      </a:r>
                      <a:r>
                        <a:rPr lang="en-GB" baseline="0" dirty="0" smtClean="0"/>
                        <a:t> aspects of Ferris and Rebel</a:t>
                      </a:r>
                      <a:r>
                        <a:rPr lang="en-GB" dirty="0" smtClean="0"/>
                        <a:t>.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Analyse</a:t>
                      </a:r>
                      <a:r>
                        <a:rPr lang="en-GB" baseline="0" dirty="0" smtClean="0"/>
                        <a:t> reasons for the importance of star power.</a:t>
                      </a:r>
                      <a:endParaRPr lang="en-GB" dirty="0" smtClean="0"/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Explain why Old</a:t>
                      </a:r>
                      <a:r>
                        <a:rPr lang="en-GB" baseline="0" dirty="0" smtClean="0"/>
                        <a:t> Hollywood failed</a:t>
                      </a:r>
                      <a:r>
                        <a:rPr lang="en-GB" dirty="0" smtClean="0"/>
                        <a:t>.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Explain why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Stedicam’s</a:t>
                      </a:r>
                      <a:r>
                        <a:rPr lang="en-GB" baseline="0" dirty="0" smtClean="0"/>
                        <a:t> were revolutionary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Date achieved:</a:t>
                      </a:r>
                    </a:p>
                    <a:p>
                      <a:endParaRPr lang="en-GB" dirty="0" smtClean="0"/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 _________________________________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_________________________________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_________________________________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_________________________________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4123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Evaluating- You can answer</a:t>
                      </a:r>
                      <a:r>
                        <a:rPr lang="en-GB" b="1" baseline="0" dirty="0" smtClean="0">
                          <a:solidFill>
                            <a:srgbClr val="FF0000"/>
                          </a:solidFill>
                        </a:rPr>
                        <a:t> the following questions using a 2 sided argument</a:t>
                      </a:r>
                    </a:p>
                    <a:p>
                      <a:endParaRPr lang="en-GB" baseline="0" dirty="0" smtClean="0"/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baseline="0" dirty="0" smtClean="0"/>
                        <a:t>“The emergence of CGI was the most important role in film history”.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baseline="0" dirty="0" smtClean="0"/>
                        <a:t>”Star power is a thing of the past”.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baseline="0" dirty="0" smtClean="0"/>
                        <a:t>To what extent was ‘The Jazz Singer’ a turning point in film?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baseline="0" dirty="0" smtClean="0"/>
                        <a:t>To what extent did film advance by 1975?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Date achieved:</a:t>
                      </a:r>
                    </a:p>
                    <a:p>
                      <a:endParaRPr lang="en-GB" dirty="0" smtClean="0"/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 _________________________________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_________________________________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_________________________________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dirty="0" smtClean="0"/>
                        <a:t>_________________________________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29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860</Words>
  <Application>Microsoft Office PowerPoint</Application>
  <PresentationFormat>A4 Paper (210x297 mm)</PresentationFormat>
  <Paragraphs>108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Amatic SC</vt:lpstr>
      <vt:lpstr>Arial</vt:lpstr>
      <vt:lpstr>Bangers</vt:lpstr>
      <vt:lpstr>Calibri</vt:lpstr>
      <vt:lpstr>Century Gothic</vt:lpstr>
      <vt:lpstr>Love Ya Like A Sister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Alexandra Daw</cp:lastModifiedBy>
  <cp:revision>48</cp:revision>
  <dcterms:modified xsi:type="dcterms:W3CDTF">2020-09-30T21:01:05Z</dcterms:modified>
</cp:coreProperties>
</file>