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
  </p:notesMasterIdLst>
  <p:sldIdLst>
    <p:sldId id="259" r:id="rId2"/>
    <p:sldId id="257" r:id="rId3"/>
  </p:sldIdLst>
  <p:sldSz cx="9906000" cy="6858000" type="A4"/>
  <p:notesSz cx="6799263" cy="9929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3986F5-59F1-45FE-B2F2-9B36EEFBC028}">
  <a:tblStyle styleId="{663986F5-59F1-45FE-B2F2-9B36EEFBC02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1"/>
  </p:normalViewPr>
  <p:slideViewPr>
    <p:cSldViewPr>
      <p:cViewPr varScale="1">
        <p:scale>
          <a:sx n="75" d="100"/>
          <a:sy n="75" d="100"/>
        </p:scale>
        <p:origin x="636" y="3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33425" y="744725"/>
            <a:ext cx="4533050" cy="37236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79925" y="4716650"/>
            <a:ext cx="5439400" cy="44684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7770689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79925" y="4716650"/>
            <a:ext cx="5439400" cy="44684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2" name="Shape 82"/>
          <p:cNvSpPr>
            <a:spLocks noGrp="1" noRot="1" noChangeAspect="1"/>
          </p:cNvSpPr>
          <p:nvPr>
            <p:ph type="sldImg" idx="2"/>
          </p:nvPr>
        </p:nvSpPr>
        <p:spPr>
          <a:xfrm>
            <a:off x="709613" y="744538"/>
            <a:ext cx="5380037" cy="37242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272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95300" y="274638"/>
            <a:ext cx="8915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495300" y="1600201"/>
            <a:ext cx="89154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6061868" y="1993108"/>
            <a:ext cx="5851525" cy="2414588"/>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4875"/>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071F74-4188-48C8-A100-9107158073E5}"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B5ADE0-C6D5-4306-B551-DF02C78DD94F}" type="slidenum">
              <a:rPr lang="en-GB" smtClean="0"/>
              <a:t>‹#›</a:t>
            </a:fld>
            <a:endParaRPr lang="en-GB"/>
          </a:p>
        </p:txBody>
      </p:sp>
    </p:spTree>
    <p:extLst>
      <p:ext uri="{BB962C8B-B14F-4D97-AF65-F5344CB8AC3E}">
        <p14:creationId xmlns:p14="http://schemas.microsoft.com/office/powerpoint/2010/main" val="328978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82506" y="4406901"/>
            <a:ext cx="84201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782506" y="2906713"/>
            <a:ext cx="84201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95300" y="274638"/>
            <a:ext cx="8915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536575" y="1600201"/>
            <a:ext cx="4746625"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5448300" y="1600201"/>
            <a:ext cx="4746625"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5300" y="274638"/>
            <a:ext cx="8915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495300" y="1535113"/>
            <a:ext cx="4376870"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95300" y="2174875"/>
            <a:ext cx="4376870"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5032111" y="1535113"/>
            <a:ext cx="4378590"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5032111" y="2174875"/>
            <a:ext cx="4378590"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95300" y="274638"/>
            <a:ext cx="8915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95300" y="273050"/>
            <a:ext cx="3259006"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3872971" y="273051"/>
            <a:ext cx="5537729"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95300" y="1435101"/>
            <a:ext cx="3259006"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941645" y="4800600"/>
            <a:ext cx="59436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Shape 63"/>
          <p:cNvSpPr>
            <a:spLocks noGrp="1"/>
          </p:cNvSpPr>
          <p:nvPr>
            <p:ph type="pic" idx="2"/>
          </p:nvPr>
        </p:nvSpPr>
        <p:spPr>
          <a:xfrm>
            <a:off x="1941645" y="612775"/>
            <a:ext cx="59436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941645" y="5367338"/>
            <a:ext cx="59436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95300" y="274638"/>
            <a:ext cx="8915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95300" y="274638"/>
            <a:ext cx="89154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95300" y="1600201"/>
            <a:ext cx="89154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95300" y="6356351"/>
            <a:ext cx="2311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384550" y="6356351"/>
            <a:ext cx="31369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1755170" y="62237"/>
            <a:ext cx="6774118" cy="325089"/>
          </a:xfrm>
          <a:prstGeom prst="rect">
            <a:avLst/>
          </a:prstGeom>
          <a:noFill/>
          <a:ln>
            <a:noFill/>
          </a:ln>
        </p:spPr>
        <p:txBody>
          <a:bodyPr spcFirstLastPara="1" wrap="square" lIns="74283" tIns="37131" rIns="74283" bIns="37131" anchor="t" anchorCtr="0">
            <a:noAutofit/>
          </a:bodyPr>
          <a:lstStyle/>
          <a:p>
            <a:pPr algn="ctr"/>
            <a:r>
              <a:rPr lang="en-US" sz="1950" b="1" dirty="0">
                <a:solidFill>
                  <a:srgbClr val="FF0000"/>
                </a:solidFill>
                <a:latin typeface="Amatic SC"/>
                <a:ea typeface="Amatic SC"/>
                <a:cs typeface="Amatic SC"/>
                <a:sym typeface="Amatic SC"/>
              </a:rPr>
              <a:t>Knowledge </a:t>
            </a:r>
            <a:r>
              <a:rPr lang="en-US" sz="1950" b="1" dirty="0" err="1">
                <a:solidFill>
                  <a:srgbClr val="FF0000"/>
                </a:solidFill>
                <a:latin typeface="Amatic SC"/>
                <a:ea typeface="Amatic SC"/>
                <a:cs typeface="Amatic SC"/>
                <a:sym typeface="Amatic SC"/>
              </a:rPr>
              <a:t>Organiser</a:t>
            </a:r>
            <a:r>
              <a:rPr lang="en-US" sz="1950" b="1" dirty="0">
                <a:solidFill>
                  <a:srgbClr val="FF0000"/>
                </a:solidFill>
                <a:latin typeface="Amatic SC"/>
                <a:ea typeface="Amatic SC"/>
                <a:cs typeface="Amatic SC"/>
                <a:sym typeface="Amatic SC"/>
              </a:rPr>
              <a:t> – </a:t>
            </a:r>
            <a:r>
              <a:rPr lang="en-US" sz="1950" b="1" i="1" dirty="0">
                <a:solidFill>
                  <a:srgbClr val="FF0000"/>
                </a:solidFill>
                <a:latin typeface="Amatic SC"/>
                <a:ea typeface="Amatic SC"/>
                <a:cs typeface="Amatic SC"/>
                <a:sym typeface="Amatic SC"/>
              </a:rPr>
              <a:t>‘Frankenstein</a:t>
            </a:r>
            <a:r>
              <a:rPr lang="en-US" sz="1950" b="1" dirty="0">
                <a:solidFill>
                  <a:srgbClr val="FF0000"/>
                </a:solidFill>
                <a:latin typeface="Amatic SC"/>
                <a:ea typeface="Amatic SC"/>
                <a:cs typeface="Amatic SC"/>
                <a:sym typeface="Amatic SC"/>
              </a:rPr>
              <a:t>’ </a:t>
            </a:r>
            <a:endParaRPr sz="1950" b="1" dirty="0">
              <a:solidFill>
                <a:srgbClr val="FF0000"/>
              </a:solidFill>
              <a:latin typeface="Amatic SC"/>
              <a:ea typeface="Amatic SC"/>
              <a:cs typeface="Amatic SC"/>
              <a:sym typeface="Amatic SC"/>
            </a:endParaRPr>
          </a:p>
        </p:txBody>
      </p:sp>
      <p:graphicFrame>
        <p:nvGraphicFramePr>
          <p:cNvPr id="85" name="Shape 85"/>
          <p:cNvGraphicFramePr/>
          <p:nvPr>
            <p:extLst>
              <p:ext uri="{D42A27DB-BD31-4B8C-83A1-F6EECF244321}">
                <p14:modId xmlns:p14="http://schemas.microsoft.com/office/powerpoint/2010/main" val="3559056963"/>
              </p:ext>
            </p:extLst>
          </p:nvPr>
        </p:nvGraphicFramePr>
        <p:xfrm>
          <a:off x="96726" y="891302"/>
          <a:ext cx="4369869" cy="445778"/>
        </p:xfrm>
        <a:graphic>
          <a:graphicData uri="http://schemas.openxmlformats.org/drawingml/2006/table">
            <a:tbl>
              <a:tblPr firstRow="1" bandRow="1">
                <a:noFill/>
                <a:tableStyleId>{663986F5-59F1-45FE-B2F2-9B36EEFBC028}</a:tableStyleId>
              </a:tblPr>
              <a:tblGrid>
                <a:gridCol w="382936">
                  <a:extLst>
                    <a:ext uri="{9D8B030D-6E8A-4147-A177-3AD203B41FA5}">
                      <a16:colId xmlns:a16="http://schemas.microsoft.com/office/drawing/2014/main" val="20000"/>
                    </a:ext>
                  </a:extLst>
                </a:gridCol>
                <a:gridCol w="3986933">
                  <a:extLst>
                    <a:ext uri="{9D8B030D-6E8A-4147-A177-3AD203B41FA5}">
                      <a16:colId xmlns:a16="http://schemas.microsoft.com/office/drawing/2014/main" val="20001"/>
                    </a:ext>
                  </a:extLst>
                </a:gridCol>
              </a:tblGrid>
              <a:tr h="445778">
                <a:tc>
                  <a:txBody>
                    <a:bodyPr/>
                    <a:lstStyle/>
                    <a:p>
                      <a:pPr marL="0" marR="0" lvl="0" indent="0" algn="ctr" rtl="0">
                        <a:spcBef>
                          <a:spcPts val="0"/>
                        </a:spcBef>
                        <a:spcAft>
                          <a:spcPts val="0"/>
                        </a:spcAft>
                        <a:buNone/>
                      </a:pPr>
                      <a:r>
                        <a:rPr lang="en-US" sz="800" b="1" u="none" strike="noStrike" cap="none" dirty="0">
                          <a:latin typeface="Century Gothic"/>
                          <a:ea typeface="Century Gothic"/>
                          <a:cs typeface="Century Gothic"/>
                          <a:sym typeface="Century Gothic"/>
                        </a:rPr>
                        <a:t>1</a:t>
                      </a:r>
                      <a:endParaRPr sz="800" b="1" u="none" strike="noStrike" cap="none" dirty="0">
                        <a:latin typeface="Century Gothic"/>
                        <a:ea typeface="Century Gothic"/>
                        <a:cs typeface="Century Gothic"/>
                        <a:sym typeface="Century Gothic"/>
                      </a:endParaRPr>
                    </a:p>
                  </a:txBody>
                  <a:tcPr marL="74303" marR="74303" marT="37152" marB="37152"/>
                </a:tc>
                <a:tc>
                  <a:txBody>
                    <a:bodyPr/>
                    <a:lstStyle/>
                    <a:p>
                      <a:pPr marL="0" marR="0" lvl="0" indent="0" algn="l" rtl="0">
                        <a:spcBef>
                          <a:spcPts val="0"/>
                        </a:spcBef>
                        <a:spcAft>
                          <a:spcPts val="0"/>
                        </a:spcAft>
                        <a:buNone/>
                      </a:pPr>
                      <a:r>
                        <a:rPr lang="en-GB" sz="800" dirty="0">
                          <a:latin typeface="Calibri" panose="020F0502020204030204" pitchFamily="34" charset="0"/>
                          <a:cs typeface="Calibri" panose="020F0502020204030204" pitchFamily="34" charset="0"/>
                        </a:rPr>
                        <a:t>The Romantic movement was a </a:t>
                      </a:r>
                      <a:r>
                        <a:rPr lang="en-GB" sz="800" dirty="0" smtClean="0">
                          <a:latin typeface="Calibri" panose="020F0502020204030204" pitchFamily="34" charset="0"/>
                          <a:cs typeface="Calibri" panose="020F0502020204030204" pitchFamily="34" charset="0"/>
                        </a:rPr>
                        <a:t>rebellion</a:t>
                      </a:r>
                      <a:r>
                        <a:rPr lang="en-GB" sz="800" baseline="0" dirty="0" smtClean="0">
                          <a:latin typeface="Calibri" panose="020F0502020204030204" pitchFamily="34" charset="0"/>
                          <a:cs typeface="Calibri" panose="020F0502020204030204" pitchFamily="34" charset="0"/>
                        </a:rPr>
                        <a:t> against the </a:t>
                      </a:r>
                      <a:r>
                        <a:rPr lang="en-GB" sz="800" baseline="0" dirty="0">
                          <a:latin typeface="Calibri" panose="020F0502020204030204" pitchFamily="34" charset="0"/>
                          <a:cs typeface="Calibri" panose="020F0502020204030204" pitchFamily="34" charset="0"/>
                        </a:rPr>
                        <a:t>industrial revolution. The Romantics believed in the power of nature, art and the imagination. They felt that great art came from strong </a:t>
                      </a:r>
                      <a:r>
                        <a:rPr lang="en-GB" sz="800" baseline="0" dirty="0" smtClean="0">
                          <a:latin typeface="Calibri" panose="020F0502020204030204" pitchFamily="34" charset="0"/>
                          <a:cs typeface="Calibri" panose="020F0502020204030204" pitchFamily="34" charset="0"/>
                        </a:rPr>
                        <a:t>emotions and nature rather than machines</a:t>
                      </a:r>
                      <a:r>
                        <a:rPr lang="en-GB" sz="800" baseline="0" dirty="0" smtClean="0"/>
                        <a:t>. </a:t>
                      </a:r>
                      <a:endParaRPr sz="800" dirty="0">
                        <a:latin typeface="Love Ya Like A Sister"/>
                        <a:ea typeface="Love Ya Like A Sister"/>
                        <a:cs typeface="Love Ya Like A Sister"/>
                        <a:sym typeface="Love Ya Like A Sister"/>
                      </a:endParaRPr>
                    </a:p>
                  </a:txBody>
                  <a:tcPr marL="74303" marR="74303" marT="37152" marB="37152"/>
                </a:tc>
                <a:extLst>
                  <a:ext uri="{0D108BD9-81ED-4DB2-BD59-A6C34878D82A}">
                    <a16:rowId xmlns:a16="http://schemas.microsoft.com/office/drawing/2014/main" val="10000"/>
                  </a:ext>
                </a:extLst>
              </a:tr>
            </a:tbl>
          </a:graphicData>
        </a:graphic>
      </p:graphicFrame>
      <p:graphicFrame>
        <p:nvGraphicFramePr>
          <p:cNvPr id="87" name="Shape 87"/>
          <p:cNvGraphicFramePr/>
          <p:nvPr>
            <p:extLst>
              <p:ext uri="{D42A27DB-BD31-4B8C-83A1-F6EECF244321}">
                <p14:modId xmlns:p14="http://schemas.microsoft.com/office/powerpoint/2010/main" val="303340421"/>
              </p:ext>
            </p:extLst>
          </p:nvPr>
        </p:nvGraphicFramePr>
        <p:xfrm>
          <a:off x="93052" y="3150860"/>
          <a:ext cx="4347106" cy="1859188"/>
        </p:xfrm>
        <a:graphic>
          <a:graphicData uri="http://schemas.openxmlformats.org/drawingml/2006/table">
            <a:tbl>
              <a:tblPr firstRow="1" bandRow="1">
                <a:noFill/>
                <a:tableStyleId>{663986F5-59F1-45FE-B2F2-9B36EEFBC028}</a:tableStyleId>
              </a:tblPr>
              <a:tblGrid>
                <a:gridCol w="735060">
                  <a:extLst>
                    <a:ext uri="{9D8B030D-6E8A-4147-A177-3AD203B41FA5}">
                      <a16:colId xmlns:a16="http://schemas.microsoft.com/office/drawing/2014/main" val="20000"/>
                    </a:ext>
                  </a:extLst>
                </a:gridCol>
                <a:gridCol w="3612046">
                  <a:extLst>
                    <a:ext uri="{9D8B030D-6E8A-4147-A177-3AD203B41FA5}">
                      <a16:colId xmlns:a16="http://schemas.microsoft.com/office/drawing/2014/main" val="20001"/>
                    </a:ext>
                  </a:extLst>
                </a:gridCol>
              </a:tblGrid>
              <a:tr h="631516">
                <a:tc>
                  <a:txBody>
                    <a:bodyPr/>
                    <a:lstStyle/>
                    <a:p>
                      <a:pPr marL="0" marR="0" lvl="0" indent="0" algn="l" rtl="0">
                        <a:spcBef>
                          <a:spcPts val="0"/>
                        </a:spcBef>
                        <a:spcAft>
                          <a:spcPts val="0"/>
                        </a:spcAft>
                        <a:buNone/>
                      </a:pPr>
                      <a:r>
                        <a:rPr lang="en-US" sz="1000" b="1" baseline="0" dirty="0" smtClean="0">
                          <a:solidFill>
                            <a:srgbClr val="00B050"/>
                          </a:solidFill>
                          <a:latin typeface="Love Ya Like A Sister"/>
                          <a:ea typeface="Love Ya Like A Sister"/>
                          <a:cs typeface="Love Ya Like A Sister"/>
                          <a:sym typeface="Love Ya Like A Sister"/>
                        </a:rPr>
                        <a:t>Themes</a:t>
                      </a:r>
                    </a:p>
                    <a:p>
                      <a:pPr marL="0" marR="0" lvl="0" indent="0" algn="l" rtl="0">
                        <a:spcBef>
                          <a:spcPts val="0"/>
                        </a:spcBef>
                        <a:spcAft>
                          <a:spcPts val="0"/>
                        </a:spcAft>
                        <a:buNone/>
                      </a:pPr>
                      <a:r>
                        <a:rPr lang="en-US" sz="700" b="0" baseline="0" dirty="0" smtClean="0">
                          <a:latin typeface="Love Ya Like A Sister"/>
                          <a:ea typeface="Love Ya Like A Sister"/>
                          <a:cs typeface="Love Ya Like A Sister"/>
                          <a:sym typeface="Love Ya Like A Sister"/>
                        </a:rPr>
                        <a:t>5</a:t>
                      </a:r>
                      <a:r>
                        <a:rPr lang="en-US" sz="700" b="0" baseline="0" dirty="0">
                          <a:latin typeface="Love Ya Like A Sister"/>
                          <a:ea typeface="Love Ya Like A Sister"/>
                          <a:cs typeface="Love Ya Like A Sister"/>
                          <a:sym typeface="Love Ya Like A Sister"/>
                        </a:rPr>
                        <a:t>. </a:t>
                      </a:r>
                    </a:p>
                    <a:p>
                      <a:pPr marL="0" marR="0" lvl="0" indent="0" algn="l" rtl="0">
                        <a:spcBef>
                          <a:spcPts val="0"/>
                        </a:spcBef>
                        <a:spcAft>
                          <a:spcPts val="0"/>
                        </a:spcAft>
                        <a:buNone/>
                      </a:pPr>
                      <a:r>
                        <a:rPr lang="en-US" sz="700" b="0" baseline="0" dirty="0" smtClean="0">
                          <a:latin typeface="Love Ya Like A Sister"/>
                          <a:ea typeface="Love Ya Like A Sister"/>
                          <a:cs typeface="Love Ya Like A Sister"/>
                          <a:sym typeface="Love Ya Like A Sister"/>
                        </a:rPr>
                        <a:t>Science </a:t>
                      </a:r>
                      <a:r>
                        <a:rPr lang="en-US" sz="700" b="0" baseline="0" dirty="0">
                          <a:latin typeface="Love Ya Like A Sister"/>
                          <a:ea typeface="Love Ya Like A Sister"/>
                          <a:cs typeface="Love Ya Like A Sister"/>
                          <a:sym typeface="Love Ya Like A Sister"/>
                        </a:rPr>
                        <a:t>and technology</a:t>
                      </a:r>
                      <a:endParaRPr sz="700" b="0" dirty="0">
                        <a:latin typeface="Love Ya Like A Sister"/>
                        <a:ea typeface="Love Ya Like A Sister"/>
                        <a:cs typeface="Love Ya Like A Sister"/>
                        <a:sym typeface="Love Ya Like A Sister"/>
                      </a:endParaRPr>
                    </a:p>
                  </a:txBody>
                  <a:tcPr marL="74303" marR="74303" marT="37152" marB="37152"/>
                </a:tc>
                <a:tc>
                  <a:txBody>
                    <a:bodyPr/>
                    <a:lstStyle/>
                    <a:p>
                      <a:pPr marL="0" marR="0" lvl="0" indent="0" algn="l" rtl="0">
                        <a:spcBef>
                          <a:spcPts val="0"/>
                        </a:spcBef>
                        <a:spcAft>
                          <a:spcPts val="0"/>
                        </a:spcAft>
                        <a:buFont typeface="Arial" pitchFamily="34" charset="0"/>
                        <a:buNone/>
                      </a:pPr>
                      <a:r>
                        <a:rPr lang="en-GB" sz="700" b="0" i="0" u="none" strike="noStrike" cap="none" dirty="0">
                          <a:solidFill>
                            <a:schemeClr val="tx1"/>
                          </a:solidFill>
                          <a:effectLst/>
                          <a:latin typeface="Calibri"/>
                          <a:ea typeface="Calibri"/>
                          <a:cs typeface="Calibri"/>
                          <a:sym typeface="Arial"/>
                        </a:rPr>
                        <a:t>Scientific discovery leads to tragedy, and misery for all of the characters. Therefore, many people think that Frankenstein shows us the dangers of scientific discovery. Christians believe that only God can create life, but in Frankenstein, Victor creates life. Because the monster turns out to be hideous, Shelley might be warning us that man should not play the role of God. </a:t>
                      </a:r>
                    </a:p>
                  </a:txBody>
                  <a:tcPr marL="74303" marR="74303" marT="37152" marB="37152"/>
                </a:tc>
                <a:extLst>
                  <a:ext uri="{0D108BD9-81ED-4DB2-BD59-A6C34878D82A}">
                    <a16:rowId xmlns:a16="http://schemas.microsoft.com/office/drawing/2014/main" val="10000"/>
                  </a:ext>
                </a:extLst>
              </a:tr>
              <a:tr h="408631">
                <a:tc>
                  <a:txBody>
                    <a:bodyPr/>
                    <a:lstStyle/>
                    <a:p>
                      <a:pPr marL="0" marR="0" lvl="0" indent="0" algn="l" rtl="0">
                        <a:spcBef>
                          <a:spcPts val="0"/>
                        </a:spcBef>
                        <a:spcAft>
                          <a:spcPts val="0"/>
                        </a:spcAft>
                        <a:buNone/>
                      </a:pPr>
                      <a:r>
                        <a:rPr lang="en-US" sz="700" b="0" baseline="0" dirty="0">
                          <a:latin typeface="Love Ya Like A Sister"/>
                          <a:ea typeface="Love Ya Like A Sister"/>
                          <a:cs typeface="Love Ya Like A Sister"/>
                          <a:sym typeface="Love Ya Like A Sister"/>
                        </a:rPr>
                        <a:t>6.  </a:t>
                      </a:r>
                    </a:p>
                    <a:p>
                      <a:pPr marL="0" marR="0" lvl="0" indent="0" algn="l" rtl="0">
                        <a:spcBef>
                          <a:spcPts val="0"/>
                        </a:spcBef>
                        <a:spcAft>
                          <a:spcPts val="0"/>
                        </a:spcAft>
                        <a:buNone/>
                      </a:pPr>
                      <a:r>
                        <a:rPr lang="en-US" sz="700" b="0" baseline="0" dirty="0" smtClean="0">
                          <a:latin typeface="Love Ya Like A Sister"/>
                          <a:ea typeface="Love Ya Like A Sister"/>
                          <a:cs typeface="Love Ya Like A Sister"/>
                          <a:sym typeface="Love Ya Like A Sister"/>
                        </a:rPr>
                        <a:t>Ambition</a:t>
                      </a:r>
                    </a:p>
                    <a:p>
                      <a:pPr marL="0" marR="0" lvl="0" indent="0" algn="l" rtl="0">
                        <a:spcBef>
                          <a:spcPts val="0"/>
                        </a:spcBef>
                        <a:spcAft>
                          <a:spcPts val="0"/>
                        </a:spcAft>
                        <a:buNone/>
                      </a:pPr>
                      <a:r>
                        <a:rPr lang="en-US" sz="700" b="0" baseline="0" dirty="0" smtClean="0">
                          <a:latin typeface="Love Ya Like A Sister"/>
                          <a:ea typeface="Love Ya Like A Sister"/>
                          <a:cs typeface="Love Ya Like A Sister"/>
                          <a:sym typeface="Love Ya Like A Sister"/>
                        </a:rPr>
                        <a:t>Hubris</a:t>
                      </a:r>
                      <a:endParaRPr lang="en-US" sz="700" b="0" dirty="0">
                        <a:latin typeface="Love Ya Like A Sister"/>
                        <a:ea typeface="Love Ya Like A Sister"/>
                        <a:cs typeface="Love Ya Like A Sister"/>
                        <a:sym typeface="Love Ya Like A Sister"/>
                      </a:endParaRPr>
                    </a:p>
                  </a:txBody>
                  <a:tcPr marL="74303" marR="74303" marT="37152" marB="37152"/>
                </a:tc>
                <a:tc>
                  <a:txBody>
                    <a:bodyPr/>
                    <a:lstStyle/>
                    <a:p>
                      <a:pPr marL="0" marR="0" lvl="0" indent="0" algn="l" rtl="0">
                        <a:lnSpc>
                          <a:spcPct val="100000"/>
                        </a:lnSpc>
                        <a:spcBef>
                          <a:spcPts val="0"/>
                        </a:spcBef>
                        <a:spcAft>
                          <a:spcPts val="0"/>
                        </a:spcAft>
                        <a:buClr>
                          <a:schemeClr val="dk1"/>
                        </a:buClr>
                        <a:buFont typeface="Century Gothic"/>
                        <a:buNone/>
                      </a:pPr>
                      <a:r>
                        <a:rPr lang="en-GB" sz="700" b="0" i="0" u="none" strike="noStrike" cap="none" dirty="0">
                          <a:solidFill>
                            <a:schemeClr val="dk1"/>
                          </a:solidFill>
                          <a:effectLst/>
                          <a:latin typeface="Calibri"/>
                          <a:ea typeface="Calibri"/>
                          <a:cs typeface="Calibri"/>
                          <a:sym typeface="Arial"/>
                        </a:rPr>
                        <a:t>Victor</a:t>
                      </a:r>
                      <a:r>
                        <a:rPr lang="en-GB" sz="700" b="0" i="0" u="none" strike="noStrike" cap="none" baseline="0" dirty="0">
                          <a:solidFill>
                            <a:schemeClr val="dk1"/>
                          </a:solidFill>
                          <a:effectLst/>
                          <a:latin typeface="Calibri"/>
                          <a:ea typeface="Calibri"/>
                          <a:cs typeface="Calibri"/>
                          <a:sym typeface="Arial"/>
                        </a:rPr>
                        <a:t> </a:t>
                      </a:r>
                      <a:r>
                        <a:rPr lang="en-GB" sz="700" b="0" i="0" u="none" strike="noStrike" cap="none" dirty="0">
                          <a:solidFill>
                            <a:schemeClr val="dk1"/>
                          </a:solidFill>
                          <a:effectLst/>
                          <a:latin typeface="Calibri"/>
                          <a:ea typeface="Calibri"/>
                          <a:cs typeface="Calibri"/>
                          <a:sym typeface="Arial"/>
                        </a:rPr>
                        <a:t>and Walton are both very ambitious but they bot have flaws. Both Victor and Walton dream of changing society and bringing glory to themselves through their scientific achievements. Yet their ambitions also make them imperfect</a:t>
                      </a:r>
                      <a:r>
                        <a:rPr lang="en-GB" sz="700" b="0" i="0" u="none" strike="noStrike" cap="none" dirty="0" smtClean="0">
                          <a:solidFill>
                            <a:schemeClr val="dk1"/>
                          </a:solidFill>
                          <a:effectLst/>
                          <a:latin typeface="Calibri"/>
                          <a:ea typeface="Calibri"/>
                          <a:cs typeface="Calibri"/>
                          <a:sym typeface="Arial"/>
                        </a:rPr>
                        <a:t>.</a:t>
                      </a:r>
                      <a:endParaRPr sz="700" dirty="0">
                        <a:latin typeface="Love Ya Like A Sister"/>
                        <a:ea typeface="Love Ya Like A Sister"/>
                        <a:cs typeface="Love Ya Like A Sister"/>
                        <a:sym typeface="Love Ya Like A Sister"/>
                      </a:endParaRPr>
                    </a:p>
                  </a:txBody>
                  <a:tcPr marL="74303" marR="74303" marT="37152" marB="37152"/>
                </a:tc>
                <a:extLst>
                  <a:ext uri="{0D108BD9-81ED-4DB2-BD59-A6C34878D82A}">
                    <a16:rowId xmlns:a16="http://schemas.microsoft.com/office/drawing/2014/main" val="10001"/>
                  </a:ext>
                </a:extLst>
              </a:tr>
              <a:tr h="520073">
                <a:tc>
                  <a:txBody>
                    <a:bodyPr/>
                    <a:lstStyle/>
                    <a:p>
                      <a:pPr marL="0" marR="0" lvl="0" indent="0" algn="l" rtl="0">
                        <a:spcBef>
                          <a:spcPts val="0"/>
                        </a:spcBef>
                        <a:spcAft>
                          <a:spcPts val="0"/>
                        </a:spcAft>
                        <a:buNone/>
                      </a:pPr>
                      <a:r>
                        <a:rPr lang="en-US" sz="700" b="0" dirty="0">
                          <a:latin typeface="Love Ya Like A Sister"/>
                          <a:ea typeface="Love Ya Like A Sister"/>
                          <a:cs typeface="Love Ya Like A Sister"/>
                          <a:sym typeface="Love Ya Like A Sister"/>
                        </a:rPr>
                        <a:t>7.</a:t>
                      </a:r>
                      <a:r>
                        <a:rPr lang="en-US" sz="700" b="0" baseline="0" dirty="0">
                          <a:latin typeface="Love Ya Like A Sister"/>
                          <a:ea typeface="Love Ya Like A Sister"/>
                          <a:cs typeface="Love Ya Like A Sister"/>
                          <a:sym typeface="Love Ya Like A Sister"/>
                        </a:rPr>
                        <a:t> </a:t>
                      </a:r>
                    </a:p>
                    <a:p>
                      <a:pPr marL="0" marR="0" lvl="0" indent="0" algn="l" rtl="0">
                        <a:spcBef>
                          <a:spcPts val="0"/>
                        </a:spcBef>
                        <a:spcAft>
                          <a:spcPts val="0"/>
                        </a:spcAft>
                        <a:buNone/>
                      </a:pPr>
                      <a:r>
                        <a:rPr lang="en-US" sz="700" b="0" baseline="0" dirty="0">
                          <a:latin typeface="Love Ya Like A Sister"/>
                          <a:ea typeface="Love Ya Like A Sister"/>
                          <a:cs typeface="Love Ya Like A Sister"/>
                          <a:sym typeface="Love Ya Like A Sister"/>
                        </a:rPr>
                        <a:t>Nature Vs Nurture</a:t>
                      </a:r>
                      <a:endParaRPr sz="700" b="0" dirty="0">
                        <a:latin typeface="Love Ya Like A Sister"/>
                        <a:ea typeface="Love Ya Like A Sister"/>
                        <a:cs typeface="Love Ya Like A Sister"/>
                        <a:sym typeface="Love Ya Like A Sister"/>
                      </a:endParaRPr>
                    </a:p>
                  </a:txBody>
                  <a:tcPr marL="74303" marR="74303" marT="37152" marB="37152"/>
                </a:tc>
                <a:tc>
                  <a:txBody>
                    <a:bodyPr/>
                    <a:lstStyle/>
                    <a:p>
                      <a:pPr marL="0" marR="0" lvl="0" indent="0" algn="l" rtl="0">
                        <a:lnSpc>
                          <a:spcPct val="100000"/>
                        </a:lnSpc>
                        <a:spcBef>
                          <a:spcPts val="0"/>
                        </a:spcBef>
                        <a:spcAft>
                          <a:spcPts val="0"/>
                        </a:spcAft>
                        <a:buNone/>
                      </a:pPr>
                      <a:r>
                        <a:rPr lang="en-GB" sz="700" b="0" i="0" u="none" strike="noStrike" cap="none" dirty="0">
                          <a:solidFill>
                            <a:schemeClr val="dk1"/>
                          </a:solidFill>
                          <a:effectLst/>
                          <a:latin typeface="Calibri"/>
                          <a:ea typeface="Calibri"/>
                          <a:cs typeface="Calibri"/>
                          <a:sym typeface="Arial"/>
                        </a:rPr>
                        <a:t>The most obvious example of the nature vs. nurture question is in the relationship between Victor Frankenstein and his monster. Some people argue that the monster’s cruelty is because Victor rejected him and did not act like a father figure (nurture). </a:t>
                      </a:r>
                      <a:r>
                        <a:rPr lang="en-GB" sz="700" b="0" i="0" u="none" strike="noStrike" cap="none" baseline="0" dirty="0">
                          <a:solidFill>
                            <a:schemeClr val="dk1"/>
                          </a:solidFill>
                          <a:effectLst/>
                          <a:latin typeface="Calibri"/>
                          <a:ea typeface="Calibri"/>
                          <a:cs typeface="Calibri"/>
                          <a:sym typeface="Arial"/>
                        </a:rPr>
                        <a:t>However, it might also be argued that his personality is innately evil (nature). </a:t>
                      </a:r>
                      <a:endParaRPr sz="700" dirty="0">
                        <a:latin typeface="Love Ya Like A Sister"/>
                        <a:ea typeface="Love Ya Like A Sister"/>
                        <a:cs typeface="Love Ya Like A Sister"/>
                        <a:sym typeface="Love Ya Like A Sister"/>
                      </a:endParaRPr>
                    </a:p>
                  </a:txBody>
                  <a:tcPr marL="74303" marR="74303" marT="37152" marB="37152"/>
                </a:tc>
                <a:extLst>
                  <a:ext uri="{0D108BD9-81ED-4DB2-BD59-A6C34878D82A}">
                    <a16:rowId xmlns:a16="http://schemas.microsoft.com/office/drawing/2014/main" val="10002"/>
                  </a:ext>
                </a:extLst>
              </a:tr>
              <a:tr h="298968">
                <a:tc>
                  <a:txBody>
                    <a:bodyPr/>
                    <a:lstStyle/>
                    <a:p>
                      <a:pPr marL="0" marR="0" lvl="0" indent="0" algn="l" rtl="0">
                        <a:spcBef>
                          <a:spcPts val="0"/>
                        </a:spcBef>
                        <a:spcAft>
                          <a:spcPts val="0"/>
                        </a:spcAft>
                        <a:buNone/>
                      </a:pPr>
                      <a:r>
                        <a:rPr lang="en-GB" sz="700" b="0" dirty="0">
                          <a:latin typeface="Love Ya Like A Sister"/>
                          <a:ea typeface="Love Ya Like A Sister"/>
                          <a:cs typeface="Love Ya Like A Sister"/>
                          <a:sym typeface="Love Ya Like A Sister"/>
                        </a:rPr>
                        <a:t>8. Responsibility</a:t>
                      </a:r>
                    </a:p>
                  </a:txBody>
                  <a:tcPr marL="74303" marR="74303" marT="37152" marB="37152"/>
                </a:tc>
                <a:tc>
                  <a:txBody>
                    <a:bodyPr/>
                    <a:lstStyle/>
                    <a:p>
                      <a:pPr marL="0" marR="0" lvl="0" indent="0" algn="l" rtl="0">
                        <a:lnSpc>
                          <a:spcPct val="100000"/>
                        </a:lnSpc>
                        <a:spcBef>
                          <a:spcPts val="0"/>
                        </a:spcBef>
                        <a:spcAft>
                          <a:spcPts val="0"/>
                        </a:spcAft>
                        <a:buNone/>
                      </a:pPr>
                      <a:r>
                        <a:rPr lang="en-GB" sz="700" b="0" i="0" u="none" strike="noStrike" cap="none" dirty="0">
                          <a:solidFill>
                            <a:schemeClr val="dk1"/>
                          </a:solidFill>
                          <a:effectLst/>
                          <a:latin typeface="Calibri"/>
                          <a:ea typeface="Calibri"/>
                          <a:cs typeface="Calibri"/>
                          <a:sym typeface="Arial"/>
                        </a:rPr>
                        <a:t>Frankenstein created the monster. Therefore, a major question is whether Frankenstein is responsible for the monster and his violence.</a:t>
                      </a:r>
                      <a:endParaRPr sz="700" b="0" dirty="0">
                        <a:latin typeface="Love Ya Like A Sister"/>
                        <a:ea typeface="Love Ya Like A Sister"/>
                        <a:cs typeface="Love Ya Like A Sister"/>
                        <a:sym typeface="Love Ya Like A Sister"/>
                      </a:endParaRPr>
                    </a:p>
                  </a:txBody>
                  <a:tcPr marL="74303" marR="74303" marT="37152" marB="37152"/>
                </a:tc>
                <a:extLst>
                  <a:ext uri="{0D108BD9-81ED-4DB2-BD59-A6C34878D82A}">
                    <a16:rowId xmlns:a16="http://schemas.microsoft.com/office/drawing/2014/main" val="10003"/>
                  </a:ext>
                </a:extLst>
              </a:tr>
            </a:tbl>
          </a:graphicData>
        </a:graphic>
      </p:graphicFrame>
      <p:graphicFrame>
        <p:nvGraphicFramePr>
          <p:cNvPr id="89" name="Shape 89"/>
          <p:cNvGraphicFramePr/>
          <p:nvPr>
            <p:extLst>
              <p:ext uri="{D42A27DB-BD31-4B8C-83A1-F6EECF244321}">
                <p14:modId xmlns:p14="http://schemas.microsoft.com/office/powerpoint/2010/main" val="231137413"/>
              </p:ext>
            </p:extLst>
          </p:nvPr>
        </p:nvGraphicFramePr>
        <p:xfrm>
          <a:off x="4642936" y="972419"/>
          <a:ext cx="3619803" cy="4037629"/>
        </p:xfrm>
        <a:graphic>
          <a:graphicData uri="http://schemas.openxmlformats.org/drawingml/2006/table">
            <a:tbl>
              <a:tblPr firstRow="1" bandRow="1">
                <a:noFill/>
                <a:tableStyleId>{663986F5-59F1-45FE-B2F2-9B36EEFBC028}</a:tableStyleId>
              </a:tblPr>
              <a:tblGrid>
                <a:gridCol w="321514">
                  <a:extLst>
                    <a:ext uri="{9D8B030D-6E8A-4147-A177-3AD203B41FA5}">
                      <a16:colId xmlns:a16="http://schemas.microsoft.com/office/drawing/2014/main" val="20000"/>
                    </a:ext>
                  </a:extLst>
                </a:gridCol>
                <a:gridCol w="773923">
                  <a:extLst>
                    <a:ext uri="{9D8B030D-6E8A-4147-A177-3AD203B41FA5}">
                      <a16:colId xmlns:a16="http://schemas.microsoft.com/office/drawing/2014/main" val="20001"/>
                    </a:ext>
                  </a:extLst>
                </a:gridCol>
                <a:gridCol w="2524366">
                  <a:extLst>
                    <a:ext uri="{9D8B030D-6E8A-4147-A177-3AD203B41FA5}">
                      <a16:colId xmlns:a16="http://schemas.microsoft.com/office/drawing/2014/main" val="20002"/>
                    </a:ext>
                  </a:extLst>
                </a:gridCol>
              </a:tblGrid>
              <a:tr h="408631">
                <a:tc>
                  <a:txBody>
                    <a:bodyPr/>
                    <a:lstStyle/>
                    <a:p>
                      <a:pPr marL="0" marR="0" lvl="0" indent="0" algn="l" rtl="0">
                        <a:spcBef>
                          <a:spcPts val="0"/>
                        </a:spcBef>
                        <a:spcAft>
                          <a:spcPts val="0"/>
                        </a:spcAft>
                        <a:buNone/>
                      </a:pPr>
                      <a:r>
                        <a:rPr lang="en-US" sz="800" b="1" dirty="0"/>
                        <a:t>9.</a:t>
                      </a:r>
                      <a:endParaRPr sz="800" b="1" dirty="0"/>
                    </a:p>
                  </a:txBody>
                  <a:tcPr marL="74303" marR="74303" marT="37152" marB="37152"/>
                </a:tc>
                <a:tc>
                  <a:txBody>
                    <a:bodyPr/>
                    <a:lstStyle/>
                    <a:p>
                      <a:endParaRPr lang="en-GB" sz="700" dirty="0" smtClean="0"/>
                    </a:p>
                    <a:p>
                      <a:endParaRPr lang="en-GB" sz="700" dirty="0" smtClean="0"/>
                    </a:p>
                    <a:p>
                      <a:r>
                        <a:rPr lang="en-GB" sz="700" dirty="0" smtClean="0"/>
                        <a:t>Gothic </a:t>
                      </a:r>
                      <a:endParaRPr lang="en-GB" sz="700" dirty="0"/>
                    </a:p>
                  </a:txBody>
                  <a:tcPr marL="74303" marR="74303" marT="37152" marB="37152"/>
                </a:tc>
                <a:tc>
                  <a:txBody>
                    <a:bodyPr/>
                    <a:lstStyle/>
                    <a:p>
                      <a:pPr marL="0" marR="0" lvl="0" indent="0" algn="l" rtl="0">
                        <a:spcBef>
                          <a:spcPts val="0"/>
                        </a:spcBef>
                        <a:spcAft>
                          <a:spcPts val="0"/>
                        </a:spcAft>
                        <a:buNone/>
                      </a:pPr>
                      <a:r>
                        <a:rPr lang="en-GB" sz="700" b="0" i="0" u="none" strike="noStrike" cap="none" baseline="0" dirty="0">
                          <a:solidFill>
                            <a:schemeClr val="dk1"/>
                          </a:solidFill>
                          <a:effectLst/>
                          <a:latin typeface="Calibri"/>
                          <a:ea typeface="Calibri"/>
                          <a:cs typeface="Calibri"/>
                          <a:sym typeface="Arial"/>
                        </a:rPr>
                        <a:t>A style of writing that </a:t>
                      </a:r>
                      <a:r>
                        <a:rPr lang="en-GB" sz="700" b="0" i="0" u="none" strike="noStrike" cap="none" baseline="0" dirty="0" smtClean="0">
                          <a:solidFill>
                            <a:schemeClr val="dk1"/>
                          </a:solidFill>
                          <a:effectLst/>
                          <a:latin typeface="Calibri"/>
                          <a:ea typeface="Calibri"/>
                          <a:cs typeface="Calibri"/>
                          <a:sym typeface="Arial"/>
                        </a:rPr>
                        <a:t>has elements </a:t>
                      </a:r>
                      <a:r>
                        <a:rPr lang="en-GB" sz="700" b="0" i="0" u="none" strike="noStrike" cap="none" baseline="0" dirty="0">
                          <a:solidFill>
                            <a:schemeClr val="dk1"/>
                          </a:solidFill>
                          <a:effectLst/>
                          <a:latin typeface="Calibri"/>
                          <a:ea typeface="Calibri"/>
                          <a:cs typeface="Calibri"/>
                          <a:sym typeface="Arial"/>
                        </a:rPr>
                        <a:t>of fear, horror, death, and gloom, as well as romantic elements, such as </a:t>
                      </a:r>
                      <a:r>
                        <a:rPr lang="en-GB" sz="700" b="0" i="0" u="none" strike="noStrike" cap="none" baseline="0" dirty="0" smtClean="0">
                          <a:solidFill>
                            <a:schemeClr val="dk1"/>
                          </a:solidFill>
                          <a:effectLst/>
                          <a:latin typeface="Calibri"/>
                          <a:ea typeface="Calibri"/>
                          <a:cs typeface="Calibri"/>
                          <a:sym typeface="Arial"/>
                        </a:rPr>
                        <a:t>nature and </a:t>
                      </a:r>
                      <a:r>
                        <a:rPr lang="en-GB" sz="700" b="0" i="0" u="none" strike="noStrike" cap="none" baseline="0" dirty="0">
                          <a:solidFill>
                            <a:schemeClr val="dk1"/>
                          </a:solidFill>
                          <a:effectLst/>
                          <a:latin typeface="Calibri"/>
                          <a:ea typeface="Calibri"/>
                          <a:cs typeface="Calibri"/>
                          <a:sym typeface="Arial"/>
                        </a:rPr>
                        <a:t>very high emotion. </a:t>
                      </a:r>
                      <a:endParaRPr sz="700" baseline="0" dirty="0">
                        <a:latin typeface="Love Ya Like A Sister"/>
                        <a:ea typeface="Love Ya Like A Sister"/>
                        <a:cs typeface="Love Ya Like A Sister"/>
                        <a:sym typeface="Love Ya Like A Sister"/>
                      </a:endParaRPr>
                    </a:p>
                  </a:txBody>
                  <a:tcPr marL="74303" marR="74303" marT="37152" marB="37152"/>
                </a:tc>
                <a:extLst>
                  <a:ext uri="{0D108BD9-81ED-4DB2-BD59-A6C34878D82A}">
                    <a16:rowId xmlns:a16="http://schemas.microsoft.com/office/drawing/2014/main" val="10000"/>
                  </a:ext>
                </a:extLst>
              </a:tr>
              <a:tr h="297188">
                <a:tc>
                  <a:txBody>
                    <a:bodyPr/>
                    <a:lstStyle/>
                    <a:p>
                      <a:pPr marL="0" marR="0" lvl="0" indent="0" algn="l" rtl="0">
                        <a:spcBef>
                          <a:spcPts val="0"/>
                        </a:spcBef>
                        <a:spcAft>
                          <a:spcPts val="0"/>
                        </a:spcAft>
                        <a:buNone/>
                      </a:pPr>
                      <a:r>
                        <a:rPr lang="en-US" sz="800" b="1" dirty="0"/>
                        <a:t>10.</a:t>
                      </a:r>
                      <a:endParaRPr sz="800" b="1" dirty="0"/>
                    </a:p>
                  </a:txBody>
                  <a:tcPr marL="74303" marR="74303" marT="37152" marB="37152"/>
                </a:tc>
                <a:tc>
                  <a:txBody>
                    <a:bodyPr/>
                    <a:lstStyle/>
                    <a:p>
                      <a:r>
                        <a:rPr lang="en-GB" sz="700" dirty="0"/>
                        <a:t>Era</a:t>
                      </a:r>
                    </a:p>
                  </a:txBody>
                  <a:tcPr marL="74303" marR="74303" marT="37152" marB="37152"/>
                </a:tc>
                <a:tc>
                  <a:txBody>
                    <a:bodyPr/>
                    <a:lstStyle/>
                    <a:p>
                      <a:r>
                        <a:rPr lang="en-GB" sz="700" b="0" i="0" u="none" strike="noStrike" cap="none" baseline="0" dirty="0">
                          <a:solidFill>
                            <a:schemeClr val="dk1"/>
                          </a:solidFill>
                          <a:effectLst/>
                          <a:latin typeface="Calibri"/>
                          <a:ea typeface="Calibri"/>
                          <a:cs typeface="Calibri"/>
                          <a:sym typeface="Arial"/>
                        </a:rPr>
                        <a:t>A period of time, usually in history, that is different from other periods because of particular characteristics or events</a:t>
                      </a:r>
                      <a:endParaRPr lang="en-GB" sz="700" baseline="0" dirty="0"/>
                    </a:p>
                  </a:txBody>
                  <a:tcPr marL="74303" marR="74303" marT="37152" marB="37152"/>
                </a:tc>
                <a:extLst>
                  <a:ext uri="{0D108BD9-81ED-4DB2-BD59-A6C34878D82A}">
                    <a16:rowId xmlns:a16="http://schemas.microsoft.com/office/drawing/2014/main" val="10002"/>
                  </a:ext>
                </a:extLst>
              </a:tr>
              <a:tr h="520073">
                <a:tc>
                  <a:txBody>
                    <a:bodyPr/>
                    <a:lstStyle/>
                    <a:p>
                      <a:pPr marL="0" marR="0" lvl="0" indent="0" algn="l" rtl="0">
                        <a:spcBef>
                          <a:spcPts val="0"/>
                        </a:spcBef>
                        <a:spcAft>
                          <a:spcPts val="0"/>
                        </a:spcAft>
                        <a:buNone/>
                      </a:pPr>
                      <a:r>
                        <a:rPr lang="en-US" sz="800" b="1" dirty="0"/>
                        <a:t>11.</a:t>
                      </a:r>
                      <a:endParaRPr sz="800" b="1" dirty="0"/>
                    </a:p>
                  </a:txBody>
                  <a:tcPr marL="74303" marR="74303" marT="37152" marB="37152"/>
                </a:tc>
                <a:tc>
                  <a:txBody>
                    <a:bodyPr/>
                    <a:lstStyle/>
                    <a:p>
                      <a:r>
                        <a:rPr lang="en-GB" sz="700" dirty="0"/>
                        <a:t>Romanticism </a:t>
                      </a:r>
                    </a:p>
                  </a:txBody>
                  <a:tcPr marL="74303" marR="74303" marT="37152" marB="37152"/>
                </a:tc>
                <a:tc>
                  <a:txBody>
                    <a:bodyPr/>
                    <a:lstStyle/>
                    <a:p>
                      <a:r>
                        <a:rPr lang="en-GB" sz="700" b="0" i="0" u="none" strike="noStrike" cap="none" dirty="0">
                          <a:solidFill>
                            <a:schemeClr val="dk1"/>
                          </a:solidFill>
                          <a:effectLst/>
                          <a:latin typeface="Calibri"/>
                          <a:ea typeface="Calibri"/>
                          <a:cs typeface="Calibri"/>
                          <a:sym typeface="Arial"/>
                        </a:rPr>
                        <a:t>A style and movement in art, music and literature in the late 18th and early 19th century, in which strong feelings, imagination and a return to nature were more important than reason, order and </a:t>
                      </a:r>
                      <a:r>
                        <a:rPr lang="en-GB" sz="700" b="0" i="0" u="none" strike="noStrike" cap="none" dirty="0" smtClean="0">
                          <a:solidFill>
                            <a:schemeClr val="dk1"/>
                          </a:solidFill>
                          <a:effectLst/>
                          <a:latin typeface="Calibri"/>
                          <a:ea typeface="Calibri"/>
                          <a:cs typeface="Calibri"/>
                          <a:sym typeface="Arial"/>
                        </a:rPr>
                        <a:t>science. </a:t>
                      </a:r>
                      <a:endParaRPr lang="en-GB" sz="700" dirty="0"/>
                    </a:p>
                  </a:txBody>
                  <a:tcPr marL="74303" marR="74303" marT="37152" marB="37152"/>
                </a:tc>
                <a:extLst>
                  <a:ext uri="{0D108BD9-81ED-4DB2-BD59-A6C34878D82A}">
                    <a16:rowId xmlns:a16="http://schemas.microsoft.com/office/drawing/2014/main" val="10003"/>
                  </a:ext>
                </a:extLst>
              </a:tr>
              <a:tr h="198128">
                <a:tc>
                  <a:txBody>
                    <a:bodyPr/>
                    <a:lstStyle/>
                    <a:p>
                      <a:pPr marL="0" marR="0" lvl="0" indent="0" algn="l" rtl="0">
                        <a:spcBef>
                          <a:spcPts val="0"/>
                        </a:spcBef>
                        <a:spcAft>
                          <a:spcPts val="0"/>
                        </a:spcAft>
                        <a:buNone/>
                      </a:pPr>
                      <a:r>
                        <a:rPr lang="en-US" sz="800" b="1" dirty="0"/>
                        <a:t>12.</a:t>
                      </a:r>
                      <a:endParaRPr sz="800" b="1" dirty="0"/>
                    </a:p>
                  </a:txBody>
                  <a:tcPr marL="74303" marR="74303" marT="37152" marB="37152"/>
                </a:tc>
                <a:tc>
                  <a:txBody>
                    <a:bodyPr/>
                    <a:lstStyle/>
                    <a:p>
                      <a:r>
                        <a:rPr lang="en-GB" sz="700" dirty="0" smtClean="0"/>
                        <a:t>Pathetic</a:t>
                      </a:r>
                      <a:r>
                        <a:rPr lang="en-GB" sz="700" baseline="0" dirty="0"/>
                        <a:t> </a:t>
                      </a:r>
                      <a:r>
                        <a:rPr lang="en-GB" sz="700" baseline="0" dirty="0" smtClean="0"/>
                        <a:t>fallacy </a:t>
                      </a:r>
                      <a:endParaRPr lang="en-GB" sz="700" dirty="0"/>
                    </a:p>
                  </a:txBody>
                  <a:tcPr marL="74303" marR="74303" marT="37152" marB="37152"/>
                </a:tc>
                <a:tc>
                  <a:txBody>
                    <a:bodyPr/>
                    <a:lstStyle/>
                    <a:p>
                      <a:r>
                        <a:rPr lang="en-GB" sz="700" b="0" i="0" u="none" strike="noStrike" cap="none" dirty="0" smtClean="0">
                          <a:solidFill>
                            <a:schemeClr val="dk1"/>
                          </a:solidFill>
                          <a:effectLst/>
                          <a:latin typeface="Calibri"/>
                          <a:ea typeface="Calibri"/>
                          <a:cs typeface="Calibri"/>
                          <a:sym typeface="Arial"/>
                        </a:rPr>
                        <a:t>Applying</a:t>
                      </a:r>
                      <a:r>
                        <a:rPr lang="en-GB" sz="700" b="0" i="0" u="none" strike="noStrike" cap="none" baseline="0" dirty="0" smtClean="0">
                          <a:solidFill>
                            <a:schemeClr val="dk1"/>
                          </a:solidFill>
                          <a:effectLst/>
                          <a:latin typeface="Calibri"/>
                          <a:ea typeface="Calibri"/>
                          <a:cs typeface="Calibri"/>
                          <a:sym typeface="Arial"/>
                        </a:rPr>
                        <a:t> </a:t>
                      </a:r>
                      <a:r>
                        <a:rPr lang="en-GB" sz="700" b="0" i="0" u="none" strike="noStrike" cap="none" dirty="0" smtClean="0">
                          <a:solidFill>
                            <a:schemeClr val="dk1"/>
                          </a:solidFill>
                          <a:effectLst/>
                          <a:latin typeface="Calibri"/>
                          <a:ea typeface="Calibri"/>
                          <a:cs typeface="Calibri"/>
                          <a:sym typeface="Arial"/>
                        </a:rPr>
                        <a:t>human qualities </a:t>
                      </a:r>
                      <a:r>
                        <a:rPr lang="en-GB" sz="700" b="0" i="0" u="none" strike="noStrike" cap="none" dirty="0">
                          <a:solidFill>
                            <a:schemeClr val="dk1"/>
                          </a:solidFill>
                          <a:effectLst/>
                          <a:latin typeface="Calibri"/>
                          <a:ea typeface="Calibri"/>
                          <a:cs typeface="Calibri"/>
                          <a:sym typeface="Arial"/>
                        </a:rPr>
                        <a:t>to </a:t>
                      </a:r>
                      <a:r>
                        <a:rPr lang="en-GB" sz="700" b="0" i="0" u="none" strike="noStrike" cap="none" dirty="0" smtClean="0">
                          <a:solidFill>
                            <a:schemeClr val="dk1"/>
                          </a:solidFill>
                          <a:effectLst/>
                          <a:latin typeface="Calibri"/>
                          <a:ea typeface="Calibri"/>
                          <a:cs typeface="Calibri"/>
                          <a:sym typeface="Arial"/>
                        </a:rPr>
                        <a:t>nature and the weather.</a:t>
                      </a:r>
                      <a:r>
                        <a:rPr lang="en-GB" sz="700" b="0" i="0" u="none" strike="noStrike" cap="none" baseline="0" dirty="0" smtClean="0">
                          <a:solidFill>
                            <a:schemeClr val="dk1"/>
                          </a:solidFill>
                          <a:effectLst/>
                          <a:latin typeface="Calibri"/>
                          <a:ea typeface="Calibri"/>
                          <a:cs typeface="Calibri"/>
                          <a:sym typeface="Arial"/>
                        </a:rPr>
                        <a:t> </a:t>
                      </a:r>
                      <a:endParaRPr lang="en-GB" sz="700" dirty="0"/>
                    </a:p>
                  </a:txBody>
                  <a:tcPr marL="74303" marR="74303" marT="37152" marB="37152"/>
                </a:tc>
                <a:extLst>
                  <a:ext uri="{0D108BD9-81ED-4DB2-BD59-A6C34878D82A}">
                    <a16:rowId xmlns:a16="http://schemas.microsoft.com/office/drawing/2014/main" val="10004"/>
                  </a:ext>
                </a:extLst>
              </a:tr>
              <a:tr h="304389">
                <a:tc>
                  <a:txBody>
                    <a:bodyPr/>
                    <a:lstStyle/>
                    <a:p>
                      <a:pPr marL="0" marR="0" lvl="0" indent="0" algn="l" rtl="0">
                        <a:spcBef>
                          <a:spcPts val="0"/>
                        </a:spcBef>
                        <a:spcAft>
                          <a:spcPts val="0"/>
                        </a:spcAft>
                        <a:buNone/>
                      </a:pPr>
                      <a:r>
                        <a:rPr lang="en-US" sz="800" b="1" dirty="0"/>
                        <a:t>13.</a:t>
                      </a:r>
                      <a:endParaRPr sz="800" b="1" dirty="0"/>
                    </a:p>
                  </a:txBody>
                  <a:tcPr marL="74303" marR="74303" marT="37152" marB="37152"/>
                </a:tc>
                <a:tc>
                  <a:txBody>
                    <a:bodyPr/>
                    <a:lstStyle/>
                    <a:p>
                      <a:r>
                        <a:rPr lang="en-GB" sz="700" dirty="0"/>
                        <a:t>Embedded narration</a:t>
                      </a:r>
                    </a:p>
                  </a:txBody>
                  <a:tcPr marL="74303" marR="74303" marT="37152" marB="37152"/>
                </a:tc>
                <a:tc>
                  <a:txBody>
                    <a:bodyPr/>
                    <a:lstStyle/>
                    <a:p>
                      <a:r>
                        <a:rPr lang="en-GB" sz="700" b="0" i="0" u="none" strike="noStrike" cap="none" dirty="0">
                          <a:solidFill>
                            <a:schemeClr val="dk1"/>
                          </a:solidFill>
                          <a:effectLst/>
                          <a:latin typeface="Calibri"/>
                          <a:ea typeface="Calibri"/>
                          <a:cs typeface="Calibri"/>
                          <a:sym typeface="Arial"/>
                        </a:rPr>
                        <a:t>In an embedded narrative, the main story is told within a framing </a:t>
                      </a:r>
                      <a:r>
                        <a:rPr lang="en-GB" sz="700" b="0" i="0" u="none" strike="noStrike" cap="none" dirty="0" smtClean="0">
                          <a:solidFill>
                            <a:schemeClr val="dk1"/>
                          </a:solidFill>
                          <a:effectLst/>
                          <a:latin typeface="Calibri"/>
                          <a:ea typeface="Calibri"/>
                          <a:cs typeface="Calibri"/>
                          <a:sym typeface="Arial"/>
                        </a:rPr>
                        <a:t>narrative </a:t>
                      </a:r>
                      <a:r>
                        <a:rPr lang="en-GB" sz="700" b="0" i="0" u="none" strike="noStrike" cap="none" dirty="0" err="1" smtClean="0">
                          <a:solidFill>
                            <a:schemeClr val="dk1"/>
                          </a:solidFill>
                          <a:effectLst/>
                          <a:latin typeface="Calibri"/>
                          <a:ea typeface="Calibri"/>
                          <a:cs typeface="Calibri"/>
                          <a:sym typeface="Arial"/>
                        </a:rPr>
                        <a:t>eg</a:t>
                      </a:r>
                      <a:r>
                        <a:rPr lang="en-GB" sz="700" b="0" i="0" u="none" strike="noStrike" cap="none" dirty="0" smtClean="0">
                          <a:solidFill>
                            <a:schemeClr val="dk1"/>
                          </a:solidFill>
                          <a:effectLst/>
                          <a:latin typeface="Calibri"/>
                          <a:ea typeface="Calibri"/>
                          <a:cs typeface="Calibri"/>
                          <a:sym typeface="Arial"/>
                        </a:rPr>
                        <a:t>)</a:t>
                      </a:r>
                      <a:r>
                        <a:rPr lang="en-GB" sz="700" b="0" i="0" u="none" strike="noStrike" cap="none" baseline="0" dirty="0" smtClean="0">
                          <a:solidFill>
                            <a:schemeClr val="dk1"/>
                          </a:solidFill>
                          <a:effectLst/>
                          <a:latin typeface="Calibri"/>
                          <a:ea typeface="Calibri"/>
                          <a:cs typeface="Calibri"/>
                          <a:sym typeface="Arial"/>
                        </a:rPr>
                        <a:t> a story within a story</a:t>
                      </a:r>
                      <a:endParaRPr lang="en-GB" sz="700" dirty="0"/>
                    </a:p>
                  </a:txBody>
                  <a:tcPr marL="74303" marR="74303" marT="37152" marB="37152"/>
                </a:tc>
                <a:extLst>
                  <a:ext uri="{0D108BD9-81ED-4DB2-BD59-A6C34878D82A}">
                    <a16:rowId xmlns:a16="http://schemas.microsoft.com/office/drawing/2014/main" val="10005"/>
                  </a:ext>
                </a:extLst>
              </a:tr>
              <a:tr h="202119">
                <a:tc>
                  <a:txBody>
                    <a:bodyPr/>
                    <a:lstStyle/>
                    <a:p>
                      <a:pPr marL="0" marR="0" lvl="0" indent="0" algn="l" rtl="0">
                        <a:spcBef>
                          <a:spcPts val="0"/>
                        </a:spcBef>
                        <a:spcAft>
                          <a:spcPts val="0"/>
                        </a:spcAft>
                        <a:buNone/>
                      </a:pPr>
                      <a:r>
                        <a:rPr lang="en-US" sz="800" b="1" dirty="0"/>
                        <a:t>14.</a:t>
                      </a:r>
                      <a:endParaRPr sz="800" b="1" dirty="0"/>
                    </a:p>
                  </a:txBody>
                  <a:tcPr marL="74303" marR="74303" marT="37152" marB="37152"/>
                </a:tc>
                <a:tc>
                  <a:txBody>
                    <a:bodyPr/>
                    <a:lstStyle/>
                    <a:p>
                      <a:r>
                        <a:rPr lang="en-GB" sz="700" dirty="0"/>
                        <a:t>First person</a:t>
                      </a:r>
                    </a:p>
                  </a:txBody>
                  <a:tcPr marL="74303" marR="74303" marT="37152" marB="37152"/>
                </a:tc>
                <a:tc>
                  <a:txBody>
                    <a:bodyPr/>
                    <a:lstStyle/>
                    <a:p>
                      <a:r>
                        <a:rPr lang="en-GB" sz="700" dirty="0"/>
                        <a:t>Writing</a:t>
                      </a:r>
                      <a:r>
                        <a:rPr lang="en-GB" sz="700" baseline="0" dirty="0"/>
                        <a:t> from the speakers perspective ‘I’, ‘we’, ‘my’</a:t>
                      </a:r>
                      <a:endParaRPr lang="en-GB" sz="700" dirty="0"/>
                    </a:p>
                  </a:txBody>
                  <a:tcPr marL="74303" marR="74303" marT="37152" marB="37152"/>
                </a:tc>
                <a:extLst>
                  <a:ext uri="{0D108BD9-81ED-4DB2-BD59-A6C34878D82A}">
                    <a16:rowId xmlns:a16="http://schemas.microsoft.com/office/drawing/2014/main" val="10006"/>
                  </a:ext>
                </a:extLst>
              </a:tr>
              <a:tr h="408631">
                <a:tc>
                  <a:txBody>
                    <a:bodyPr/>
                    <a:lstStyle/>
                    <a:p>
                      <a:pPr marL="0" marR="0" lvl="0" indent="0" algn="l" rtl="0">
                        <a:spcBef>
                          <a:spcPts val="0"/>
                        </a:spcBef>
                        <a:spcAft>
                          <a:spcPts val="0"/>
                        </a:spcAft>
                        <a:buNone/>
                      </a:pPr>
                      <a:r>
                        <a:rPr lang="en-US" sz="800" b="1" dirty="0"/>
                        <a:t>15.</a:t>
                      </a:r>
                      <a:endParaRPr sz="800" b="1" dirty="0"/>
                    </a:p>
                  </a:txBody>
                  <a:tcPr marL="74303" marR="74303" marT="37152" marB="37152"/>
                </a:tc>
                <a:tc>
                  <a:txBody>
                    <a:bodyPr/>
                    <a:lstStyle/>
                    <a:p>
                      <a:r>
                        <a:rPr lang="en-GB" sz="700" dirty="0"/>
                        <a:t>Metaphor </a:t>
                      </a:r>
                    </a:p>
                  </a:txBody>
                  <a:tcPr marL="74303" marR="74303" marT="37152" marB="37152"/>
                </a:tc>
                <a:tc>
                  <a:txBody>
                    <a:bodyPr/>
                    <a:lstStyle/>
                    <a:p>
                      <a:r>
                        <a:rPr lang="en-GB" sz="700" b="0" i="0" u="none" strike="noStrike" cap="none" dirty="0" smtClean="0">
                          <a:solidFill>
                            <a:schemeClr val="dk1"/>
                          </a:solidFill>
                          <a:effectLst/>
                          <a:latin typeface="Calibri"/>
                          <a:ea typeface="Calibri"/>
                          <a:cs typeface="Calibri"/>
                          <a:sym typeface="Arial"/>
                        </a:rPr>
                        <a:t>A figure of speech that is used to make a comparison between two things that aren't alike but do have something in common </a:t>
                      </a:r>
                      <a:r>
                        <a:rPr lang="en-GB" sz="700" b="0" i="0" u="none" strike="noStrike" cap="none" dirty="0" err="1" smtClean="0">
                          <a:solidFill>
                            <a:schemeClr val="dk1"/>
                          </a:solidFill>
                          <a:effectLst/>
                          <a:latin typeface="Calibri"/>
                          <a:ea typeface="Calibri"/>
                          <a:cs typeface="Calibri"/>
                          <a:sym typeface="Arial"/>
                        </a:rPr>
                        <a:t>eg</a:t>
                      </a:r>
                      <a:r>
                        <a:rPr lang="en-GB" sz="700" b="0" i="0" u="none" strike="noStrike" cap="none" dirty="0" smtClean="0">
                          <a:solidFill>
                            <a:schemeClr val="dk1"/>
                          </a:solidFill>
                          <a:effectLst/>
                          <a:latin typeface="Calibri"/>
                          <a:ea typeface="Calibri"/>
                          <a:cs typeface="Calibri"/>
                          <a:sym typeface="Arial"/>
                        </a:rPr>
                        <a:t>) Her tears were</a:t>
                      </a:r>
                      <a:r>
                        <a:rPr lang="en-GB" sz="700" b="0" i="0" u="none" strike="noStrike" cap="none" baseline="0" dirty="0" smtClean="0">
                          <a:solidFill>
                            <a:schemeClr val="dk1"/>
                          </a:solidFill>
                          <a:effectLst/>
                          <a:latin typeface="Calibri"/>
                          <a:ea typeface="Calibri"/>
                          <a:cs typeface="Calibri"/>
                          <a:sym typeface="Arial"/>
                        </a:rPr>
                        <a:t> a river flowing down her cheeks</a:t>
                      </a:r>
                      <a:endParaRPr lang="en-GB" sz="700" dirty="0"/>
                    </a:p>
                  </a:txBody>
                  <a:tcPr marL="74303" marR="74303" marT="37152" marB="37152"/>
                </a:tc>
                <a:extLst>
                  <a:ext uri="{0D108BD9-81ED-4DB2-BD59-A6C34878D82A}">
                    <a16:rowId xmlns:a16="http://schemas.microsoft.com/office/drawing/2014/main" val="10007"/>
                  </a:ext>
                </a:extLst>
              </a:tr>
              <a:tr h="297188">
                <a:tc>
                  <a:txBody>
                    <a:bodyPr/>
                    <a:lstStyle/>
                    <a:p>
                      <a:pPr marL="0" marR="0" lvl="0" indent="0" algn="l" rtl="0">
                        <a:spcBef>
                          <a:spcPts val="0"/>
                        </a:spcBef>
                        <a:spcAft>
                          <a:spcPts val="0"/>
                        </a:spcAft>
                        <a:buNone/>
                      </a:pPr>
                      <a:r>
                        <a:rPr lang="en-US" sz="800" b="1" dirty="0"/>
                        <a:t>16.</a:t>
                      </a:r>
                      <a:endParaRPr sz="800" b="1" dirty="0"/>
                    </a:p>
                  </a:txBody>
                  <a:tcPr marL="74303" marR="74303" marT="37152" marB="37152"/>
                </a:tc>
                <a:tc>
                  <a:txBody>
                    <a:bodyPr/>
                    <a:lstStyle/>
                    <a:p>
                      <a:r>
                        <a:rPr lang="en-GB" sz="700" dirty="0"/>
                        <a:t>Personification </a:t>
                      </a:r>
                    </a:p>
                  </a:txBody>
                  <a:tcPr marL="74303" marR="74303" marT="37152" marB="37152"/>
                </a:tc>
                <a:tc>
                  <a:txBody>
                    <a:bodyPr/>
                    <a:lstStyle/>
                    <a:p>
                      <a:r>
                        <a:rPr lang="en-GB" sz="700" b="0" i="0" u="none" strike="noStrike" cap="none" dirty="0">
                          <a:solidFill>
                            <a:schemeClr val="dk1"/>
                          </a:solidFill>
                          <a:effectLst/>
                          <a:latin typeface="Calibri"/>
                          <a:ea typeface="Calibri"/>
                          <a:cs typeface="Calibri"/>
                          <a:sym typeface="Arial"/>
                        </a:rPr>
                        <a:t>Representing </a:t>
                      </a:r>
                      <a:r>
                        <a:rPr lang="en-GB" sz="700" b="0" i="0" u="none" strike="noStrike" cap="none" dirty="0" smtClean="0">
                          <a:solidFill>
                            <a:schemeClr val="dk1"/>
                          </a:solidFill>
                          <a:effectLst/>
                          <a:latin typeface="Calibri"/>
                          <a:ea typeface="Calibri"/>
                          <a:cs typeface="Calibri"/>
                          <a:sym typeface="Arial"/>
                        </a:rPr>
                        <a:t>objects</a:t>
                      </a:r>
                      <a:r>
                        <a:rPr lang="en-GB" sz="700" b="0" i="0" u="none" strike="noStrike" cap="none" baseline="0" dirty="0" smtClean="0">
                          <a:solidFill>
                            <a:schemeClr val="dk1"/>
                          </a:solidFill>
                          <a:effectLst/>
                          <a:latin typeface="Calibri"/>
                          <a:ea typeface="Calibri"/>
                          <a:cs typeface="Calibri"/>
                          <a:sym typeface="Arial"/>
                        </a:rPr>
                        <a:t> and qualities </a:t>
                      </a:r>
                      <a:r>
                        <a:rPr lang="en-GB" sz="700" b="0" i="0" u="none" strike="noStrike" cap="none" dirty="0" smtClean="0">
                          <a:solidFill>
                            <a:schemeClr val="dk1"/>
                          </a:solidFill>
                          <a:effectLst/>
                          <a:latin typeface="Calibri"/>
                          <a:ea typeface="Calibri"/>
                          <a:cs typeface="Calibri"/>
                          <a:sym typeface="Arial"/>
                        </a:rPr>
                        <a:t>as humans </a:t>
                      </a:r>
                      <a:r>
                        <a:rPr lang="en-GB" sz="700" b="0" i="0" u="none" strike="noStrike" cap="none" dirty="0" err="1" smtClean="0">
                          <a:solidFill>
                            <a:schemeClr val="dk1"/>
                          </a:solidFill>
                          <a:effectLst/>
                          <a:latin typeface="Calibri"/>
                          <a:ea typeface="Calibri"/>
                          <a:cs typeface="Calibri"/>
                          <a:sym typeface="Arial"/>
                        </a:rPr>
                        <a:t>eg</a:t>
                      </a:r>
                      <a:r>
                        <a:rPr lang="en-GB" sz="700" b="0" i="0" u="none" strike="noStrike" cap="none" dirty="0" smtClean="0">
                          <a:solidFill>
                            <a:schemeClr val="dk1"/>
                          </a:solidFill>
                          <a:effectLst/>
                          <a:latin typeface="Calibri"/>
                          <a:ea typeface="Calibri"/>
                          <a:cs typeface="Calibri"/>
                          <a:sym typeface="Arial"/>
                        </a:rPr>
                        <a:t>)</a:t>
                      </a:r>
                      <a:r>
                        <a:rPr lang="en-GB" sz="700" b="0" i="0" u="none" strike="noStrike" cap="none" baseline="0" dirty="0" smtClean="0">
                          <a:solidFill>
                            <a:schemeClr val="dk1"/>
                          </a:solidFill>
                          <a:effectLst/>
                          <a:latin typeface="Calibri"/>
                          <a:ea typeface="Calibri"/>
                          <a:cs typeface="Calibri"/>
                          <a:sym typeface="Arial"/>
                        </a:rPr>
                        <a:t> The leaves waved in the wind</a:t>
                      </a:r>
                      <a:endParaRPr lang="en-GB" sz="700" dirty="0"/>
                    </a:p>
                  </a:txBody>
                  <a:tcPr marL="74303" marR="74303" marT="37152" marB="37152"/>
                </a:tc>
                <a:extLst>
                  <a:ext uri="{0D108BD9-81ED-4DB2-BD59-A6C34878D82A}">
                    <a16:rowId xmlns:a16="http://schemas.microsoft.com/office/drawing/2014/main" val="10008"/>
                  </a:ext>
                </a:extLst>
              </a:tr>
              <a:tr h="304389">
                <a:tc>
                  <a:txBody>
                    <a:bodyPr/>
                    <a:lstStyle/>
                    <a:p>
                      <a:pPr marL="0" marR="0" lvl="0" indent="0" algn="l" rtl="0">
                        <a:spcBef>
                          <a:spcPts val="0"/>
                        </a:spcBef>
                        <a:spcAft>
                          <a:spcPts val="0"/>
                        </a:spcAft>
                        <a:buNone/>
                      </a:pPr>
                      <a:r>
                        <a:rPr lang="en-US" sz="800" b="1" dirty="0"/>
                        <a:t>17.</a:t>
                      </a:r>
                      <a:endParaRPr sz="800" b="1" dirty="0"/>
                    </a:p>
                  </a:txBody>
                  <a:tcPr marL="74303" marR="74303" marT="37152" marB="37152"/>
                </a:tc>
                <a:tc>
                  <a:txBody>
                    <a:bodyPr/>
                    <a:lstStyle/>
                    <a:p>
                      <a:r>
                        <a:rPr lang="en-GB" sz="700" dirty="0"/>
                        <a:t>Imagery </a:t>
                      </a:r>
                    </a:p>
                  </a:txBody>
                  <a:tcPr marL="74303" marR="74303" marT="37152" marB="37152"/>
                </a:tc>
                <a:tc>
                  <a:txBody>
                    <a:bodyPr/>
                    <a:lstStyle/>
                    <a:p>
                      <a:r>
                        <a:rPr lang="en-GB" sz="700" b="0" i="0" u="none" strike="noStrike" cap="none" baseline="0" dirty="0">
                          <a:solidFill>
                            <a:schemeClr val="dk1"/>
                          </a:solidFill>
                          <a:effectLst/>
                          <a:latin typeface="Calibri"/>
                          <a:ea typeface="Calibri"/>
                          <a:cs typeface="Calibri"/>
                          <a:sym typeface="Arial"/>
                        </a:rPr>
                        <a:t>L</a:t>
                      </a:r>
                      <a:r>
                        <a:rPr lang="en-GB" sz="700" b="0" i="0" u="none" strike="noStrike" cap="none" baseline="0" dirty="0" smtClean="0">
                          <a:solidFill>
                            <a:schemeClr val="dk1"/>
                          </a:solidFill>
                          <a:effectLst/>
                          <a:latin typeface="Calibri"/>
                          <a:ea typeface="Calibri"/>
                          <a:cs typeface="Calibri"/>
                          <a:sym typeface="Arial"/>
                        </a:rPr>
                        <a:t>anguage </a:t>
                      </a:r>
                      <a:r>
                        <a:rPr lang="en-GB" sz="700" b="0" i="0" u="none" strike="noStrike" cap="none" baseline="0" dirty="0">
                          <a:solidFill>
                            <a:schemeClr val="dk1"/>
                          </a:solidFill>
                          <a:effectLst/>
                          <a:latin typeface="Calibri"/>
                          <a:ea typeface="Calibri"/>
                          <a:cs typeface="Calibri"/>
                          <a:sym typeface="Arial"/>
                        </a:rPr>
                        <a:t>that produces pictures in the minds of people reading or listening</a:t>
                      </a:r>
                      <a:endParaRPr lang="en-GB" sz="700" baseline="0" dirty="0"/>
                    </a:p>
                  </a:txBody>
                  <a:tcPr marL="74303" marR="74303" marT="37152" marB="37152"/>
                </a:tc>
                <a:extLst>
                  <a:ext uri="{0D108BD9-81ED-4DB2-BD59-A6C34878D82A}">
                    <a16:rowId xmlns:a16="http://schemas.microsoft.com/office/drawing/2014/main" val="10009"/>
                  </a:ext>
                </a:extLst>
              </a:tr>
              <a:tr h="198128">
                <a:tc>
                  <a:txBody>
                    <a:bodyPr/>
                    <a:lstStyle/>
                    <a:p>
                      <a:pPr marL="0" marR="0" lvl="0" indent="0" algn="l" rtl="0">
                        <a:spcBef>
                          <a:spcPts val="0"/>
                        </a:spcBef>
                        <a:spcAft>
                          <a:spcPts val="0"/>
                        </a:spcAft>
                        <a:buNone/>
                      </a:pPr>
                      <a:r>
                        <a:rPr lang="en-US" sz="800" b="1" dirty="0"/>
                        <a:t>18.</a:t>
                      </a:r>
                      <a:endParaRPr sz="800" b="1" dirty="0"/>
                    </a:p>
                  </a:txBody>
                  <a:tcPr marL="74303" marR="74303" marT="37152" marB="37152"/>
                </a:tc>
                <a:tc>
                  <a:txBody>
                    <a:bodyPr/>
                    <a:lstStyle/>
                    <a:p>
                      <a:r>
                        <a:rPr lang="en-GB" sz="700" dirty="0"/>
                        <a:t>Abandoned </a:t>
                      </a:r>
                    </a:p>
                  </a:txBody>
                  <a:tcPr marL="74303" marR="74303" marT="37152" marB="37152"/>
                </a:tc>
                <a:tc>
                  <a:txBody>
                    <a:bodyPr/>
                    <a:lstStyle/>
                    <a:p>
                      <a:r>
                        <a:rPr lang="en-GB" sz="700" b="0" i="0" u="none" strike="noStrike" cap="none" baseline="0" dirty="0" smtClean="0">
                          <a:solidFill>
                            <a:schemeClr val="dk1"/>
                          </a:solidFill>
                          <a:effectLst/>
                          <a:latin typeface="Calibri"/>
                          <a:ea typeface="Calibri"/>
                          <a:cs typeface="Calibri"/>
                          <a:sym typeface="Arial"/>
                        </a:rPr>
                        <a:t>Left </a:t>
                      </a:r>
                      <a:r>
                        <a:rPr lang="en-GB" sz="700" b="0" i="0" u="none" strike="noStrike" cap="none" baseline="0" dirty="0">
                          <a:solidFill>
                            <a:schemeClr val="dk1"/>
                          </a:solidFill>
                          <a:effectLst/>
                          <a:latin typeface="Calibri"/>
                          <a:ea typeface="Calibri"/>
                          <a:cs typeface="Calibri"/>
                          <a:sym typeface="Arial"/>
                        </a:rPr>
                        <a:t>and no longer wanted, used or needed</a:t>
                      </a:r>
                      <a:endParaRPr lang="en-GB" sz="700" baseline="0" dirty="0"/>
                    </a:p>
                  </a:txBody>
                  <a:tcPr marL="74303" marR="74303" marT="37152" marB="37152"/>
                </a:tc>
                <a:extLst>
                  <a:ext uri="{0D108BD9-81ED-4DB2-BD59-A6C34878D82A}">
                    <a16:rowId xmlns:a16="http://schemas.microsoft.com/office/drawing/2014/main" val="10013"/>
                  </a:ext>
                </a:extLst>
              </a:tr>
              <a:tr h="297188">
                <a:tc>
                  <a:txBody>
                    <a:bodyPr/>
                    <a:lstStyle/>
                    <a:p>
                      <a:pPr marL="0" marR="0" lvl="0" indent="0" algn="l" rtl="0">
                        <a:spcBef>
                          <a:spcPts val="0"/>
                        </a:spcBef>
                        <a:spcAft>
                          <a:spcPts val="0"/>
                        </a:spcAft>
                        <a:buNone/>
                      </a:pPr>
                      <a:r>
                        <a:rPr lang="en-US" sz="800" b="1" dirty="0"/>
                        <a:t>19.</a:t>
                      </a:r>
                      <a:endParaRPr sz="800" b="1" dirty="0"/>
                    </a:p>
                  </a:txBody>
                  <a:tcPr marL="74303" marR="74303" marT="37152" marB="37152"/>
                </a:tc>
                <a:tc>
                  <a:txBody>
                    <a:bodyPr/>
                    <a:lstStyle/>
                    <a:p>
                      <a:r>
                        <a:rPr lang="en-GB" sz="700" dirty="0"/>
                        <a:t>Isolation </a:t>
                      </a:r>
                    </a:p>
                  </a:txBody>
                  <a:tcPr marL="74303" marR="74303" marT="37152" marB="37152"/>
                </a:tc>
                <a:tc>
                  <a:txBody>
                    <a:bodyPr/>
                    <a:lstStyle/>
                    <a:p>
                      <a:r>
                        <a:rPr lang="en-GB" sz="700" b="0" i="0" u="none" strike="noStrike" cap="none" baseline="0" dirty="0">
                          <a:solidFill>
                            <a:schemeClr val="dk1"/>
                          </a:solidFill>
                          <a:effectLst/>
                          <a:latin typeface="Calibri"/>
                          <a:ea typeface="Calibri"/>
                          <a:cs typeface="Calibri"/>
                          <a:sym typeface="Arial"/>
                        </a:rPr>
                        <a:t>T</a:t>
                      </a:r>
                      <a:r>
                        <a:rPr lang="en-GB" sz="700" b="0" i="0" u="none" strike="noStrike" cap="none" baseline="0" dirty="0" smtClean="0">
                          <a:solidFill>
                            <a:schemeClr val="dk1"/>
                          </a:solidFill>
                          <a:effectLst/>
                          <a:latin typeface="Calibri"/>
                          <a:ea typeface="Calibri"/>
                          <a:cs typeface="Calibri"/>
                          <a:sym typeface="Arial"/>
                        </a:rPr>
                        <a:t>he </a:t>
                      </a:r>
                      <a:r>
                        <a:rPr lang="en-GB" sz="700" b="0" i="0" u="none" strike="noStrike" cap="none" baseline="0" dirty="0">
                          <a:solidFill>
                            <a:schemeClr val="dk1"/>
                          </a:solidFill>
                          <a:effectLst/>
                          <a:latin typeface="Calibri"/>
                          <a:ea typeface="Calibri"/>
                          <a:cs typeface="Calibri"/>
                          <a:sym typeface="Arial"/>
                        </a:rPr>
                        <a:t>act of separating somebody/something; the state of being separate</a:t>
                      </a:r>
                      <a:endParaRPr lang="en-GB" sz="700" baseline="0" dirty="0"/>
                    </a:p>
                  </a:txBody>
                  <a:tcPr marL="74303" marR="74303" marT="37152" marB="37152"/>
                </a:tc>
                <a:extLst>
                  <a:ext uri="{0D108BD9-81ED-4DB2-BD59-A6C34878D82A}">
                    <a16:rowId xmlns:a16="http://schemas.microsoft.com/office/drawing/2014/main" val="10014"/>
                  </a:ext>
                </a:extLst>
              </a:tr>
              <a:tr h="297188">
                <a:tc>
                  <a:txBody>
                    <a:bodyPr/>
                    <a:lstStyle/>
                    <a:p>
                      <a:pPr marL="0" marR="0" lvl="0" indent="0" algn="l" rtl="0">
                        <a:spcBef>
                          <a:spcPts val="0"/>
                        </a:spcBef>
                        <a:spcAft>
                          <a:spcPts val="0"/>
                        </a:spcAft>
                        <a:buNone/>
                      </a:pPr>
                      <a:r>
                        <a:rPr lang="en-US" sz="800" b="1" dirty="0"/>
                        <a:t>20.</a:t>
                      </a:r>
                      <a:endParaRPr sz="800" b="1" dirty="0"/>
                    </a:p>
                  </a:txBody>
                  <a:tcPr marL="74303" marR="74303" marT="37152" marB="37152"/>
                </a:tc>
                <a:tc>
                  <a:txBody>
                    <a:bodyPr/>
                    <a:lstStyle/>
                    <a:p>
                      <a:r>
                        <a:rPr lang="en-GB" sz="700" dirty="0"/>
                        <a:t>Grotesque </a:t>
                      </a:r>
                    </a:p>
                  </a:txBody>
                  <a:tcPr marL="74303" marR="74303" marT="37152" marB="37152"/>
                </a:tc>
                <a:tc>
                  <a:txBody>
                    <a:bodyPr/>
                    <a:lstStyle/>
                    <a:p>
                      <a:r>
                        <a:rPr lang="en-GB" sz="700" b="0" i="0" u="none" strike="noStrike" cap="none" baseline="0" dirty="0">
                          <a:solidFill>
                            <a:schemeClr val="dk1"/>
                          </a:solidFill>
                          <a:effectLst/>
                          <a:latin typeface="Calibri"/>
                          <a:ea typeface="Calibri"/>
                          <a:cs typeface="Calibri"/>
                          <a:sym typeface="Arial"/>
                        </a:rPr>
                        <a:t>E</a:t>
                      </a:r>
                      <a:r>
                        <a:rPr lang="en-GB" sz="700" b="0" i="0" u="none" strike="noStrike" cap="none" baseline="0" dirty="0" smtClean="0">
                          <a:solidFill>
                            <a:schemeClr val="dk1"/>
                          </a:solidFill>
                          <a:effectLst/>
                          <a:latin typeface="Calibri"/>
                          <a:ea typeface="Calibri"/>
                          <a:cs typeface="Calibri"/>
                          <a:sym typeface="Arial"/>
                        </a:rPr>
                        <a:t>xtremely </a:t>
                      </a:r>
                      <a:r>
                        <a:rPr lang="en-GB" sz="700" b="0" i="0" u="none" strike="noStrike" cap="none" baseline="0" dirty="0">
                          <a:solidFill>
                            <a:schemeClr val="dk1"/>
                          </a:solidFill>
                          <a:effectLst/>
                          <a:latin typeface="Calibri"/>
                          <a:ea typeface="Calibri"/>
                          <a:cs typeface="Calibri"/>
                          <a:sym typeface="Arial"/>
                        </a:rPr>
                        <a:t>ugly in a strange way that is often frightening or amusing</a:t>
                      </a:r>
                      <a:endParaRPr lang="en-GB" sz="700" baseline="0" dirty="0"/>
                    </a:p>
                  </a:txBody>
                  <a:tcPr marL="74303" marR="74303" marT="37152" marB="37152"/>
                </a:tc>
                <a:extLst>
                  <a:ext uri="{0D108BD9-81ED-4DB2-BD59-A6C34878D82A}">
                    <a16:rowId xmlns:a16="http://schemas.microsoft.com/office/drawing/2014/main" val="10016"/>
                  </a:ext>
                </a:extLst>
              </a:tr>
              <a:tr h="304389">
                <a:tc>
                  <a:txBody>
                    <a:bodyPr/>
                    <a:lstStyle/>
                    <a:p>
                      <a:pPr marL="0" marR="0" lvl="0" indent="0" algn="l" rtl="0">
                        <a:spcBef>
                          <a:spcPts val="0"/>
                        </a:spcBef>
                        <a:spcAft>
                          <a:spcPts val="0"/>
                        </a:spcAft>
                        <a:buNone/>
                      </a:pPr>
                      <a:r>
                        <a:rPr lang="en-US" sz="800" b="1" dirty="0"/>
                        <a:t>21.</a:t>
                      </a:r>
                      <a:endParaRPr sz="800" b="1" dirty="0"/>
                    </a:p>
                  </a:txBody>
                  <a:tcPr marL="74303" marR="74303" marT="37152" marB="37152"/>
                </a:tc>
                <a:tc>
                  <a:txBody>
                    <a:bodyPr/>
                    <a:lstStyle/>
                    <a:p>
                      <a:r>
                        <a:rPr lang="en-GB" sz="700" dirty="0"/>
                        <a:t>Prejudice </a:t>
                      </a:r>
                    </a:p>
                  </a:txBody>
                  <a:tcPr marL="74303" marR="74303" marT="37152" marB="37152"/>
                </a:tc>
                <a:tc>
                  <a:txBody>
                    <a:bodyPr/>
                    <a:lstStyle/>
                    <a:p>
                      <a:r>
                        <a:rPr lang="en-GB" sz="700" b="0" i="0" u="none" strike="noStrike" cap="none" baseline="0" dirty="0">
                          <a:solidFill>
                            <a:schemeClr val="dk1"/>
                          </a:solidFill>
                          <a:effectLst/>
                          <a:latin typeface="Calibri"/>
                          <a:ea typeface="Calibri"/>
                          <a:cs typeface="Calibri"/>
                          <a:sym typeface="Arial"/>
                        </a:rPr>
                        <a:t>A</a:t>
                      </a:r>
                      <a:r>
                        <a:rPr lang="en-GB" sz="700" b="0" i="0" u="none" strike="noStrike" cap="none" baseline="0" dirty="0" smtClean="0">
                          <a:solidFill>
                            <a:schemeClr val="dk1"/>
                          </a:solidFill>
                          <a:effectLst/>
                          <a:latin typeface="Calibri"/>
                          <a:ea typeface="Calibri"/>
                          <a:cs typeface="Calibri"/>
                          <a:sym typeface="Arial"/>
                        </a:rPr>
                        <a:t>n </a:t>
                      </a:r>
                      <a:r>
                        <a:rPr lang="en-GB" sz="700" b="0" i="0" u="none" strike="noStrike" cap="none" baseline="0" dirty="0">
                          <a:solidFill>
                            <a:schemeClr val="dk1"/>
                          </a:solidFill>
                          <a:effectLst/>
                          <a:latin typeface="Calibri"/>
                          <a:ea typeface="Calibri"/>
                          <a:cs typeface="Calibri"/>
                          <a:sym typeface="Arial"/>
                        </a:rPr>
                        <a:t>unreasonable dislike of or preference for a person, group, custom. Especially when it is based on </a:t>
                      </a:r>
                      <a:r>
                        <a:rPr lang="en-GB" sz="700" b="0" i="0" u="none" strike="noStrike" cap="none" baseline="0" dirty="0" smtClean="0">
                          <a:solidFill>
                            <a:schemeClr val="dk1"/>
                          </a:solidFill>
                          <a:effectLst/>
                          <a:latin typeface="Calibri"/>
                          <a:ea typeface="Calibri"/>
                          <a:cs typeface="Calibri"/>
                          <a:sym typeface="Arial"/>
                        </a:rPr>
                        <a:t>race/religion/gender</a:t>
                      </a:r>
                      <a:endParaRPr lang="en-GB" sz="700" baseline="0" dirty="0"/>
                    </a:p>
                  </a:txBody>
                  <a:tcPr marL="74303" marR="74303" marT="37152" marB="37152"/>
                </a:tc>
                <a:extLst>
                  <a:ext uri="{0D108BD9-81ED-4DB2-BD59-A6C34878D82A}">
                    <a16:rowId xmlns:a16="http://schemas.microsoft.com/office/drawing/2014/main" val="10017"/>
                  </a:ext>
                </a:extLst>
              </a:tr>
            </a:tbl>
          </a:graphicData>
        </a:graphic>
      </p:graphicFrame>
      <p:sp>
        <p:nvSpPr>
          <p:cNvPr id="90" name="Shape 90"/>
          <p:cNvSpPr txBox="1"/>
          <p:nvPr/>
        </p:nvSpPr>
        <p:spPr>
          <a:xfrm>
            <a:off x="4736976" y="565179"/>
            <a:ext cx="1235644" cy="313159"/>
          </a:xfrm>
          <a:prstGeom prst="rect">
            <a:avLst/>
          </a:prstGeom>
          <a:noFill/>
          <a:ln>
            <a:noFill/>
          </a:ln>
        </p:spPr>
        <p:txBody>
          <a:bodyPr spcFirstLastPara="1" wrap="square" lIns="74283" tIns="37131" rIns="74283" bIns="37131" anchor="t" anchorCtr="0">
            <a:noAutofit/>
          </a:bodyPr>
          <a:lstStyle/>
          <a:p>
            <a:pPr algn="ctr"/>
            <a:r>
              <a:rPr lang="en-US" sz="1138" b="1" dirty="0">
                <a:solidFill>
                  <a:srgbClr val="00B050"/>
                </a:solidFill>
                <a:latin typeface="Bangers"/>
                <a:ea typeface="Bangers"/>
                <a:cs typeface="Bangers"/>
                <a:sym typeface="Bangers"/>
              </a:rPr>
              <a:t>Vocabulary</a:t>
            </a:r>
            <a:r>
              <a:rPr lang="en-US" sz="1138" b="1" dirty="0">
                <a:solidFill>
                  <a:schemeClr val="dk1"/>
                </a:solidFill>
                <a:latin typeface="Bangers"/>
                <a:ea typeface="Bangers"/>
                <a:cs typeface="Bangers"/>
                <a:sym typeface="Bangers"/>
              </a:rPr>
              <a:t> </a:t>
            </a:r>
            <a:endParaRPr sz="1138" b="1" dirty="0">
              <a:solidFill>
                <a:srgbClr val="00B050"/>
              </a:solidFill>
              <a:latin typeface="Bangers"/>
              <a:ea typeface="Bangers"/>
              <a:cs typeface="Bangers"/>
              <a:sym typeface="Bangers"/>
            </a:endParaRPr>
          </a:p>
        </p:txBody>
      </p:sp>
      <p:graphicFrame>
        <p:nvGraphicFramePr>
          <p:cNvPr id="91" name="Shape 91"/>
          <p:cNvGraphicFramePr/>
          <p:nvPr>
            <p:extLst>
              <p:ext uri="{D42A27DB-BD31-4B8C-83A1-F6EECF244321}">
                <p14:modId xmlns:p14="http://schemas.microsoft.com/office/powerpoint/2010/main" val="658512624"/>
              </p:ext>
            </p:extLst>
          </p:nvPr>
        </p:nvGraphicFramePr>
        <p:xfrm>
          <a:off x="108108" y="1345888"/>
          <a:ext cx="4372556" cy="459925"/>
        </p:xfrm>
        <a:graphic>
          <a:graphicData uri="http://schemas.openxmlformats.org/drawingml/2006/table">
            <a:tbl>
              <a:tblPr firstRow="1" bandRow="1">
                <a:noFill/>
                <a:tableStyleId>{663986F5-59F1-45FE-B2F2-9B36EEFBC028}</a:tableStyleId>
              </a:tblPr>
              <a:tblGrid>
                <a:gridCol w="371808">
                  <a:extLst>
                    <a:ext uri="{9D8B030D-6E8A-4147-A177-3AD203B41FA5}">
                      <a16:colId xmlns:a16="http://schemas.microsoft.com/office/drawing/2014/main" val="20000"/>
                    </a:ext>
                  </a:extLst>
                </a:gridCol>
                <a:gridCol w="4000748">
                  <a:extLst>
                    <a:ext uri="{9D8B030D-6E8A-4147-A177-3AD203B41FA5}">
                      <a16:colId xmlns:a16="http://schemas.microsoft.com/office/drawing/2014/main" val="20001"/>
                    </a:ext>
                  </a:extLst>
                </a:gridCol>
              </a:tblGrid>
              <a:tr h="459925">
                <a:tc>
                  <a:txBody>
                    <a:bodyPr/>
                    <a:lstStyle/>
                    <a:p>
                      <a:pPr marL="0" marR="0" lvl="0" indent="0" algn="ctr" rtl="0">
                        <a:spcBef>
                          <a:spcPts val="0"/>
                        </a:spcBef>
                        <a:spcAft>
                          <a:spcPts val="0"/>
                        </a:spcAft>
                        <a:buNone/>
                      </a:pPr>
                      <a:r>
                        <a:rPr lang="en-US" sz="800" b="1" dirty="0">
                          <a:latin typeface="Century Gothic"/>
                          <a:ea typeface="Century Gothic"/>
                          <a:cs typeface="Century Gothic"/>
                          <a:sym typeface="Century Gothic"/>
                        </a:rPr>
                        <a:t>2</a:t>
                      </a:r>
                      <a:endParaRPr sz="800" b="1" dirty="0">
                        <a:latin typeface="Century Gothic"/>
                        <a:ea typeface="Century Gothic"/>
                        <a:cs typeface="Century Gothic"/>
                        <a:sym typeface="Century Gothic"/>
                      </a:endParaRPr>
                    </a:p>
                  </a:txBody>
                  <a:tcPr marL="74303" marR="74303" marT="37152" marB="37152"/>
                </a:tc>
                <a:tc>
                  <a:txBody>
                    <a:bodyPr/>
                    <a:lstStyle/>
                    <a:p>
                      <a:pPr marL="0" marR="0" lvl="0" indent="0" algn="l" rtl="0">
                        <a:lnSpc>
                          <a:spcPct val="100000"/>
                        </a:lnSpc>
                        <a:spcBef>
                          <a:spcPts val="0"/>
                        </a:spcBef>
                        <a:spcAft>
                          <a:spcPts val="0"/>
                        </a:spcAft>
                        <a:buClr>
                          <a:schemeClr val="dk1"/>
                        </a:buClr>
                        <a:buFont typeface="Century Gothic"/>
                        <a:buNone/>
                      </a:pPr>
                      <a:r>
                        <a:rPr lang="en-GB" sz="800" baseline="0" dirty="0" smtClean="0">
                          <a:latin typeface="Love Ya Like A Sister"/>
                          <a:ea typeface="Love Ya Like A Sister"/>
                          <a:cs typeface="Love Ya Like A Sister"/>
                          <a:sym typeface="Love Ya Like A Sister"/>
                        </a:rPr>
                        <a:t> </a:t>
                      </a:r>
                      <a:endParaRPr lang="en-GB" sz="800" baseline="0" dirty="0">
                        <a:latin typeface="Love Ya Like A Sister"/>
                        <a:ea typeface="Love Ya Like A Sister"/>
                        <a:cs typeface="Love Ya Like A Sister"/>
                        <a:sym typeface="Love Ya Like A Sister"/>
                      </a:endParaRPr>
                    </a:p>
                  </a:txBody>
                  <a:tcPr marL="74303" marR="74303" marT="37152" marB="37152"/>
                </a:tc>
                <a:extLst>
                  <a:ext uri="{0D108BD9-81ED-4DB2-BD59-A6C34878D82A}">
                    <a16:rowId xmlns:a16="http://schemas.microsoft.com/office/drawing/2014/main" val="10000"/>
                  </a:ext>
                </a:extLst>
              </a:tr>
            </a:tbl>
          </a:graphicData>
        </a:graphic>
      </p:graphicFrame>
      <p:sp>
        <p:nvSpPr>
          <p:cNvPr id="93" name="Shape 93"/>
          <p:cNvSpPr txBox="1"/>
          <p:nvPr/>
        </p:nvSpPr>
        <p:spPr>
          <a:xfrm>
            <a:off x="8920715" y="7034350"/>
            <a:ext cx="150041" cy="300082"/>
          </a:xfrm>
          <a:prstGeom prst="rect">
            <a:avLst/>
          </a:prstGeom>
          <a:noFill/>
          <a:ln>
            <a:noFill/>
          </a:ln>
        </p:spPr>
        <p:txBody>
          <a:bodyPr spcFirstLastPara="1" wrap="square" lIns="74283" tIns="37131" rIns="74283" bIns="37131" anchor="t" anchorCtr="0">
            <a:noAutofit/>
          </a:bodyPr>
          <a:lstStyle/>
          <a:p>
            <a:endParaRPr sz="1138" dirty="0">
              <a:solidFill>
                <a:schemeClr val="dk1"/>
              </a:solidFill>
              <a:latin typeface="Calibri"/>
              <a:ea typeface="Calibri"/>
              <a:cs typeface="Calibri"/>
              <a:sym typeface="Calibri"/>
            </a:endParaRPr>
          </a:p>
        </p:txBody>
      </p:sp>
      <p:pic>
        <p:nvPicPr>
          <p:cNvPr id="1028" name="Picture 4" descr="https://www.birkenheadparkschool.com/images/logo/BPS_Logo_for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09" y="71998"/>
            <a:ext cx="1521169" cy="456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Shape 91"/>
          <p:cNvGraphicFramePr/>
          <p:nvPr>
            <p:extLst>
              <p:ext uri="{D42A27DB-BD31-4B8C-83A1-F6EECF244321}">
                <p14:modId xmlns:p14="http://schemas.microsoft.com/office/powerpoint/2010/main" val="3378629014"/>
              </p:ext>
            </p:extLst>
          </p:nvPr>
        </p:nvGraphicFramePr>
        <p:xfrm>
          <a:off x="98242" y="1847753"/>
          <a:ext cx="4368353" cy="459925"/>
        </p:xfrm>
        <a:graphic>
          <a:graphicData uri="http://schemas.openxmlformats.org/drawingml/2006/table">
            <a:tbl>
              <a:tblPr firstRow="1" bandRow="1">
                <a:noFill/>
                <a:tableStyleId>{663986F5-59F1-45FE-B2F2-9B36EEFBC028}</a:tableStyleId>
              </a:tblPr>
              <a:tblGrid>
                <a:gridCol w="381634">
                  <a:extLst>
                    <a:ext uri="{9D8B030D-6E8A-4147-A177-3AD203B41FA5}">
                      <a16:colId xmlns:a16="http://schemas.microsoft.com/office/drawing/2014/main" val="20000"/>
                    </a:ext>
                  </a:extLst>
                </a:gridCol>
                <a:gridCol w="3986719">
                  <a:extLst>
                    <a:ext uri="{9D8B030D-6E8A-4147-A177-3AD203B41FA5}">
                      <a16:colId xmlns:a16="http://schemas.microsoft.com/office/drawing/2014/main" val="20001"/>
                    </a:ext>
                  </a:extLst>
                </a:gridCol>
              </a:tblGrid>
              <a:tr h="45992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dirty="0"/>
                        <a:t>  </a:t>
                      </a:r>
                      <a:r>
                        <a:rPr lang="en-GB" sz="800" dirty="0"/>
                        <a:t> </a:t>
                      </a:r>
                      <a:r>
                        <a:rPr lang="en-US" sz="800" b="1" dirty="0">
                          <a:latin typeface="Century Gothic"/>
                          <a:sym typeface="Century Gothic"/>
                        </a:rPr>
                        <a:t>3</a:t>
                      </a:r>
                      <a:endParaRPr lang="en-US" sz="800" b="1" dirty="0">
                        <a:latin typeface="Century Gothic"/>
                        <a:ea typeface="Century Gothic"/>
                        <a:cs typeface="Century Gothic"/>
                        <a:sym typeface="Century Gothic"/>
                      </a:endParaRPr>
                    </a:p>
                    <a:p>
                      <a:endParaRPr lang="en-GB" sz="1100" dirty="0"/>
                    </a:p>
                  </a:txBody>
                  <a:tcPr marL="74303" marR="74303" marT="37152" marB="37152"/>
                </a:tc>
                <a:tc>
                  <a:txBody>
                    <a:bodyPr/>
                    <a:lstStyle/>
                    <a:p>
                      <a:r>
                        <a:rPr lang="en-GB" sz="800" baseline="0" dirty="0"/>
                        <a:t>At the beginning of the novel, Walton’s ship is stuck in the ice. This cold atmosphere creates a chilling mood and is an example of pathetic fallacy. Walton is isolated from others just as the monster becomes isolated later in the novel. </a:t>
                      </a:r>
                    </a:p>
                  </a:txBody>
                  <a:tcPr marL="74303" marR="74303" marT="37152" marB="37152"/>
                </a:tc>
                <a:extLst>
                  <a:ext uri="{0D108BD9-81ED-4DB2-BD59-A6C34878D82A}">
                    <a16:rowId xmlns:a16="http://schemas.microsoft.com/office/drawing/2014/main" val="10000"/>
                  </a:ext>
                </a:extLst>
              </a:tr>
            </a:tbl>
          </a:graphicData>
        </a:graphic>
      </p:graphicFrame>
      <p:sp>
        <p:nvSpPr>
          <p:cNvPr id="2" name="Rectangle 1"/>
          <p:cNvSpPr/>
          <p:nvPr/>
        </p:nvSpPr>
        <p:spPr>
          <a:xfrm>
            <a:off x="461104" y="1393576"/>
            <a:ext cx="3858192" cy="467629"/>
          </a:xfrm>
          <a:prstGeom prst="rect">
            <a:avLst/>
          </a:prstGeom>
        </p:spPr>
        <p:txBody>
          <a:bodyPr wrap="square">
            <a:spAutoFit/>
          </a:bodyPr>
          <a:lstStyle/>
          <a:p>
            <a:r>
              <a:rPr lang="en-GB" sz="813" dirty="0">
                <a:solidFill>
                  <a:srgbClr val="222222"/>
                </a:solidFill>
                <a:latin typeface="Calibri" panose="020F0502020204030204" pitchFamily="34" charset="0"/>
              </a:rPr>
              <a:t>Frankenstein tells the story of a scientist called Victor Frankenstein. He gives life to his own creation. However, the creation turns out to be a hideous monster. Frankenstein rejects the monster which is forced to live a lonely life without a companion. </a:t>
            </a:r>
            <a:endParaRPr lang="en-GB" sz="813" dirty="0">
              <a:latin typeface="Calibri" panose="020F0502020204030204" pitchFamily="34" charset="0"/>
            </a:endParaRPr>
          </a:p>
        </p:txBody>
      </p:sp>
      <p:graphicFrame>
        <p:nvGraphicFramePr>
          <p:cNvPr id="15" name="Shape 91">
            <a:extLst>
              <a:ext uri="{FF2B5EF4-FFF2-40B4-BE49-F238E27FC236}">
                <a16:creationId xmlns:a16="http://schemas.microsoft.com/office/drawing/2014/main" id="{0B39EAC2-3333-4911-95F8-01A27F51384F}"/>
              </a:ext>
            </a:extLst>
          </p:cNvPr>
          <p:cNvGraphicFramePr/>
          <p:nvPr>
            <p:extLst>
              <p:ext uri="{D42A27DB-BD31-4B8C-83A1-F6EECF244321}">
                <p14:modId xmlns:p14="http://schemas.microsoft.com/office/powerpoint/2010/main" val="1070369466"/>
              </p:ext>
            </p:extLst>
          </p:nvPr>
        </p:nvGraphicFramePr>
        <p:xfrm>
          <a:off x="94369" y="2307678"/>
          <a:ext cx="4360845" cy="693428"/>
        </p:xfrm>
        <a:graphic>
          <a:graphicData uri="http://schemas.openxmlformats.org/drawingml/2006/table">
            <a:tbl>
              <a:tblPr firstRow="1" bandRow="1">
                <a:noFill/>
                <a:tableStyleId>{663986F5-59F1-45FE-B2F2-9B36EEFBC028}</a:tableStyleId>
              </a:tblPr>
              <a:tblGrid>
                <a:gridCol w="380978">
                  <a:extLst>
                    <a:ext uri="{9D8B030D-6E8A-4147-A177-3AD203B41FA5}">
                      <a16:colId xmlns:a16="http://schemas.microsoft.com/office/drawing/2014/main" val="20000"/>
                    </a:ext>
                  </a:extLst>
                </a:gridCol>
                <a:gridCol w="3979867">
                  <a:extLst>
                    <a:ext uri="{9D8B030D-6E8A-4147-A177-3AD203B41FA5}">
                      <a16:colId xmlns:a16="http://schemas.microsoft.com/office/drawing/2014/main" val="20001"/>
                    </a:ext>
                  </a:extLst>
                </a:gridCol>
              </a:tblGrid>
              <a:tr h="693428">
                <a:tc>
                  <a:txBody>
                    <a:bodyPr/>
                    <a:lstStyle/>
                    <a:p>
                      <a:r>
                        <a:rPr lang="en-GB" sz="1100" dirty="0"/>
                        <a:t>  </a:t>
                      </a:r>
                      <a:r>
                        <a:rPr lang="en-GB" sz="800" b="1" dirty="0">
                          <a:latin typeface="Centaury Gothic"/>
                        </a:rPr>
                        <a:t> 4</a:t>
                      </a:r>
                    </a:p>
                  </a:txBody>
                  <a:tcPr marL="74303" marR="74303" marT="37152" marB="37152"/>
                </a:tc>
                <a:tc>
                  <a:txBody>
                    <a:bodyPr/>
                    <a:lstStyle/>
                    <a:p>
                      <a:r>
                        <a:rPr lang="en-GB" sz="800" b="0" i="0" u="none" strike="noStrike" cap="none" dirty="0">
                          <a:solidFill>
                            <a:schemeClr val="dk1"/>
                          </a:solidFill>
                          <a:effectLst/>
                          <a:latin typeface="Calibri"/>
                          <a:ea typeface="Calibri"/>
                          <a:cs typeface="Calibri"/>
                          <a:sym typeface="Arial"/>
                        </a:rPr>
                        <a:t>There are three separate narrators. We learn directly about Robert Walton's </a:t>
                      </a:r>
                      <a:r>
                        <a:rPr lang="en-GB" sz="800" b="0" i="0" u="none" strike="noStrike" cap="none" dirty="0" smtClean="0">
                          <a:solidFill>
                            <a:schemeClr val="dk1"/>
                          </a:solidFill>
                          <a:effectLst/>
                          <a:latin typeface="Calibri"/>
                          <a:ea typeface="Calibri"/>
                          <a:cs typeface="Calibri"/>
                          <a:sym typeface="Arial"/>
                        </a:rPr>
                        <a:t>travels </a:t>
                      </a:r>
                      <a:r>
                        <a:rPr lang="en-GB" sz="800" b="0" i="0" u="none" strike="noStrike" cap="none" dirty="0">
                          <a:solidFill>
                            <a:schemeClr val="dk1"/>
                          </a:solidFill>
                          <a:effectLst/>
                          <a:latin typeface="Calibri"/>
                          <a:ea typeface="Calibri"/>
                          <a:cs typeface="Calibri"/>
                          <a:sym typeface="Arial"/>
                        </a:rPr>
                        <a:t>in his own words. He then meets Victor Frankenstein and his story is told to us through the letters which Robert Walton is writing to his sister. Finally, we hear the Monster's account of his development, but this is told to us by Victor, which is in turn told to </a:t>
                      </a:r>
                      <a:r>
                        <a:rPr lang="en-GB" sz="800" b="0" i="0" u="none" strike="noStrike" cap="none" dirty="0" smtClean="0">
                          <a:solidFill>
                            <a:schemeClr val="dk1"/>
                          </a:solidFill>
                          <a:effectLst/>
                          <a:latin typeface="Calibri"/>
                          <a:ea typeface="Calibri"/>
                          <a:cs typeface="Calibri"/>
                          <a:sym typeface="Arial"/>
                        </a:rPr>
                        <a:t>Walton. </a:t>
                      </a:r>
                      <a:r>
                        <a:rPr lang="en-GB" sz="800" b="0" i="0" u="none" strike="noStrike" cap="none" dirty="0">
                          <a:solidFill>
                            <a:schemeClr val="dk1"/>
                          </a:solidFill>
                          <a:effectLst/>
                          <a:latin typeface="Calibri"/>
                          <a:ea typeface="Calibri"/>
                          <a:cs typeface="Calibri"/>
                          <a:sym typeface="Arial"/>
                        </a:rPr>
                        <a:t>The novel then returns to Victor's point of view and then finally to Walton’s. </a:t>
                      </a:r>
                      <a:endParaRPr lang="en-GB" sz="800" baseline="0" dirty="0"/>
                    </a:p>
                  </a:txBody>
                  <a:tcPr marL="74303" marR="74303" marT="37152" marB="37152"/>
                </a:tc>
                <a:extLst>
                  <a:ext uri="{0D108BD9-81ED-4DB2-BD59-A6C34878D82A}">
                    <a16:rowId xmlns:a16="http://schemas.microsoft.com/office/drawing/2014/main" val="10000"/>
                  </a:ext>
                </a:extLst>
              </a:tr>
            </a:tbl>
          </a:graphicData>
        </a:graphic>
      </p:graphicFrame>
      <p:graphicFrame>
        <p:nvGraphicFramePr>
          <p:cNvPr id="18" name="Shape 91"/>
          <p:cNvGraphicFramePr/>
          <p:nvPr>
            <p:extLst/>
          </p:nvPr>
        </p:nvGraphicFramePr>
        <p:xfrm>
          <a:off x="115616" y="5242726"/>
          <a:ext cx="6297216" cy="972337"/>
        </p:xfrm>
        <a:graphic>
          <a:graphicData uri="http://schemas.openxmlformats.org/drawingml/2006/table">
            <a:tbl>
              <a:tblPr firstRow="1" bandRow="1">
                <a:noFill/>
                <a:tableStyleId>{663986F5-59F1-45FE-B2F2-9B36EEFBC028}</a:tableStyleId>
              </a:tblPr>
              <a:tblGrid>
                <a:gridCol w="652322">
                  <a:extLst>
                    <a:ext uri="{9D8B030D-6E8A-4147-A177-3AD203B41FA5}">
                      <a16:colId xmlns:a16="http://schemas.microsoft.com/office/drawing/2014/main" val="20000"/>
                    </a:ext>
                  </a:extLst>
                </a:gridCol>
                <a:gridCol w="5644894">
                  <a:extLst>
                    <a:ext uri="{9D8B030D-6E8A-4147-A177-3AD203B41FA5}">
                      <a16:colId xmlns:a16="http://schemas.microsoft.com/office/drawing/2014/main" val="20001"/>
                    </a:ext>
                  </a:extLst>
                </a:gridCol>
              </a:tblGrid>
              <a:tr h="972337">
                <a:tc>
                  <a:txBody>
                    <a:bodyPr/>
                    <a:lstStyle/>
                    <a:p>
                      <a:pPr marL="0" marR="0" lvl="0" indent="0" algn="l" rtl="0">
                        <a:spcBef>
                          <a:spcPts val="0"/>
                        </a:spcBef>
                        <a:spcAft>
                          <a:spcPts val="0"/>
                        </a:spcAft>
                        <a:buNone/>
                      </a:pPr>
                      <a:r>
                        <a:rPr lang="en-GB" sz="700" b="1" dirty="0" smtClean="0">
                          <a:solidFill>
                            <a:srgbClr val="00B050"/>
                          </a:solidFill>
                          <a:latin typeface="Calibri" panose="020F0502020204030204" pitchFamily="34" charset="0"/>
                          <a:ea typeface="Century Gothic"/>
                          <a:cs typeface="Calibri" panose="020F0502020204030204" pitchFamily="34" charset="0"/>
                          <a:sym typeface="Century Gothic"/>
                        </a:rPr>
                        <a:t>Characters</a:t>
                      </a:r>
                      <a:endParaRPr sz="700" b="1" dirty="0">
                        <a:solidFill>
                          <a:srgbClr val="00B050"/>
                        </a:solidFill>
                        <a:latin typeface="Calibri" panose="020F0502020204030204" pitchFamily="34" charset="0"/>
                        <a:ea typeface="Century Gothic"/>
                        <a:cs typeface="Calibri" panose="020F0502020204030204" pitchFamily="34" charset="0"/>
                        <a:sym typeface="Century Gothic"/>
                      </a:endParaRPr>
                    </a:p>
                  </a:txBody>
                  <a:tcPr marL="74303" marR="74303" marT="37152" marB="37152"/>
                </a:tc>
                <a:tc>
                  <a:txBody>
                    <a:bodyPr/>
                    <a:lstStyle/>
                    <a:p>
                      <a:pPr marL="0" marR="0" lvl="0" indent="0" algn="l" rtl="0">
                        <a:lnSpc>
                          <a:spcPct val="100000"/>
                        </a:lnSpc>
                        <a:spcBef>
                          <a:spcPts val="0"/>
                        </a:spcBef>
                        <a:spcAft>
                          <a:spcPts val="0"/>
                        </a:spcAft>
                        <a:buClr>
                          <a:schemeClr val="dk1"/>
                        </a:buClr>
                        <a:buFont typeface="Century Gothic"/>
                        <a:buNone/>
                      </a:pPr>
                      <a:r>
                        <a:rPr lang="en-GB" sz="700" baseline="0" dirty="0" smtClean="0">
                          <a:latin typeface="Love Ya Like A Sister"/>
                          <a:ea typeface="Love Ya Like A Sister"/>
                          <a:cs typeface="Love Ya Like A Sister"/>
                          <a:sym typeface="Love Ya Like A Sister"/>
                        </a:rPr>
                        <a:t>Victor Frankenstein – </a:t>
                      </a:r>
                      <a:r>
                        <a:rPr lang="en-GB" sz="700" b="0" i="0" u="none" strike="noStrike" cap="none" dirty="0" smtClean="0">
                          <a:solidFill>
                            <a:schemeClr val="dk1"/>
                          </a:solidFill>
                          <a:effectLst/>
                          <a:latin typeface="Calibri"/>
                          <a:ea typeface="Calibri"/>
                          <a:cs typeface="Calibri"/>
                          <a:sym typeface="Arial"/>
                        </a:rPr>
                        <a:t>The doomed protagonist and narrator of the main portion of the story</a:t>
                      </a:r>
                      <a:endParaRPr lang="en-GB" sz="700" baseline="0" dirty="0" smtClean="0">
                        <a:latin typeface="Love Ya Like A Sister"/>
                        <a:ea typeface="Love Ya Like A Sister"/>
                        <a:cs typeface="Love Ya Like A Sister"/>
                        <a:sym typeface="Love Ya Like A Sister"/>
                      </a:endParaRPr>
                    </a:p>
                    <a:p>
                      <a:pPr marL="0" marR="0" lvl="0" indent="0" algn="l" rtl="0">
                        <a:lnSpc>
                          <a:spcPct val="100000"/>
                        </a:lnSpc>
                        <a:spcBef>
                          <a:spcPts val="0"/>
                        </a:spcBef>
                        <a:spcAft>
                          <a:spcPts val="0"/>
                        </a:spcAft>
                        <a:buClr>
                          <a:schemeClr val="dk1"/>
                        </a:buClr>
                        <a:buFont typeface="Century Gothic"/>
                        <a:buNone/>
                      </a:pPr>
                      <a:r>
                        <a:rPr lang="en-GB" sz="700" baseline="0" dirty="0" err="1" smtClean="0">
                          <a:latin typeface="Love Ya Like A Sister"/>
                          <a:ea typeface="Love Ya Like A Sister"/>
                          <a:cs typeface="Love Ya Like A Sister"/>
                          <a:sym typeface="Love Ya Like A Sister"/>
                        </a:rPr>
                        <a:t>TheCreature</a:t>
                      </a:r>
                      <a:r>
                        <a:rPr lang="en-GB" sz="700" baseline="0" dirty="0" smtClean="0">
                          <a:latin typeface="Love Ya Like A Sister"/>
                          <a:ea typeface="Love Ya Like A Sister"/>
                          <a:cs typeface="Love Ya Like A Sister"/>
                          <a:sym typeface="Love Ya Like A Sister"/>
                        </a:rPr>
                        <a:t>– </a:t>
                      </a:r>
                      <a:r>
                        <a:rPr lang="en-GB" sz="700" b="0" i="0" u="none" strike="noStrike" cap="none" dirty="0" smtClean="0">
                          <a:solidFill>
                            <a:schemeClr val="dk1"/>
                          </a:solidFill>
                          <a:effectLst/>
                          <a:latin typeface="Calibri"/>
                          <a:ea typeface="Calibri"/>
                          <a:cs typeface="Calibri"/>
                          <a:sym typeface="Arial"/>
                        </a:rPr>
                        <a:t> The eight-foot-tall, creation of Victor Frankenstein. </a:t>
                      </a:r>
                      <a:endParaRPr lang="en-GB" sz="700" baseline="0" dirty="0" smtClean="0">
                        <a:latin typeface="Love Ya Like A Sister"/>
                        <a:ea typeface="Love Ya Like A Sister"/>
                        <a:cs typeface="Love Ya Like A Sister"/>
                        <a:sym typeface="Love Ya Like A Sister"/>
                      </a:endParaRPr>
                    </a:p>
                    <a:p>
                      <a:pPr marL="0" marR="0" lvl="0" indent="0" algn="l" rtl="0">
                        <a:lnSpc>
                          <a:spcPct val="100000"/>
                        </a:lnSpc>
                        <a:spcBef>
                          <a:spcPts val="0"/>
                        </a:spcBef>
                        <a:spcAft>
                          <a:spcPts val="0"/>
                        </a:spcAft>
                        <a:buClr>
                          <a:schemeClr val="dk1"/>
                        </a:buClr>
                        <a:buFont typeface="Century Gothic"/>
                        <a:buNone/>
                      </a:pPr>
                      <a:r>
                        <a:rPr lang="en-GB" sz="700" baseline="0" dirty="0" smtClean="0">
                          <a:latin typeface="Love Ya Like A Sister"/>
                          <a:ea typeface="Love Ya Like A Sister"/>
                          <a:cs typeface="Love Ya Like A Sister"/>
                          <a:sym typeface="Love Ya Like A Sister"/>
                        </a:rPr>
                        <a:t>Walton – </a:t>
                      </a:r>
                      <a:r>
                        <a:rPr lang="en-GB" sz="700" b="0" i="0" u="none" strike="noStrike" cap="none" dirty="0" smtClean="0">
                          <a:solidFill>
                            <a:schemeClr val="dk1"/>
                          </a:solidFill>
                          <a:effectLst/>
                          <a:latin typeface="Calibri"/>
                          <a:ea typeface="Calibri"/>
                          <a:cs typeface="Calibri"/>
                          <a:sym typeface="Arial"/>
                        </a:rPr>
                        <a:t>The Arctic seafarer whose letters open and close </a:t>
                      </a:r>
                      <a:r>
                        <a:rPr lang="en-GB" sz="700" b="0" i="1" u="none" strike="noStrike" cap="none" dirty="0" smtClean="0">
                          <a:solidFill>
                            <a:schemeClr val="dk1"/>
                          </a:solidFill>
                          <a:effectLst/>
                          <a:latin typeface="Calibri"/>
                          <a:ea typeface="Calibri"/>
                          <a:cs typeface="Calibri"/>
                          <a:sym typeface="Arial"/>
                        </a:rPr>
                        <a:t>Frankenstein</a:t>
                      </a:r>
                      <a:r>
                        <a:rPr lang="en-GB" sz="700" b="0" i="0" u="none" strike="noStrike" cap="none" dirty="0" smtClean="0">
                          <a:solidFill>
                            <a:schemeClr val="dk1"/>
                          </a:solidFill>
                          <a:effectLst/>
                          <a:latin typeface="Calibri"/>
                          <a:ea typeface="Calibri"/>
                          <a:cs typeface="Calibri"/>
                          <a:sym typeface="Arial"/>
                        </a:rPr>
                        <a:t>. </a:t>
                      </a:r>
                      <a:endParaRPr lang="en-GB" sz="700" baseline="0" dirty="0" smtClean="0">
                        <a:latin typeface="Love Ya Like A Sister"/>
                        <a:ea typeface="Love Ya Like A Sister"/>
                        <a:cs typeface="Love Ya Like A Sister"/>
                        <a:sym typeface="Love Ya Like A Sister"/>
                      </a:endParaRPr>
                    </a:p>
                    <a:p>
                      <a:pPr marL="0" marR="0" lvl="0" indent="0" algn="l" rtl="0">
                        <a:lnSpc>
                          <a:spcPct val="100000"/>
                        </a:lnSpc>
                        <a:spcBef>
                          <a:spcPts val="0"/>
                        </a:spcBef>
                        <a:spcAft>
                          <a:spcPts val="0"/>
                        </a:spcAft>
                        <a:buClr>
                          <a:schemeClr val="dk1"/>
                        </a:buClr>
                        <a:buFont typeface="Century Gothic"/>
                        <a:buNone/>
                      </a:pPr>
                      <a:r>
                        <a:rPr lang="en-GB" sz="700" baseline="0" dirty="0" smtClean="0">
                          <a:latin typeface="Love Ya Like A Sister"/>
                          <a:ea typeface="Love Ya Like A Sister"/>
                          <a:cs typeface="Love Ya Like A Sister"/>
                          <a:sym typeface="Love Ya Like A Sister"/>
                        </a:rPr>
                        <a:t>Alphonse Frankenstein – </a:t>
                      </a:r>
                      <a:r>
                        <a:rPr lang="en-GB" sz="700" b="0" i="0" u="none" strike="noStrike" cap="none" dirty="0" smtClean="0">
                          <a:solidFill>
                            <a:schemeClr val="dk1"/>
                          </a:solidFill>
                          <a:effectLst/>
                          <a:latin typeface="Calibri"/>
                          <a:ea typeface="Calibri"/>
                          <a:cs typeface="Calibri"/>
                          <a:sym typeface="Arial"/>
                        </a:rPr>
                        <a:t>Victor’s father, very sympathetic toward his son.</a:t>
                      </a:r>
                      <a:endParaRPr lang="en-GB" sz="700" baseline="0" dirty="0" smtClean="0">
                        <a:latin typeface="Love Ya Like A Sister"/>
                        <a:ea typeface="Love Ya Like A Sister"/>
                        <a:cs typeface="Love Ya Like A Sister"/>
                        <a:sym typeface="Love Ya Like A Sister"/>
                      </a:endParaRPr>
                    </a:p>
                    <a:p>
                      <a:pPr marL="0" marR="0" lvl="0" indent="0" algn="l" rtl="0">
                        <a:lnSpc>
                          <a:spcPct val="100000"/>
                        </a:lnSpc>
                        <a:spcBef>
                          <a:spcPts val="0"/>
                        </a:spcBef>
                        <a:spcAft>
                          <a:spcPts val="0"/>
                        </a:spcAft>
                        <a:buClr>
                          <a:schemeClr val="dk1"/>
                        </a:buClr>
                        <a:buFont typeface="Century Gothic"/>
                        <a:buNone/>
                      </a:pPr>
                      <a:r>
                        <a:rPr lang="en-GB" sz="700" baseline="0" dirty="0" smtClean="0">
                          <a:latin typeface="Love Ya Like A Sister"/>
                          <a:ea typeface="Love Ya Like A Sister"/>
                          <a:cs typeface="Love Ya Like A Sister"/>
                          <a:sym typeface="Love Ya Like A Sister"/>
                        </a:rPr>
                        <a:t>William - </a:t>
                      </a:r>
                      <a:r>
                        <a:rPr lang="en-GB" sz="700" b="0" i="0" u="none" strike="noStrike" cap="none" dirty="0" smtClean="0">
                          <a:solidFill>
                            <a:schemeClr val="dk1"/>
                          </a:solidFill>
                          <a:effectLst/>
                          <a:latin typeface="Calibri"/>
                          <a:ea typeface="Calibri"/>
                          <a:cs typeface="Calibri"/>
                          <a:sym typeface="Arial"/>
                        </a:rPr>
                        <a:t>Victor’s youngest brother and the darling of the Frankenstein family.</a:t>
                      </a:r>
                      <a:endParaRPr lang="en-GB" sz="700" baseline="0" dirty="0" smtClean="0">
                        <a:latin typeface="Love Ya Like A Sister"/>
                        <a:ea typeface="Love Ya Like A Sister"/>
                        <a:cs typeface="Love Ya Like A Sister"/>
                        <a:sym typeface="Love Ya Like A Sister"/>
                      </a:endParaRPr>
                    </a:p>
                    <a:p>
                      <a:pPr marL="0" marR="0" lvl="0" indent="0" algn="l" rtl="0">
                        <a:lnSpc>
                          <a:spcPct val="100000"/>
                        </a:lnSpc>
                        <a:spcBef>
                          <a:spcPts val="0"/>
                        </a:spcBef>
                        <a:spcAft>
                          <a:spcPts val="0"/>
                        </a:spcAft>
                        <a:buClr>
                          <a:schemeClr val="dk1"/>
                        </a:buClr>
                        <a:buFont typeface="Century Gothic"/>
                        <a:buNone/>
                      </a:pPr>
                      <a:r>
                        <a:rPr lang="en-GB" sz="700" baseline="0" dirty="0" smtClean="0">
                          <a:latin typeface="Love Ya Like A Sister"/>
                          <a:ea typeface="Love Ya Like A Sister"/>
                          <a:cs typeface="Love Ya Like A Sister"/>
                          <a:sym typeface="Love Ya Like A Sister"/>
                        </a:rPr>
                        <a:t>Elizabeth – </a:t>
                      </a:r>
                      <a:r>
                        <a:rPr lang="en-GB" sz="700" b="0" i="0" u="none" strike="noStrike" cap="none" dirty="0" smtClean="0">
                          <a:solidFill>
                            <a:schemeClr val="dk1"/>
                          </a:solidFill>
                          <a:effectLst/>
                          <a:latin typeface="Calibri"/>
                          <a:ea typeface="Calibri"/>
                          <a:cs typeface="Calibri"/>
                          <a:sym typeface="Arial"/>
                        </a:rPr>
                        <a:t>An orphan, four to five years younger than Victor, whom the </a:t>
                      </a:r>
                      <a:r>
                        <a:rPr lang="en-GB" sz="700" b="0" i="0" u="none" strike="noStrike" cap="none" dirty="0" err="1" smtClean="0">
                          <a:solidFill>
                            <a:schemeClr val="dk1"/>
                          </a:solidFill>
                          <a:effectLst/>
                          <a:latin typeface="Calibri"/>
                          <a:ea typeface="Calibri"/>
                          <a:cs typeface="Calibri"/>
                          <a:sym typeface="Arial"/>
                        </a:rPr>
                        <a:t>Frankensteins</a:t>
                      </a:r>
                      <a:r>
                        <a:rPr lang="en-GB" sz="700" b="0" i="0" u="none" strike="noStrike" cap="none" dirty="0" smtClean="0">
                          <a:solidFill>
                            <a:schemeClr val="dk1"/>
                          </a:solidFill>
                          <a:effectLst/>
                          <a:latin typeface="Calibri"/>
                          <a:ea typeface="Calibri"/>
                          <a:cs typeface="Calibri"/>
                          <a:sym typeface="Arial"/>
                        </a:rPr>
                        <a:t> adopt.</a:t>
                      </a:r>
                      <a:endParaRPr lang="en-GB" sz="700" baseline="0" dirty="0" smtClean="0">
                        <a:latin typeface="Love Ya Like A Sister"/>
                        <a:ea typeface="Love Ya Like A Sister"/>
                        <a:cs typeface="Love Ya Like A Sister"/>
                        <a:sym typeface="Love Ya Like A Sister"/>
                      </a:endParaRPr>
                    </a:p>
                    <a:p>
                      <a:pPr marL="0" marR="0" lvl="0" indent="0" algn="l" rtl="0">
                        <a:lnSpc>
                          <a:spcPct val="100000"/>
                        </a:lnSpc>
                        <a:spcBef>
                          <a:spcPts val="0"/>
                        </a:spcBef>
                        <a:spcAft>
                          <a:spcPts val="0"/>
                        </a:spcAft>
                        <a:buClr>
                          <a:schemeClr val="dk1"/>
                        </a:buClr>
                        <a:buFont typeface="Century Gothic"/>
                        <a:buNone/>
                      </a:pPr>
                      <a:r>
                        <a:rPr lang="en-GB" sz="700" baseline="0" dirty="0" smtClean="0">
                          <a:latin typeface="Love Ya Like A Sister"/>
                          <a:ea typeface="Love Ya Like A Sister"/>
                          <a:cs typeface="Love Ya Like A Sister"/>
                          <a:sym typeface="Love Ya Like A Sister"/>
                        </a:rPr>
                        <a:t>Justine - </a:t>
                      </a:r>
                      <a:r>
                        <a:rPr lang="en-GB" sz="700" b="0" i="0" u="none" strike="noStrike" cap="none" dirty="0" smtClean="0">
                          <a:solidFill>
                            <a:schemeClr val="dk1"/>
                          </a:solidFill>
                          <a:effectLst/>
                          <a:latin typeface="Calibri"/>
                          <a:ea typeface="Calibri"/>
                          <a:cs typeface="Calibri"/>
                          <a:sym typeface="Arial"/>
                        </a:rPr>
                        <a:t>A young girl adopted into the Frankenstein household while Victor is growing up. Justine is blamed and executed for William’s murder.</a:t>
                      </a:r>
                    </a:p>
                    <a:p>
                      <a:pPr marL="0" marR="0" lvl="0" indent="0" algn="l" rtl="0">
                        <a:lnSpc>
                          <a:spcPct val="100000"/>
                        </a:lnSpc>
                        <a:spcBef>
                          <a:spcPts val="0"/>
                        </a:spcBef>
                        <a:spcAft>
                          <a:spcPts val="0"/>
                        </a:spcAft>
                        <a:buClr>
                          <a:schemeClr val="dk1"/>
                        </a:buClr>
                        <a:buFont typeface="Century Gothic"/>
                        <a:buNone/>
                      </a:pPr>
                      <a:r>
                        <a:rPr lang="en-GB" sz="700" b="1" i="0" u="none" strike="noStrike" cap="none" dirty="0" smtClean="0">
                          <a:solidFill>
                            <a:schemeClr val="dk1"/>
                          </a:solidFill>
                          <a:effectLst/>
                          <a:latin typeface="Calibri"/>
                          <a:ea typeface="Calibri"/>
                          <a:cs typeface="Calibri"/>
                          <a:sym typeface="Arial"/>
                        </a:rPr>
                        <a:t>Henry</a:t>
                      </a:r>
                      <a:r>
                        <a:rPr lang="en-GB" sz="700" b="1" i="0" u="none" strike="noStrike" cap="none" baseline="0" dirty="0" smtClean="0">
                          <a:solidFill>
                            <a:schemeClr val="dk1"/>
                          </a:solidFill>
                          <a:effectLst/>
                          <a:latin typeface="Calibri"/>
                          <a:ea typeface="Calibri"/>
                          <a:cs typeface="Calibri"/>
                          <a:sym typeface="Arial"/>
                        </a:rPr>
                        <a:t> </a:t>
                      </a:r>
                      <a:r>
                        <a:rPr lang="en-GB" sz="700" b="1" i="0" u="none" strike="noStrike" cap="none" baseline="0" dirty="0" err="1" smtClean="0">
                          <a:solidFill>
                            <a:schemeClr val="dk1"/>
                          </a:solidFill>
                          <a:effectLst/>
                          <a:latin typeface="Calibri"/>
                          <a:ea typeface="Calibri"/>
                          <a:cs typeface="Calibri"/>
                          <a:sym typeface="Arial"/>
                        </a:rPr>
                        <a:t>Clerval</a:t>
                      </a:r>
                      <a:r>
                        <a:rPr lang="en-GB" sz="700" b="1" i="0" u="none" strike="noStrike" cap="none" baseline="0" dirty="0" smtClean="0">
                          <a:solidFill>
                            <a:schemeClr val="dk1"/>
                          </a:solidFill>
                          <a:effectLst/>
                          <a:latin typeface="Calibri"/>
                          <a:ea typeface="Calibri"/>
                          <a:cs typeface="Calibri"/>
                          <a:sym typeface="Arial"/>
                        </a:rPr>
                        <a:t> </a:t>
                      </a:r>
                      <a:r>
                        <a:rPr lang="en-GB" sz="700" b="0" i="0" u="none" strike="noStrike" cap="none" baseline="0" dirty="0" smtClean="0">
                          <a:solidFill>
                            <a:schemeClr val="dk1"/>
                          </a:solidFill>
                          <a:effectLst/>
                          <a:latin typeface="Calibri"/>
                          <a:ea typeface="Calibri"/>
                          <a:cs typeface="Calibri"/>
                          <a:sym typeface="Arial"/>
                        </a:rPr>
                        <a:t>- </a:t>
                      </a:r>
                      <a:r>
                        <a:rPr lang="en-GB" sz="700" b="0" i="0" u="none" strike="noStrike" cap="none" dirty="0" smtClean="0">
                          <a:solidFill>
                            <a:schemeClr val="dk1"/>
                          </a:solidFill>
                          <a:effectLst/>
                          <a:latin typeface="Calibri"/>
                          <a:ea typeface="Calibri"/>
                          <a:cs typeface="Calibri"/>
                          <a:sym typeface="Arial"/>
                        </a:rPr>
                        <a:t>Victor’s boyhood friend, who nurses Victor back to health in Ingolstadt.  </a:t>
                      </a:r>
                      <a:r>
                        <a:rPr lang="en-GB" sz="700" baseline="0" dirty="0" smtClean="0">
                          <a:latin typeface="Love Ya Like A Sister"/>
                          <a:ea typeface="Love Ya Like A Sister"/>
                          <a:cs typeface="Love Ya Like A Sister"/>
                          <a:sym typeface="Love Ya Like A Sister"/>
                        </a:rPr>
                        <a:t> </a:t>
                      </a:r>
                      <a:endParaRPr lang="en-GB" sz="700" baseline="0" dirty="0">
                        <a:latin typeface="Love Ya Like A Sister"/>
                        <a:ea typeface="Love Ya Like A Sister"/>
                        <a:cs typeface="Love Ya Like A Sister"/>
                        <a:sym typeface="Love Ya Like A Sister"/>
                      </a:endParaRPr>
                    </a:p>
                  </a:txBody>
                  <a:tcPr marL="74303" marR="74303" marT="37152" marB="37152"/>
                </a:tc>
                <a:extLst>
                  <a:ext uri="{0D108BD9-81ED-4DB2-BD59-A6C34878D82A}">
                    <a16:rowId xmlns:a16="http://schemas.microsoft.com/office/drawing/2014/main" val="10000"/>
                  </a:ext>
                </a:extLst>
              </a:tr>
            </a:tbl>
          </a:graphicData>
        </a:graphic>
      </p:graphicFrame>
      <p:sp>
        <p:nvSpPr>
          <p:cNvPr id="4" name="TextBox 3"/>
          <p:cNvSpPr txBox="1"/>
          <p:nvPr/>
        </p:nvSpPr>
        <p:spPr>
          <a:xfrm>
            <a:off x="776536" y="565179"/>
            <a:ext cx="1781077" cy="267446"/>
          </a:xfrm>
          <a:prstGeom prst="rect">
            <a:avLst/>
          </a:prstGeom>
          <a:noFill/>
        </p:spPr>
        <p:txBody>
          <a:bodyPr wrap="square" rtlCol="0">
            <a:spAutoFit/>
          </a:bodyPr>
          <a:lstStyle/>
          <a:p>
            <a:r>
              <a:rPr lang="en-GB" sz="1138" b="1" dirty="0">
                <a:solidFill>
                  <a:srgbClr val="00B050"/>
                </a:solidFill>
              </a:rPr>
              <a:t>Overview</a:t>
            </a:r>
          </a:p>
        </p:txBody>
      </p:sp>
      <p:pic>
        <p:nvPicPr>
          <p:cNvPr id="3" name="Picture 2"/>
          <p:cNvPicPr>
            <a:picLocks noChangeAspect="1"/>
          </p:cNvPicPr>
          <p:nvPr/>
        </p:nvPicPr>
        <p:blipFill>
          <a:blip r:embed="rId4"/>
          <a:stretch>
            <a:fillRect/>
          </a:stretch>
        </p:blipFill>
        <p:spPr>
          <a:xfrm>
            <a:off x="8262739" y="4080454"/>
            <a:ext cx="1616034" cy="2723584"/>
          </a:xfrm>
          <a:prstGeom prst="rect">
            <a:avLst/>
          </a:prstGeom>
        </p:spPr>
      </p:pic>
    </p:spTree>
    <p:extLst>
      <p:ext uri="{BB962C8B-B14F-4D97-AF65-F5344CB8AC3E}">
        <p14:creationId xmlns:p14="http://schemas.microsoft.com/office/powerpoint/2010/main" val="182342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14117590"/>
              </p:ext>
            </p:extLst>
          </p:nvPr>
        </p:nvGraphicFramePr>
        <p:xfrm>
          <a:off x="128464" y="188640"/>
          <a:ext cx="9649072" cy="5846440"/>
        </p:xfrm>
        <a:graphic>
          <a:graphicData uri="http://schemas.openxmlformats.org/drawingml/2006/table">
            <a:tbl>
              <a:tblPr firstRow="1" bandRow="1">
                <a:tableStyleId>{663986F5-59F1-45FE-B2F2-9B36EEFBC028}</a:tableStyleId>
              </a:tblPr>
              <a:tblGrid>
                <a:gridCol w="6192688">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tblGrid>
              <a:tr h="360040">
                <a:tc gridSpan="2">
                  <a:txBody>
                    <a:bodyPr/>
                    <a:lstStyle/>
                    <a:p>
                      <a:pPr algn="ctr"/>
                      <a:r>
                        <a:rPr lang="en-GB" b="1" dirty="0">
                          <a:solidFill>
                            <a:srgbClr val="00B050"/>
                          </a:solidFill>
                          <a:latin typeface="Love Ya Like A Sister"/>
                        </a:rPr>
                        <a:t>Pit</a:t>
                      </a:r>
                      <a:r>
                        <a:rPr lang="en-GB" b="1" baseline="0" dirty="0">
                          <a:solidFill>
                            <a:srgbClr val="00B050"/>
                          </a:solidFill>
                          <a:latin typeface="Love Ya Like A Sister"/>
                        </a:rPr>
                        <a:t> stop Progress- Can you do the following?</a:t>
                      </a:r>
                      <a:endParaRPr lang="en-GB" b="1" dirty="0">
                        <a:solidFill>
                          <a:srgbClr val="00B050"/>
                        </a:solidFill>
                        <a:latin typeface="Love Ya Like A Sister"/>
                      </a:endParaRPr>
                    </a:p>
                  </a:txBody>
                  <a:tcPr/>
                </a:tc>
                <a:tc hMerge="1">
                  <a:txBody>
                    <a:bodyPr/>
                    <a:lstStyle/>
                    <a:p>
                      <a:endParaRPr lang="en-GB" dirty="0"/>
                    </a:p>
                  </a:txBody>
                  <a:tcPr/>
                </a:tc>
                <a:extLst>
                  <a:ext uri="{0D108BD9-81ED-4DB2-BD59-A6C34878D82A}">
                    <a16:rowId xmlns:a16="http://schemas.microsoft.com/office/drawing/2014/main" val="10000"/>
                  </a:ext>
                </a:extLst>
              </a:tr>
              <a:tr h="1104123">
                <a:tc>
                  <a:txBody>
                    <a:bodyPr/>
                    <a:lstStyle/>
                    <a:p>
                      <a:r>
                        <a:rPr lang="en-GB" b="1" u="sng" dirty="0">
                          <a:solidFill>
                            <a:srgbClr val="FF0000"/>
                          </a:solidFill>
                        </a:rPr>
                        <a:t>Understanding- You can do the following</a:t>
                      </a:r>
                    </a:p>
                    <a:p>
                      <a:endParaRPr lang="en-GB" dirty="0"/>
                    </a:p>
                    <a:p>
                      <a:pPr marL="285750" indent="-285750">
                        <a:buFont typeface="Wingdings" pitchFamily="2" charset="2"/>
                        <a:buChar char="ü"/>
                      </a:pPr>
                      <a:r>
                        <a:rPr lang="en-GB" dirty="0"/>
                        <a:t>State</a:t>
                      </a:r>
                      <a:r>
                        <a:rPr lang="en-GB" baseline="0" dirty="0"/>
                        <a:t> the beliefs held by the Romantics. </a:t>
                      </a:r>
                    </a:p>
                    <a:p>
                      <a:pPr marL="285750" indent="-285750">
                        <a:buFont typeface="Wingdings" pitchFamily="2" charset="2"/>
                        <a:buChar char="ü"/>
                      </a:pPr>
                      <a:r>
                        <a:rPr lang="en-GB" dirty="0"/>
                        <a:t>State key</a:t>
                      </a:r>
                      <a:r>
                        <a:rPr lang="en-GB" baseline="0" dirty="0"/>
                        <a:t> events in Mary Shelley’s life</a:t>
                      </a:r>
                      <a:r>
                        <a:rPr lang="en-GB" dirty="0"/>
                        <a:t>.</a:t>
                      </a:r>
                    </a:p>
                    <a:p>
                      <a:pPr marL="285750" indent="-285750">
                        <a:buFont typeface="Wingdings" pitchFamily="2" charset="2"/>
                        <a:buChar char="ü"/>
                      </a:pPr>
                      <a:r>
                        <a:rPr lang="en-GB" dirty="0"/>
                        <a:t>State the order</a:t>
                      </a:r>
                      <a:r>
                        <a:rPr lang="en-GB" baseline="0" dirty="0"/>
                        <a:t> of events in the novel</a:t>
                      </a:r>
                      <a:r>
                        <a:rPr lang="en-GB" dirty="0"/>
                        <a:t>.</a:t>
                      </a:r>
                    </a:p>
                    <a:p>
                      <a:pPr marL="285750" indent="-285750">
                        <a:buFont typeface="Wingdings" pitchFamily="2" charset="2"/>
                        <a:buChar char="ü"/>
                      </a:pPr>
                      <a:r>
                        <a:rPr lang="en-GB" dirty="0"/>
                        <a:t>State the main</a:t>
                      </a:r>
                      <a:r>
                        <a:rPr lang="en-GB" baseline="0" dirty="0"/>
                        <a:t> characters in the novel.</a:t>
                      </a:r>
                      <a:endParaRPr lang="en-GB" dirty="0"/>
                    </a:p>
                  </a:txBody>
                  <a:tcPr/>
                </a:tc>
                <a:tc>
                  <a:txBody>
                    <a:bodyPr/>
                    <a:lstStyle/>
                    <a:p>
                      <a:r>
                        <a:rPr lang="en-GB" dirty="0"/>
                        <a:t>Date achieved:</a:t>
                      </a:r>
                    </a:p>
                    <a:p>
                      <a:endParaRPr lang="en-GB" dirty="0"/>
                    </a:p>
                    <a:p>
                      <a:pPr marL="285750" indent="-285750">
                        <a:buFont typeface="Wingdings" pitchFamily="2" charset="2"/>
                        <a:buChar char="ü"/>
                      </a:pPr>
                      <a:r>
                        <a:rPr lang="en-GB" dirty="0"/>
                        <a:t>_________________________________</a:t>
                      </a:r>
                    </a:p>
                    <a:p>
                      <a:pPr marL="285750" indent="-285750">
                        <a:buFont typeface="Wingdings" pitchFamily="2" charset="2"/>
                        <a:buChar char="ü"/>
                      </a:pPr>
                      <a:r>
                        <a:rPr lang="en-GB" dirty="0"/>
                        <a:t>_________________________________</a:t>
                      </a:r>
                    </a:p>
                    <a:p>
                      <a:pPr marL="285750" indent="-285750">
                        <a:buFont typeface="Wingdings" pitchFamily="2" charset="2"/>
                        <a:buChar char="ü"/>
                      </a:pPr>
                      <a:r>
                        <a:rPr lang="en-GB" dirty="0"/>
                        <a:t>_________________________________</a:t>
                      </a:r>
                    </a:p>
                    <a:p>
                      <a:pPr marL="285750" indent="-285750">
                        <a:buFont typeface="Wingdings" pitchFamily="2" charset="2"/>
                        <a:buChar char="ü"/>
                      </a:pPr>
                      <a:r>
                        <a:rPr lang="en-GB" dirty="0"/>
                        <a:t>_________________________________</a:t>
                      </a:r>
                    </a:p>
                  </a:txBody>
                  <a:tcPr/>
                </a:tc>
                <a:extLst>
                  <a:ext uri="{0D108BD9-81ED-4DB2-BD59-A6C34878D82A}">
                    <a16:rowId xmlns:a16="http://schemas.microsoft.com/office/drawing/2014/main" val="10001"/>
                  </a:ext>
                </a:extLst>
              </a:tr>
              <a:tr h="1104123">
                <a:tc>
                  <a:txBody>
                    <a:bodyPr/>
                    <a:lstStyle/>
                    <a:p>
                      <a:r>
                        <a:rPr lang="en-GB" b="1" dirty="0">
                          <a:solidFill>
                            <a:srgbClr val="FF0000"/>
                          </a:solidFill>
                        </a:rPr>
                        <a:t>Applying-</a:t>
                      </a:r>
                      <a:r>
                        <a:rPr lang="en-GB" b="1" baseline="0" dirty="0">
                          <a:solidFill>
                            <a:srgbClr val="FF0000"/>
                          </a:solidFill>
                        </a:rPr>
                        <a:t> You can do the following</a:t>
                      </a:r>
                    </a:p>
                    <a:p>
                      <a:pPr marL="0" indent="0">
                        <a:buFont typeface="Wingdings" pitchFamily="2" charset="2"/>
                        <a:buNone/>
                      </a:pPr>
                      <a:endParaRPr lang="en-GB" baseline="0" dirty="0"/>
                    </a:p>
                    <a:p>
                      <a:pPr marL="285750" indent="-285750">
                        <a:buFont typeface="Wingdings" pitchFamily="2" charset="2"/>
                        <a:buChar char="ü"/>
                      </a:pPr>
                      <a:r>
                        <a:rPr lang="en-GB" baseline="0" dirty="0"/>
                        <a:t>Describe the characters and their traits.</a:t>
                      </a:r>
                    </a:p>
                    <a:p>
                      <a:pPr marL="285750" indent="-285750">
                        <a:buFont typeface="Wingdings" pitchFamily="2" charset="2"/>
                        <a:buChar char="ü"/>
                      </a:pPr>
                      <a:r>
                        <a:rPr lang="en-GB" baseline="0" dirty="0"/>
                        <a:t>Describe in detail the events of the novel.</a:t>
                      </a:r>
                    </a:p>
                    <a:p>
                      <a:pPr marL="285750" indent="-285750">
                        <a:buFont typeface="Wingdings" pitchFamily="2" charset="2"/>
                        <a:buChar char="ü"/>
                      </a:pPr>
                      <a:r>
                        <a:rPr lang="en-GB" baseline="0" dirty="0"/>
                        <a:t>Describe key themes and how and where they are represented in the novel.</a:t>
                      </a:r>
                    </a:p>
                    <a:p>
                      <a:pPr marL="285750" indent="-285750">
                        <a:buFont typeface="Wingdings" pitchFamily="2" charset="2"/>
                        <a:buChar char="ü"/>
                      </a:pPr>
                      <a:r>
                        <a:rPr lang="en-GB" baseline="0" dirty="0"/>
                        <a:t>Describe the structure of the novel.</a:t>
                      </a:r>
                      <a:endParaRPr lang="en-GB" dirty="0"/>
                    </a:p>
                  </a:txBody>
                  <a:tcPr/>
                </a:tc>
                <a:tc>
                  <a:txBody>
                    <a:bodyPr/>
                    <a:lstStyle/>
                    <a:p>
                      <a:r>
                        <a:rPr lang="en-GB" dirty="0"/>
                        <a:t>Date achieved:</a:t>
                      </a:r>
                    </a:p>
                    <a:p>
                      <a:endParaRPr lang="en-GB" dirty="0"/>
                    </a:p>
                    <a:p>
                      <a:pPr marL="285750" indent="-285750">
                        <a:buFont typeface="Wingdings" pitchFamily="2" charset="2"/>
                        <a:buChar char="ü"/>
                      </a:pPr>
                      <a:r>
                        <a:rPr lang="en-GB" dirty="0"/>
                        <a:t> _________________________________</a:t>
                      </a:r>
                    </a:p>
                    <a:p>
                      <a:pPr marL="285750" indent="-285750">
                        <a:buFont typeface="Wingdings" pitchFamily="2" charset="2"/>
                        <a:buChar char="ü"/>
                      </a:pPr>
                      <a:r>
                        <a:rPr lang="en-GB" dirty="0"/>
                        <a:t>_________________________________</a:t>
                      </a:r>
                    </a:p>
                    <a:p>
                      <a:pPr marL="285750" indent="-285750">
                        <a:buFont typeface="Wingdings" pitchFamily="2" charset="2"/>
                        <a:buChar char="ü"/>
                      </a:pPr>
                      <a:r>
                        <a:rPr lang="en-GB" dirty="0"/>
                        <a:t>_________________________________</a:t>
                      </a:r>
                    </a:p>
                    <a:p>
                      <a:pPr marL="285750" indent="-285750">
                        <a:buFont typeface="Wingdings" pitchFamily="2" charset="2"/>
                        <a:buChar char="ü"/>
                      </a:pPr>
                      <a:r>
                        <a:rPr lang="en-GB" dirty="0"/>
                        <a:t>_________________________________</a:t>
                      </a:r>
                    </a:p>
                  </a:txBody>
                  <a:tcPr/>
                </a:tc>
                <a:extLst>
                  <a:ext uri="{0D108BD9-81ED-4DB2-BD59-A6C34878D82A}">
                    <a16:rowId xmlns:a16="http://schemas.microsoft.com/office/drawing/2014/main" val="10002"/>
                  </a:ext>
                </a:extLst>
              </a:tr>
              <a:tr h="1104123">
                <a:tc>
                  <a:txBody>
                    <a:bodyPr/>
                    <a:lstStyle/>
                    <a:p>
                      <a:r>
                        <a:rPr lang="en-GB" b="1" dirty="0">
                          <a:solidFill>
                            <a:srgbClr val="FF0000"/>
                          </a:solidFill>
                        </a:rPr>
                        <a:t>Analysing- You can do the following</a:t>
                      </a:r>
                    </a:p>
                    <a:p>
                      <a:endParaRPr lang="en-GB" dirty="0"/>
                    </a:p>
                    <a:p>
                      <a:pPr marL="285750" indent="-285750">
                        <a:buFont typeface="Wingdings" pitchFamily="2" charset="2"/>
                        <a:buChar char="ü"/>
                      </a:pPr>
                      <a:r>
                        <a:rPr lang="en-GB" dirty="0"/>
                        <a:t>Compare the arguments</a:t>
                      </a:r>
                      <a:r>
                        <a:rPr lang="en-GB" baseline="0" dirty="0"/>
                        <a:t> for nature and nurture.</a:t>
                      </a:r>
                      <a:endParaRPr lang="en-GB" dirty="0"/>
                    </a:p>
                    <a:p>
                      <a:pPr marL="285750" indent="-285750">
                        <a:buFont typeface="Wingdings" pitchFamily="2" charset="2"/>
                        <a:buChar char="ü"/>
                      </a:pPr>
                      <a:r>
                        <a:rPr lang="en-GB" dirty="0"/>
                        <a:t>Analyse</a:t>
                      </a:r>
                      <a:r>
                        <a:rPr lang="en-GB" baseline="0" dirty="0"/>
                        <a:t> key extracts from the text. </a:t>
                      </a:r>
                    </a:p>
                    <a:p>
                      <a:pPr marL="285750" indent="-285750">
                        <a:buFont typeface="Wingdings" pitchFamily="2" charset="2"/>
                        <a:buChar char="ü"/>
                      </a:pPr>
                      <a:r>
                        <a:rPr lang="en-GB" dirty="0"/>
                        <a:t>Explain key quotations. </a:t>
                      </a:r>
                    </a:p>
                    <a:p>
                      <a:pPr marL="285750" indent="-285750">
                        <a:buFont typeface="Wingdings" pitchFamily="2" charset="2"/>
                        <a:buChar char="ü"/>
                      </a:pPr>
                      <a:r>
                        <a:rPr lang="en-GB" dirty="0"/>
                        <a:t>Explain which words work and why.</a:t>
                      </a:r>
                    </a:p>
                  </a:txBody>
                  <a:tcPr/>
                </a:tc>
                <a:tc>
                  <a:txBody>
                    <a:bodyPr/>
                    <a:lstStyle/>
                    <a:p>
                      <a:r>
                        <a:rPr lang="en-GB" dirty="0"/>
                        <a:t>Date achieved:</a:t>
                      </a:r>
                    </a:p>
                    <a:p>
                      <a:endParaRPr lang="en-GB" dirty="0"/>
                    </a:p>
                    <a:p>
                      <a:pPr marL="285750" indent="-285750">
                        <a:buFont typeface="Wingdings" pitchFamily="2" charset="2"/>
                        <a:buChar char="ü"/>
                      </a:pPr>
                      <a:r>
                        <a:rPr lang="en-GB" dirty="0"/>
                        <a:t> _________________________________</a:t>
                      </a:r>
                    </a:p>
                    <a:p>
                      <a:pPr marL="285750" indent="-285750">
                        <a:buFont typeface="Wingdings" pitchFamily="2" charset="2"/>
                        <a:buChar char="ü"/>
                      </a:pPr>
                      <a:r>
                        <a:rPr lang="en-GB" dirty="0"/>
                        <a:t>_________________________________</a:t>
                      </a:r>
                    </a:p>
                    <a:p>
                      <a:pPr marL="285750" indent="-285750">
                        <a:buFont typeface="Wingdings" pitchFamily="2" charset="2"/>
                        <a:buChar char="ü"/>
                      </a:pPr>
                      <a:r>
                        <a:rPr lang="en-GB" dirty="0"/>
                        <a:t>_________________________________</a:t>
                      </a:r>
                    </a:p>
                    <a:p>
                      <a:pPr marL="285750" indent="-285750">
                        <a:buFont typeface="Wingdings" pitchFamily="2" charset="2"/>
                        <a:buChar char="ü"/>
                      </a:pPr>
                      <a:r>
                        <a:rPr lang="en-GB" dirty="0"/>
                        <a:t>_________________________________</a:t>
                      </a:r>
                    </a:p>
                  </a:txBody>
                  <a:tcPr/>
                </a:tc>
                <a:extLst>
                  <a:ext uri="{0D108BD9-81ED-4DB2-BD59-A6C34878D82A}">
                    <a16:rowId xmlns:a16="http://schemas.microsoft.com/office/drawing/2014/main" val="10003"/>
                  </a:ext>
                </a:extLst>
              </a:tr>
              <a:tr h="1104123">
                <a:tc>
                  <a:txBody>
                    <a:bodyPr/>
                    <a:lstStyle/>
                    <a:p>
                      <a:r>
                        <a:rPr lang="en-GB" b="1" dirty="0">
                          <a:solidFill>
                            <a:srgbClr val="FF0000"/>
                          </a:solidFill>
                        </a:rPr>
                        <a:t>Evaluating- You can answer</a:t>
                      </a:r>
                      <a:r>
                        <a:rPr lang="en-GB" b="1" baseline="0" dirty="0">
                          <a:solidFill>
                            <a:srgbClr val="FF0000"/>
                          </a:solidFill>
                        </a:rPr>
                        <a:t> the following questions using a 2 sided argument</a:t>
                      </a:r>
                    </a:p>
                    <a:p>
                      <a:pPr marL="0" indent="0">
                        <a:buFont typeface="Wingdings" pitchFamily="2" charset="2"/>
                        <a:buNone/>
                      </a:pPr>
                      <a:endParaRPr lang="en-GB" baseline="0" dirty="0"/>
                    </a:p>
                    <a:p>
                      <a:pPr marL="285750" indent="-285750">
                        <a:buFont typeface="Wingdings" pitchFamily="2" charset="2"/>
                        <a:buChar char="ü"/>
                      </a:pPr>
                      <a:r>
                        <a:rPr lang="en-GB" baseline="0" dirty="0"/>
                        <a:t>Identify how the author creates effects / Answer HOW questions.</a:t>
                      </a:r>
                    </a:p>
                    <a:p>
                      <a:pPr marL="285750" indent="-285750">
                        <a:buFont typeface="Wingdings" pitchFamily="2" charset="2"/>
                        <a:buChar char="ü"/>
                      </a:pPr>
                      <a:r>
                        <a:rPr lang="en-GB" baseline="0" dirty="0"/>
                        <a:t>To what extent do you think that Victor is responsible for the monster’s crimes?</a:t>
                      </a:r>
                    </a:p>
                    <a:p>
                      <a:pPr marL="285750" indent="-285750">
                        <a:buFont typeface="Wingdings" pitchFamily="2" charset="2"/>
                        <a:buChar char="ü"/>
                      </a:pPr>
                      <a:r>
                        <a:rPr lang="en-GB" baseline="0" dirty="0"/>
                        <a:t>To what extent do you think Victor’s ambition was his own downfall?</a:t>
                      </a:r>
                      <a:endParaRPr lang="en-GB" dirty="0"/>
                    </a:p>
                  </a:txBody>
                  <a:tcPr/>
                </a:tc>
                <a:tc>
                  <a:txBody>
                    <a:bodyPr/>
                    <a:lstStyle/>
                    <a:p>
                      <a:r>
                        <a:rPr lang="en-GB" dirty="0"/>
                        <a:t>Date achieved:</a:t>
                      </a:r>
                    </a:p>
                    <a:p>
                      <a:endParaRPr lang="en-GB" dirty="0"/>
                    </a:p>
                    <a:p>
                      <a:pPr marL="285750" indent="-285750">
                        <a:buFont typeface="Wingdings" pitchFamily="2" charset="2"/>
                        <a:buChar char="ü"/>
                      </a:pPr>
                      <a:r>
                        <a:rPr lang="en-GB" dirty="0"/>
                        <a:t> _________________________________</a:t>
                      </a:r>
                    </a:p>
                    <a:p>
                      <a:pPr marL="285750" indent="-285750">
                        <a:buFont typeface="Wingdings" pitchFamily="2" charset="2"/>
                        <a:buChar char="ü"/>
                      </a:pPr>
                      <a:r>
                        <a:rPr lang="en-GB" dirty="0"/>
                        <a:t>_________________________________</a:t>
                      </a:r>
                    </a:p>
                    <a:p>
                      <a:pPr marL="285750" indent="-285750">
                        <a:buFont typeface="Wingdings" pitchFamily="2" charset="2"/>
                        <a:buChar char="ü"/>
                      </a:pPr>
                      <a:r>
                        <a:rPr lang="en-GB" dirty="0"/>
                        <a:t>_________________________________</a:t>
                      </a:r>
                    </a:p>
                    <a:p>
                      <a:pPr marL="285750" indent="-285750">
                        <a:buFont typeface="Wingdings" pitchFamily="2" charset="2"/>
                        <a:buChar char="ü"/>
                      </a:pPr>
                      <a:r>
                        <a:rPr lang="en-GB" dirty="0"/>
                        <a:t>_________________________________</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63260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957</Words>
  <Application>Microsoft Office PowerPoint</Application>
  <PresentationFormat>A4 Paper (210x297 mm)</PresentationFormat>
  <Paragraphs>123</Paragraphs>
  <Slides>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Amatic SC</vt:lpstr>
      <vt:lpstr>Arial</vt:lpstr>
      <vt:lpstr>Bangers</vt:lpstr>
      <vt:lpstr>Calibri</vt:lpstr>
      <vt:lpstr>Centaury Gothic</vt:lpstr>
      <vt:lpstr>Century Gothic</vt:lpstr>
      <vt:lpstr>Love Ya Like A Sister</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dc:creator>
  <cp:lastModifiedBy>Mary Hind-Portley</cp:lastModifiedBy>
  <cp:revision>62</cp:revision>
  <dcterms:modified xsi:type="dcterms:W3CDTF">2020-09-20T09:33:12Z</dcterms:modified>
</cp:coreProperties>
</file>