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67" r:id="rId4"/>
    <p:sldId id="268" r:id="rId5"/>
    <p:sldId id="271" r:id="rId6"/>
    <p:sldId id="272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48" y="6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E1476-86AE-44BA-BC8D-D1AFDCB7FF45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27ED9-683A-4421-84BA-B3ADF71960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308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Boardworks KS3 Science 2008</a:t>
            </a:r>
          </a:p>
          <a:p>
            <a:r>
              <a:rPr lang="en-GB" altLang="en-US"/>
              <a:t>Reactivity and the Reactions of Metals</a:t>
            </a:r>
          </a:p>
        </p:txBody>
      </p:sp>
      <p:sp>
        <p:nvSpPr>
          <p:cNvPr id="70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4409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Boardworks KS3 Science 2008</a:t>
            </a:r>
          </a:p>
          <a:p>
            <a:r>
              <a:rPr lang="en-GB" altLang="en-US"/>
              <a:t>Reactivity and the Reactions of Metals</a:t>
            </a:r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b="1"/>
              <a:t>Photo credit:</a:t>
            </a:r>
            <a:r>
              <a:rPr lang="en-GB" altLang="en-US"/>
              <a:t> Csongor Varga </a:t>
            </a:r>
          </a:p>
        </p:txBody>
      </p:sp>
    </p:spTree>
    <p:extLst>
      <p:ext uri="{BB962C8B-B14F-4D97-AF65-F5344CB8AC3E}">
        <p14:creationId xmlns:p14="http://schemas.microsoft.com/office/powerpoint/2010/main" val="2518880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Boardworks KS3 Science 2008</a:t>
            </a:r>
          </a:p>
          <a:p>
            <a:r>
              <a:rPr lang="en-GB" altLang="en-US"/>
              <a:t>Reactivity and the Reactions of Metals</a:t>
            </a:r>
          </a:p>
        </p:txBody>
      </p:sp>
      <p:sp>
        <p:nvSpPr>
          <p:cNvPr id="71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b="1"/>
              <a:t>Photo credit:</a:t>
            </a:r>
            <a:r>
              <a:rPr lang="en-GB" altLang="en-US"/>
              <a:t> Dr John Mileham</a:t>
            </a:r>
          </a:p>
        </p:txBody>
      </p:sp>
    </p:spTree>
    <p:extLst>
      <p:ext uri="{BB962C8B-B14F-4D97-AF65-F5344CB8AC3E}">
        <p14:creationId xmlns:p14="http://schemas.microsoft.com/office/powerpoint/2010/main" val="2187224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F8B941-B6AF-4201-AE29-68B7A3D56EE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956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DA6502-828B-4CF7-828F-AE48E96C60B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456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4786B7-8CA1-4144-859E-A0841111FDE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42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47B0F8-3A2B-48D6-8B73-73A754923A6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50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75668A-EF39-4050-B05C-6539EBE9594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115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376DC0-47D0-43F3-8DCF-6BEAEB7EB9F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06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F3E6AE-7218-455C-A642-FFD7BD689A0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979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718E51-518D-48DB-9425-8B795724724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97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ABC463-CD3D-445C-A55F-E19DCAB17E6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634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375105-8AED-4199-B4A5-BE4F202C745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877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A0137F-9D0D-4336-8880-893B6C3D68F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300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FED2F9-3017-4E5F-B7A4-D62A7E0A7B3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6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xI-ZkPZ8JpI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5" y="1600200"/>
            <a:ext cx="8642350" cy="4997450"/>
          </a:xfrm>
        </p:spPr>
        <p:txBody>
          <a:bodyPr/>
          <a:lstStyle/>
          <a:p>
            <a:pPr eaLnBrk="1" hangingPunct="1">
              <a:defRPr/>
            </a:pPr>
            <a:r>
              <a:rPr lang="es-UY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/>
                <a:cs typeface="Comic Sans MS"/>
              </a:rPr>
              <a:t>List as many </a:t>
            </a:r>
            <a:r>
              <a:rPr lang="es-UY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/>
                <a:cs typeface="Comic Sans MS"/>
              </a:rPr>
              <a:t>properties</a:t>
            </a:r>
            <a:r>
              <a:rPr lang="es-UY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/>
                <a:cs typeface="Comic Sans MS"/>
              </a:rPr>
              <a:t> of metal that you can think of </a:t>
            </a:r>
          </a:p>
          <a:p>
            <a:pPr eaLnBrk="1" hangingPunct="1">
              <a:defRPr/>
            </a:pPr>
            <a:endParaRPr lang="es-UY" dirty="0" smtClean="0">
              <a:solidFill>
                <a:srgbClr val="CCFFCC"/>
              </a:solidFill>
              <a:latin typeface="Comic Sans MS"/>
              <a:cs typeface="Comic Sans MS"/>
            </a:endParaRPr>
          </a:p>
          <a:p>
            <a:pPr eaLnBrk="1" hangingPunct="1">
              <a:defRPr/>
            </a:pPr>
            <a:endParaRPr lang="es-UY" dirty="0" smtClean="0">
              <a:solidFill>
                <a:srgbClr val="CCFFCC"/>
              </a:solidFill>
              <a:latin typeface="Comic Sans MS"/>
              <a:cs typeface="Comic Sans MS"/>
            </a:endParaRPr>
          </a:p>
          <a:p>
            <a:pPr eaLnBrk="1" hangingPunct="1">
              <a:defRPr/>
            </a:pPr>
            <a:endParaRPr lang="es-ES" dirty="0" smtClean="0">
              <a:solidFill>
                <a:srgbClr val="CCFFCC"/>
              </a:solidFill>
              <a:latin typeface="Comic Sans MS"/>
              <a:cs typeface="Comic Sans MS"/>
            </a:endParaRP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UY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/>
                <a:cs typeface="Comic Sans MS"/>
              </a:rPr>
              <a:t>On a post-it note</a:t>
            </a:r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4079876" y="5229226"/>
            <a:ext cx="62642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mic Sans MS" panose="030F0702030302020204" pitchFamily="66" charset="0"/>
                <a:ea typeface="ＭＳ Ｐゴシック" panose="020B0600070205080204" pitchFamily="34" charset="-128"/>
                <a:cs typeface="+mn-cs"/>
              </a:rPr>
              <a:t>A hint to start you off:</a:t>
            </a:r>
            <a:r>
              <a:rPr kumimoji="0" lang="en-GB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mic Sans MS" panose="030F0702030302020204" pitchFamily="66" charset="0"/>
                <a:ea typeface="ＭＳ Ｐゴシック" panose="020B0600070205080204" pitchFamily="34" charset="-128"/>
                <a:cs typeface="+mn-cs"/>
              </a:rPr>
              <a:t> conductors of heat </a:t>
            </a:r>
            <a:endParaRPr kumimoji="0" lang="en-GB" altLang="en-US" sz="3200" b="1" i="0" u="sng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omic Sans MS" panose="030F07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331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1" y="2349500"/>
            <a:ext cx="4441825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10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3" name="Object 4"/>
          <p:cNvGraphicFramePr>
            <a:graphicFrameLocks noChangeAspect="1"/>
          </p:cNvGraphicFramePr>
          <p:nvPr/>
        </p:nvGraphicFramePr>
        <p:xfrm>
          <a:off x="2960689" y="98426"/>
          <a:ext cx="5984875" cy="675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Document" r:id="rId3" imgW="6083300" imgH="7467600" progId="Word.Document.12">
                  <p:embed/>
                </p:oleObj>
              </mc:Choice>
              <mc:Fallback>
                <p:oleObj name="Document" r:id="rId3" imgW="6083300" imgH="7467600" progId="Word.Document.12">
                  <p:embed/>
                  <p:pic>
                    <p:nvPicPr>
                      <p:cNvPr id="1843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689" y="98426"/>
                        <a:ext cx="5984875" cy="6759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641476" y="66676"/>
            <a:ext cx="1116013" cy="523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mic Sans MS" panose="030F0702030302020204" pitchFamily="66" charset="0"/>
                <a:ea typeface="ＭＳ Ｐゴシック" panose="020B0600070205080204" pitchFamily="34" charset="-128"/>
                <a:cs typeface="+mn-cs"/>
              </a:rPr>
              <a:t>Apply</a:t>
            </a:r>
          </a:p>
        </p:txBody>
      </p:sp>
    </p:spTree>
    <p:extLst>
      <p:ext uri="{BB962C8B-B14F-4D97-AF65-F5344CB8AC3E}">
        <p14:creationId xmlns:p14="http://schemas.microsoft.com/office/powerpoint/2010/main" val="144386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/>
                <a:cs typeface="Comic Sans MS"/>
              </a:rPr>
              <a:t>Record your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dirty="0" smtClean="0">
              <a:solidFill>
                <a:srgbClr val="CCFFCC"/>
              </a:solidFill>
              <a:latin typeface="Comic Sans MS"/>
              <a:cs typeface="Comic Sans MS"/>
            </a:endParaRPr>
          </a:p>
          <a:p>
            <a:pPr eaLnBrk="1" hangingPunct="1">
              <a:defRPr/>
            </a:pPr>
            <a:endParaRPr lang="en-GB" dirty="0" smtClean="0">
              <a:solidFill>
                <a:srgbClr val="CCFFCC"/>
              </a:solidFill>
              <a:latin typeface="Comic Sans MS"/>
              <a:cs typeface="Comic Sans MS"/>
            </a:endParaRPr>
          </a:p>
          <a:p>
            <a:pPr eaLnBrk="1" hangingPunct="1">
              <a:defRPr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/>
                <a:cs typeface="Comic Sans MS"/>
              </a:rPr>
              <a:t>Remember to record </a:t>
            </a:r>
            <a:r>
              <a:rPr lang="en-GB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/>
                <a:cs typeface="Comic Sans MS"/>
              </a:rPr>
              <a:t>everything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/>
                <a:cs typeface="Comic Sans MS"/>
              </a:rPr>
              <a:t> you see on your observation sheet!</a:t>
            </a:r>
          </a:p>
          <a:p>
            <a:pPr eaLnBrk="1" hangingPunct="1">
              <a:defRPr/>
            </a:pPr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4151313" y="5229225"/>
            <a:ext cx="547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ＭＳ Ｐゴシック" panose="020B0600070205080204" pitchFamily="34" charset="-128"/>
                <a:cs typeface="+mn-cs"/>
              </a:rPr>
              <a:t>Hint:</a:t>
            </a:r>
            <a:r>
              <a:rPr kumimoji="0" lang="en-GB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ＭＳ Ｐゴシック" panose="020B0600070205080204" pitchFamily="34" charset="-128"/>
                <a:cs typeface="+mn-cs"/>
              </a:rPr>
              <a:t> Does the metal float?</a:t>
            </a:r>
            <a:endParaRPr kumimoji="0" lang="en-GB" altLang="en-US" sz="32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23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Predict…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endParaRPr lang="en-GB" dirty="0" smtClean="0">
              <a:solidFill>
                <a:srgbClr val="CCFFCC"/>
              </a:solidFill>
              <a:latin typeface="Comic Sans MS"/>
              <a:cs typeface="Comic Sans MS"/>
            </a:endParaRPr>
          </a:p>
          <a:p>
            <a:pPr eaLnBrk="1" hangingPunct="1">
              <a:defRPr/>
            </a:pPr>
            <a:endParaRPr lang="en-GB" dirty="0" smtClean="0">
              <a:solidFill>
                <a:srgbClr val="CCFFCC"/>
              </a:solidFill>
              <a:latin typeface="Comic Sans MS"/>
              <a:cs typeface="Comic Sans MS"/>
            </a:endParaRPr>
          </a:p>
          <a:p>
            <a:pPr marL="0" indent="0" eaLnBrk="1" hangingPunct="1">
              <a:buNone/>
              <a:defRPr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/>
                <a:cs typeface="Comic Sans MS"/>
              </a:rPr>
              <a:t>What do you think would happen if we put rubidium into the water?</a:t>
            </a:r>
          </a:p>
        </p:txBody>
      </p:sp>
    </p:spTree>
    <p:extLst>
      <p:ext uri="{BB962C8B-B14F-4D97-AF65-F5344CB8AC3E}">
        <p14:creationId xmlns:p14="http://schemas.microsoft.com/office/powerpoint/2010/main" val="154123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/>
                <a:cs typeface="Comic Sans MS"/>
              </a:rPr>
              <a:t>What about Rubidium, Caesium and Francium?</a:t>
            </a:r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673" y="1932354"/>
            <a:ext cx="3620654" cy="421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475" y="44450"/>
            <a:ext cx="8229600" cy="6477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defRPr/>
            </a:pPr>
            <a:r>
              <a:rPr lang="en-GB" sz="3600" dirty="0">
                <a:latin typeface="Comic Sans MS"/>
                <a:cs typeface="Comic Sans MS"/>
              </a:rPr>
              <a:t>Complete the following equations: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389" y="879475"/>
            <a:ext cx="8785225" cy="44211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GB" altLang="en-US" smtClean="0">
                <a:latin typeface="Comic Sans MS" panose="030F0702030302020204" pitchFamily="66" charset="0"/>
                <a:sym typeface="Wingdings" panose="05000000000000000000" pitchFamily="2" charset="2"/>
              </a:rPr>
              <a:t>_________ + Water  Potassium hydroxide + Hydrogen</a:t>
            </a:r>
          </a:p>
          <a:p>
            <a:pPr marL="514350" indent="-514350">
              <a:buFontTx/>
              <a:buAutoNum type="arabicPeriod"/>
            </a:pPr>
            <a:r>
              <a:rPr lang="en-GB" altLang="en-US" smtClean="0">
                <a:latin typeface="Comic Sans MS" panose="030F0702030302020204" pitchFamily="66" charset="0"/>
              </a:rPr>
              <a:t>Lithium + Water </a:t>
            </a:r>
            <a:r>
              <a:rPr lang="en-GB" altLang="en-US" smtClean="0">
                <a:latin typeface="Comic Sans MS" panose="030F0702030302020204" pitchFamily="66" charset="0"/>
                <a:sym typeface="Wingdings" panose="05000000000000000000" pitchFamily="2" charset="2"/>
              </a:rPr>
              <a:t> _______ _______ + Hydrogen</a:t>
            </a:r>
          </a:p>
          <a:p>
            <a:pPr marL="514350" indent="-514350">
              <a:buFontTx/>
              <a:buAutoNum type="arabicPeriod"/>
            </a:pPr>
            <a:r>
              <a:rPr lang="en-GB" altLang="en-US" smtClean="0">
                <a:latin typeface="Comic Sans MS" panose="030F0702030302020204" pitchFamily="66" charset="0"/>
                <a:sym typeface="Wingdings" panose="05000000000000000000" pitchFamily="2" charset="2"/>
              </a:rPr>
              <a:t>Sodium + Water  ______ ________ + ________</a:t>
            </a:r>
          </a:p>
          <a:p>
            <a:pPr marL="514350" indent="-514350">
              <a:buFontTx/>
              <a:buAutoNum type="arabicPeriod"/>
            </a:pPr>
            <a:r>
              <a:rPr lang="en-GB" altLang="en-US" smtClean="0">
                <a:latin typeface="Comic Sans MS" panose="030F0702030302020204" pitchFamily="66" charset="0"/>
                <a:sym typeface="Wingdings" panose="05000000000000000000" pitchFamily="2" charset="2"/>
              </a:rPr>
              <a:t>Rubidium + Water  ______ ________ + _________</a:t>
            </a:r>
          </a:p>
        </p:txBody>
      </p:sp>
      <p:sp>
        <p:nvSpPr>
          <p:cNvPr id="22531" name="Content Placeholder 2"/>
          <p:cNvSpPr txBox="1">
            <a:spLocks/>
          </p:cNvSpPr>
          <p:nvPr/>
        </p:nvSpPr>
        <p:spPr bwMode="auto">
          <a:xfrm>
            <a:off x="1703389" y="5373689"/>
            <a:ext cx="8785225" cy="13684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ＭＳ Ｐゴシック" panose="020B0600070205080204" pitchFamily="34" charset="-128"/>
                <a:cs typeface="+mn-cs"/>
                <a:sym typeface="Wingdings" panose="05000000000000000000" pitchFamily="2" charset="2"/>
              </a:rPr>
              <a:t>Killer Challenge: 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ＭＳ Ｐゴシック" panose="020B0600070205080204" pitchFamily="34" charset="-128"/>
                <a:cs typeface="+mn-cs"/>
                <a:sym typeface="Wingdings" panose="05000000000000000000" pitchFamily="2" charset="2"/>
              </a:rPr>
              <a:t>Can you write out the symbol equations for these reactions?</a:t>
            </a:r>
          </a:p>
        </p:txBody>
      </p:sp>
    </p:spTree>
    <p:extLst>
      <p:ext uri="{BB962C8B-B14F-4D97-AF65-F5344CB8AC3E}">
        <p14:creationId xmlns:p14="http://schemas.microsoft.com/office/powerpoint/2010/main" val="64496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chemeClr val="tx1"/>
                </a:solidFill>
                <a:latin typeface="Comic Sans MS"/>
                <a:cs typeface="Comic Sans MS"/>
              </a:rPr>
              <a:t>Lesson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37004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514350" indent="-514350" eaLnBrk="1" hangingPunct="1">
              <a:buFontTx/>
              <a:buAutoNum type="arabicPeriod"/>
              <a:defRPr/>
            </a:pPr>
            <a:r>
              <a:rPr lang="en-GB" dirty="0">
                <a:solidFill>
                  <a:srgbClr val="008000"/>
                </a:solidFill>
                <a:latin typeface="Comic Sans MS" charset="0"/>
                <a:cs typeface="Comic Sans MS" charset="0"/>
              </a:rPr>
              <a:t>Describe the properties of the alkali metals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GB" dirty="0">
                <a:solidFill>
                  <a:srgbClr val="FF6600"/>
                </a:solidFill>
                <a:latin typeface="Comic Sans MS" charset="0"/>
                <a:cs typeface="Comic Sans MS" charset="0"/>
              </a:rPr>
              <a:t>Describe the reactions of the alkali metals with water</a:t>
            </a:r>
          </a:p>
          <a:p>
            <a:pPr marL="514350" indent="-514350" eaLnBrk="1" hangingPunct="1">
              <a:buFontTx/>
              <a:buAutoNum type="arabicPeriod"/>
              <a:defRPr/>
            </a:pPr>
            <a:endParaRPr lang="en-GB" dirty="0">
              <a:solidFill>
                <a:srgbClr val="FFFF00"/>
              </a:solidFill>
              <a:latin typeface="Comic Sans MS" charset="0"/>
              <a:cs typeface="Comic Sans MS" charset="0"/>
            </a:endParaRP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2135188" y="3789363"/>
            <a:ext cx="777716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ＭＳ Ｐゴシック" panose="020B0600070205080204" pitchFamily="34" charset="-128"/>
                <a:cs typeface="+mn-cs"/>
              </a:rPr>
              <a:t>3. Predict the reactions of other alkali     metals from the reactivity order of Li, Na and K</a:t>
            </a: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1992314" y="5435600"/>
            <a:ext cx="8207375" cy="954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ＭＳ Ｐゴシック" panose="020B0600070205080204" pitchFamily="34" charset="-128"/>
                <a:cs typeface="+mn-cs"/>
              </a:rPr>
              <a:t>Key words: </a:t>
            </a:r>
            <a:r>
              <a: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ＭＳ Ｐゴシック" panose="020B0600070205080204" pitchFamily="34" charset="-128"/>
                <a:cs typeface="+mn-cs"/>
              </a:rPr>
              <a:t>reaction, sodium, potassium, lithium, observation, alkali, properties</a:t>
            </a:r>
          </a:p>
        </p:txBody>
      </p:sp>
    </p:spTree>
    <p:extLst>
      <p:ext uri="{BB962C8B-B14F-4D97-AF65-F5344CB8AC3E}">
        <p14:creationId xmlns:p14="http://schemas.microsoft.com/office/powerpoint/2010/main" val="36403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542" name="Picture 6" descr="pat cartoon (lead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4" y="1717676"/>
            <a:ext cx="6103937" cy="305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4232" y="-85842"/>
            <a:ext cx="10363200" cy="1143000"/>
          </a:xfrm>
        </p:spPr>
        <p:txBody>
          <a:bodyPr/>
          <a:lstStyle/>
          <a:p>
            <a:r>
              <a:rPr lang="en-GB" altLang="en-US" dirty="0"/>
              <a:t>Metals and water</a:t>
            </a:r>
          </a:p>
        </p:txBody>
      </p:sp>
      <p:sp>
        <p:nvSpPr>
          <p:cNvPr id="705539" name="Text Box 3"/>
          <p:cNvSpPr txBox="1">
            <a:spLocks noChangeArrowheads="1"/>
          </p:cNvSpPr>
          <p:nvPr/>
        </p:nvSpPr>
        <p:spPr bwMode="auto">
          <a:xfrm>
            <a:off x="1751807" y="808597"/>
            <a:ext cx="8534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dirty="0">
                <a:solidFill>
                  <a:srgbClr val="010067"/>
                </a:solidFill>
              </a:rPr>
              <a:t>The Romans used lead to make water pipes but didn’t know that lead reacts slowly with water and makes it</a:t>
            </a:r>
            <a:r>
              <a:rPr lang="en-GB" altLang="en-US" dirty="0">
                <a:solidFill>
                  <a:srgbClr val="00FFFF"/>
                </a:solidFill>
              </a:rPr>
              <a:t> </a:t>
            </a:r>
            <a:r>
              <a:rPr lang="en-GB" altLang="en-US" dirty="0">
                <a:solidFill>
                  <a:srgbClr val="010067"/>
                </a:solidFill>
              </a:rPr>
              <a:t>poisonous!</a:t>
            </a:r>
          </a:p>
        </p:txBody>
      </p:sp>
      <p:sp>
        <p:nvSpPr>
          <p:cNvPr id="705540" name="Text Box 4"/>
          <p:cNvSpPr txBox="1">
            <a:spLocks noChangeArrowheads="1"/>
          </p:cNvSpPr>
          <p:nvPr/>
        </p:nvSpPr>
        <p:spPr bwMode="auto">
          <a:xfrm>
            <a:off x="1774825" y="4829175"/>
            <a:ext cx="853440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>
                <a:solidFill>
                  <a:srgbClr val="010067"/>
                </a:solidFill>
              </a:rPr>
              <a:t>Some metals react vigorously with water, some metals react slowly and some do not react at all.</a:t>
            </a:r>
          </a:p>
        </p:txBody>
      </p:sp>
      <p:sp>
        <p:nvSpPr>
          <p:cNvPr id="705541" name="Text Box 5"/>
          <p:cNvSpPr txBox="1">
            <a:spLocks noChangeArrowheads="1"/>
          </p:cNvSpPr>
          <p:nvPr/>
        </p:nvSpPr>
        <p:spPr bwMode="auto">
          <a:xfrm>
            <a:off x="1774825" y="5710239"/>
            <a:ext cx="75692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>
                <a:solidFill>
                  <a:srgbClr val="010067"/>
                </a:solidFill>
              </a:rPr>
              <a:t>Which is the best type of metal to use for water pipes?</a:t>
            </a:r>
            <a:endParaRPr lang="en-GB" altLang="en-US">
              <a:solidFill>
                <a:srgbClr val="000066"/>
              </a:solidFill>
            </a:endParaRPr>
          </a:p>
        </p:txBody>
      </p:sp>
      <p:pic>
        <p:nvPicPr>
          <p:cNvPr id="705543" name="Picture 7" descr="medium_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9" y="622301"/>
            <a:ext cx="15144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19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40" grpId="0" autoUpdateAnimBg="0"/>
      <p:bldP spid="70554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590" name="Picture 6" descr="178416_edi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9" y="908050"/>
            <a:ext cx="3838575" cy="511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877889" y="-195964"/>
            <a:ext cx="10363200" cy="1143000"/>
          </a:xfrm>
        </p:spPr>
        <p:txBody>
          <a:bodyPr/>
          <a:lstStyle/>
          <a:p>
            <a:r>
              <a:rPr lang="en-GB" altLang="en-US"/>
              <a:t>Using unreactive metals</a:t>
            </a:r>
          </a:p>
        </p:txBody>
      </p:sp>
      <p:sp>
        <p:nvSpPr>
          <p:cNvPr id="707587" name="Text Box 3"/>
          <p:cNvSpPr txBox="1">
            <a:spLocks noChangeArrowheads="1"/>
          </p:cNvSpPr>
          <p:nvPr/>
        </p:nvSpPr>
        <p:spPr bwMode="auto">
          <a:xfrm>
            <a:off x="1774825" y="836614"/>
            <a:ext cx="45735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/>
              <a:t>The words ‘plumber’ and ‘plumbing’ come from </a:t>
            </a:r>
            <a:r>
              <a:rPr lang="en-GB" altLang="en-US" i="1"/>
              <a:t>plumbum</a:t>
            </a:r>
            <a:r>
              <a:rPr lang="en-GB" altLang="en-US"/>
              <a:t> (the Latin word for lead) because the ancient Romans used lead for their water pipes.</a:t>
            </a:r>
          </a:p>
        </p:txBody>
      </p:sp>
      <p:sp>
        <p:nvSpPr>
          <p:cNvPr id="707588" name="Text Box 4"/>
          <p:cNvSpPr txBox="1">
            <a:spLocks noChangeArrowheads="1"/>
          </p:cNvSpPr>
          <p:nvPr/>
        </p:nvSpPr>
        <p:spPr bwMode="auto">
          <a:xfrm>
            <a:off x="1774826" y="2959100"/>
            <a:ext cx="3241675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en-GB" altLang="en-US"/>
              <a:t>Why is lead no longer used in plumbing?</a:t>
            </a:r>
          </a:p>
        </p:txBody>
      </p:sp>
      <p:sp>
        <p:nvSpPr>
          <p:cNvPr id="707589" name="Text Box 5"/>
          <p:cNvSpPr txBox="1">
            <a:spLocks noChangeArrowheads="1"/>
          </p:cNvSpPr>
          <p:nvPr/>
        </p:nvSpPr>
        <p:spPr bwMode="auto">
          <a:xfrm>
            <a:off x="1774826" y="3987800"/>
            <a:ext cx="4284663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en-GB" altLang="en-US"/>
              <a:t>Copper is a much better  metal for water pipes because it does not react at all with water – perhaps plumbers should be renamed coppers!</a:t>
            </a:r>
            <a:endParaRPr lang="en-GB" altLang="en-US">
              <a:solidFill>
                <a:srgbClr val="000066"/>
              </a:solidFill>
            </a:endParaRPr>
          </a:p>
        </p:txBody>
      </p:sp>
      <p:pic>
        <p:nvPicPr>
          <p:cNvPr id="707591" name="Picture 7" descr="medium_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9" y="622301"/>
            <a:ext cx="15144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89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0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588" grpId="0" autoUpdateAnimBg="0"/>
      <p:bldP spid="70758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1" y="-228626"/>
            <a:ext cx="10363200" cy="1143000"/>
          </a:xfrm>
        </p:spPr>
        <p:txBody>
          <a:bodyPr/>
          <a:lstStyle/>
          <a:p>
            <a:r>
              <a:rPr lang="en-GB" altLang="en-US"/>
              <a:t>Reacting metals with water</a:t>
            </a:r>
          </a:p>
        </p:txBody>
      </p:sp>
      <p:sp>
        <p:nvSpPr>
          <p:cNvPr id="709635" name="Text Box 3"/>
          <p:cNvSpPr txBox="1">
            <a:spLocks noChangeArrowheads="1"/>
          </p:cNvSpPr>
          <p:nvPr/>
        </p:nvSpPr>
        <p:spPr bwMode="auto">
          <a:xfrm>
            <a:off x="64655" y="836613"/>
            <a:ext cx="520267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3200" dirty="0">
                <a:solidFill>
                  <a:srgbClr val="010067"/>
                </a:solidFill>
              </a:rPr>
              <a:t>When any metal reacts</a:t>
            </a:r>
            <a:r>
              <a:rPr lang="en-GB" altLang="en-US" sz="3200" dirty="0">
                <a:solidFill>
                  <a:srgbClr val="00FFFF"/>
                </a:solidFill>
              </a:rPr>
              <a:t> </a:t>
            </a:r>
            <a:r>
              <a:rPr lang="en-GB" altLang="en-US" sz="3200" dirty="0">
                <a:solidFill>
                  <a:srgbClr val="010067"/>
                </a:solidFill>
              </a:rPr>
              <a:t>with water, the products are a metal hydroxide and hydrogen gas.</a:t>
            </a:r>
          </a:p>
        </p:txBody>
      </p:sp>
      <p:sp>
        <p:nvSpPr>
          <p:cNvPr id="709638" name="AutoShape 6"/>
          <p:cNvSpPr>
            <a:spLocks noChangeArrowheads="1"/>
          </p:cNvSpPr>
          <p:nvPr/>
        </p:nvSpPr>
        <p:spPr bwMode="auto">
          <a:xfrm>
            <a:off x="0" y="4068762"/>
            <a:ext cx="12127345" cy="1814801"/>
          </a:xfrm>
          <a:prstGeom prst="roundRect">
            <a:avLst>
              <a:gd name="adj" fmla="val 12500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09639" name="Text Box 7"/>
          <p:cNvSpPr txBox="1">
            <a:spLocks noChangeArrowheads="1"/>
          </p:cNvSpPr>
          <p:nvPr/>
        </p:nvSpPr>
        <p:spPr bwMode="auto">
          <a:xfrm>
            <a:off x="3551" y="4068762"/>
            <a:ext cx="2050008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en-GB" altLang="en-US" sz="5400" dirty="0">
                <a:solidFill>
                  <a:srgbClr val="000066"/>
                </a:solidFill>
              </a:rPr>
              <a:t>metal</a:t>
            </a:r>
          </a:p>
        </p:txBody>
      </p:sp>
      <p:sp>
        <p:nvSpPr>
          <p:cNvPr id="709640" name="Text Box 8"/>
          <p:cNvSpPr txBox="1">
            <a:spLocks noChangeArrowheads="1"/>
          </p:cNvSpPr>
          <p:nvPr/>
        </p:nvSpPr>
        <p:spPr bwMode="auto">
          <a:xfrm>
            <a:off x="2489342" y="4050651"/>
            <a:ext cx="1720641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GB" altLang="en-US" sz="5400" dirty="0">
                <a:solidFill>
                  <a:srgbClr val="000066"/>
                </a:solidFill>
              </a:rPr>
              <a:t>water</a:t>
            </a:r>
          </a:p>
        </p:txBody>
      </p:sp>
      <p:sp>
        <p:nvSpPr>
          <p:cNvPr id="709641" name="Text Box 9"/>
          <p:cNvSpPr txBox="1">
            <a:spLocks noChangeArrowheads="1"/>
          </p:cNvSpPr>
          <p:nvPr/>
        </p:nvSpPr>
        <p:spPr bwMode="auto">
          <a:xfrm>
            <a:off x="5791487" y="4058932"/>
            <a:ext cx="3163343" cy="175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GB" altLang="en-US" sz="5400" dirty="0" smtClean="0">
                <a:solidFill>
                  <a:srgbClr val="000066"/>
                </a:solidFill>
              </a:rPr>
              <a:t>Metal</a:t>
            </a:r>
          </a:p>
          <a:p>
            <a:pPr algn="ctr"/>
            <a:r>
              <a:rPr lang="en-GB" altLang="en-US" sz="5400" dirty="0" smtClean="0">
                <a:solidFill>
                  <a:srgbClr val="000066"/>
                </a:solidFill>
              </a:rPr>
              <a:t> </a:t>
            </a:r>
            <a:r>
              <a:rPr lang="en-GB" altLang="en-US" sz="5400" dirty="0">
                <a:solidFill>
                  <a:srgbClr val="000066"/>
                </a:solidFill>
              </a:rPr>
              <a:t>hydroxide</a:t>
            </a:r>
          </a:p>
        </p:txBody>
      </p:sp>
      <p:sp>
        <p:nvSpPr>
          <p:cNvPr id="709642" name="Text Box 10"/>
          <p:cNvSpPr txBox="1">
            <a:spLocks noChangeArrowheads="1"/>
          </p:cNvSpPr>
          <p:nvPr/>
        </p:nvSpPr>
        <p:spPr bwMode="auto">
          <a:xfrm>
            <a:off x="9367117" y="4058932"/>
            <a:ext cx="2797859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GB" altLang="en-US" sz="5400" dirty="0">
                <a:solidFill>
                  <a:srgbClr val="000066"/>
                </a:solidFill>
              </a:rPr>
              <a:t>hydrogen</a:t>
            </a:r>
          </a:p>
        </p:txBody>
      </p:sp>
      <p:sp>
        <p:nvSpPr>
          <p:cNvPr id="709643" name="Text Box 11"/>
          <p:cNvSpPr txBox="1">
            <a:spLocks noChangeArrowheads="1"/>
          </p:cNvSpPr>
          <p:nvPr/>
        </p:nvSpPr>
        <p:spPr bwMode="auto">
          <a:xfrm>
            <a:off x="2029436" y="4185980"/>
            <a:ext cx="4222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4000" dirty="0">
                <a:solidFill>
                  <a:srgbClr val="000066"/>
                </a:solidFill>
              </a:rPr>
              <a:t>+</a:t>
            </a:r>
          </a:p>
        </p:txBody>
      </p:sp>
      <p:sp>
        <p:nvSpPr>
          <p:cNvPr id="709645" name="Text Box 13"/>
          <p:cNvSpPr txBox="1">
            <a:spLocks noChangeArrowheads="1"/>
          </p:cNvSpPr>
          <p:nvPr/>
        </p:nvSpPr>
        <p:spPr bwMode="auto">
          <a:xfrm>
            <a:off x="8954830" y="4242208"/>
            <a:ext cx="4222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4000" dirty="0">
                <a:solidFill>
                  <a:srgbClr val="000066"/>
                </a:solidFill>
              </a:rPr>
              <a:t>+</a:t>
            </a:r>
          </a:p>
        </p:txBody>
      </p:sp>
      <p:sp>
        <p:nvSpPr>
          <p:cNvPr id="709646" name="Text Box 14"/>
          <p:cNvSpPr txBox="1">
            <a:spLocks noChangeArrowheads="1"/>
          </p:cNvSpPr>
          <p:nvPr/>
        </p:nvSpPr>
        <p:spPr bwMode="auto">
          <a:xfrm>
            <a:off x="56862" y="2759374"/>
            <a:ext cx="5202670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800" dirty="0">
                <a:solidFill>
                  <a:srgbClr val="010067"/>
                </a:solidFill>
              </a:rPr>
              <a:t>This is the general equation for the reaction of a metal with water:</a:t>
            </a:r>
            <a:endParaRPr lang="en-GB" altLang="en-US" sz="2800" dirty="0">
              <a:solidFill>
                <a:srgbClr val="000066"/>
              </a:solidFill>
            </a:endParaRPr>
          </a:p>
        </p:txBody>
      </p:sp>
      <p:pic>
        <p:nvPicPr>
          <p:cNvPr id="709648" name="Picture 16" descr="potassium-and-water_edi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9" y="836614"/>
            <a:ext cx="4465637" cy="297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9649" name="Picture 17" descr="medium_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9" y="622301"/>
            <a:ext cx="15144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4477596" y="4539923"/>
            <a:ext cx="1258186" cy="13604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37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0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0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0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0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0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0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39" grpId="0"/>
      <p:bldP spid="709640" grpId="0"/>
      <p:bldP spid="709641" grpId="0"/>
      <p:bldP spid="709642" grpId="0"/>
      <p:bldP spid="709643" grpId="0"/>
      <p:bldP spid="709645" grpId="0"/>
      <p:bldP spid="70964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6" y="1981200"/>
            <a:ext cx="12081164" cy="743527"/>
          </a:xfrm>
        </p:spPr>
        <p:txBody>
          <a:bodyPr/>
          <a:lstStyle/>
          <a:p>
            <a:r>
              <a:rPr lang="en-GB" dirty="0" smtClean="0"/>
              <a:t>Calcium + Water                    Calcium Hydroxide  +  Hydrogen </a:t>
            </a: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766396" y="2267778"/>
            <a:ext cx="1258186" cy="13604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0836" y="3602182"/>
            <a:ext cx="11157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3200" kern="0" dirty="0" smtClean="0">
                <a:solidFill>
                  <a:srgbClr val="000000"/>
                </a:solidFill>
              </a:rPr>
              <a:t>Caesium </a:t>
            </a:r>
            <a:r>
              <a:rPr lang="en-GB" sz="3200" kern="0" dirty="0">
                <a:solidFill>
                  <a:srgbClr val="000000"/>
                </a:solidFill>
              </a:rPr>
              <a:t>+ Water                    </a:t>
            </a:r>
            <a:r>
              <a:rPr lang="en-GB" sz="3200" kern="0" dirty="0" smtClean="0">
                <a:solidFill>
                  <a:srgbClr val="000000"/>
                </a:solidFill>
              </a:rPr>
              <a:t>Caesium </a:t>
            </a:r>
            <a:r>
              <a:rPr lang="en-GB" sz="3200" kern="0" dirty="0">
                <a:solidFill>
                  <a:srgbClr val="000000"/>
                </a:solidFill>
              </a:rPr>
              <a:t>Hydroxide  +  Hydrogen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766396" y="3894569"/>
            <a:ext cx="1258186" cy="13604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49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1600200"/>
            <a:ext cx="8642350" cy="4997450"/>
          </a:xfrm>
        </p:spPr>
        <p:txBody>
          <a:bodyPr/>
          <a:lstStyle/>
          <a:p>
            <a:pPr eaLnBrk="1" hangingPunct="1">
              <a:defRPr/>
            </a:pPr>
            <a:r>
              <a:rPr lang="es-UY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/>
                <a:cs typeface="Comic Sans MS"/>
              </a:rPr>
              <a:t>Using your periodic table, can you find: </a:t>
            </a:r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UY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/>
                <a:cs typeface="Comic Sans MS"/>
              </a:rPr>
              <a:t>Unusual metals?</a:t>
            </a:r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319963" y="3284539"/>
            <a:ext cx="25209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ＭＳ Ｐゴシック" panose="020B0600070205080204" pitchFamily="34" charset="-128"/>
                <a:cs typeface="+mn-cs"/>
              </a:rPr>
              <a:t>Li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927351" y="2781301"/>
            <a:ext cx="28813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ＭＳ Ｐゴシック" panose="020B0600070205080204" pitchFamily="34" charset="-128"/>
                <a:cs typeface="+mn-cs"/>
              </a:rPr>
              <a:t>Na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59375" y="5229226"/>
            <a:ext cx="23050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ＭＳ Ｐゴシック" panose="020B0600070205080204" pitchFamily="34" charset="-128"/>
                <a:cs typeface="+mn-cs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308660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periodic-table-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333376"/>
            <a:ext cx="9144000" cy="620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84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5" y="1600200"/>
            <a:ext cx="8642350" cy="4997450"/>
          </a:xfrm>
        </p:spPr>
        <p:txBody>
          <a:bodyPr/>
          <a:lstStyle/>
          <a:p>
            <a:pPr eaLnBrk="1" hangingPunct="1">
              <a:defRPr/>
            </a:pPr>
            <a:endParaRPr lang="es-UY" dirty="0" smtClean="0">
              <a:solidFill>
                <a:srgbClr val="CCFFCC"/>
              </a:solidFill>
              <a:latin typeface="Comic Sans MS"/>
              <a:cs typeface="Comic Sans MS"/>
            </a:endParaRPr>
          </a:p>
          <a:p>
            <a:pPr eaLnBrk="1" hangingPunct="1">
              <a:defRPr/>
            </a:pPr>
            <a:endParaRPr lang="es-UY" dirty="0" smtClean="0">
              <a:solidFill>
                <a:srgbClr val="CCFFCC"/>
              </a:solidFill>
              <a:latin typeface="Comic Sans MS"/>
              <a:cs typeface="Comic Sans MS"/>
            </a:endParaRPr>
          </a:p>
          <a:p>
            <a:pPr eaLnBrk="1" hangingPunct="1">
              <a:defRPr/>
            </a:pPr>
            <a:endParaRPr lang="es-UY" dirty="0" smtClean="0">
              <a:solidFill>
                <a:srgbClr val="CCFFCC"/>
              </a:solidFill>
              <a:latin typeface="Comic Sans MS"/>
              <a:cs typeface="Comic Sans MS"/>
            </a:endParaRPr>
          </a:p>
          <a:p>
            <a:pPr marL="0" indent="0" algn="ctr" eaLnBrk="1" hangingPunct="1">
              <a:buNone/>
              <a:defRPr/>
            </a:pPr>
            <a:r>
              <a:rPr lang="es-UY" dirty="0" smtClean="0">
                <a:solidFill>
                  <a:srgbClr val="CCFFCC"/>
                </a:solidFill>
                <a:latin typeface="Comic Sans MS"/>
                <a:cs typeface="Comic Sans MS"/>
              </a:rPr>
              <a:t>Learning Objective:</a:t>
            </a:r>
          </a:p>
          <a:p>
            <a:pPr marL="0" indent="0" algn="ctr" eaLnBrk="1" hangingPunct="1">
              <a:buNone/>
              <a:defRPr/>
            </a:pPr>
            <a:r>
              <a:rPr lang="es-UY" dirty="0" smtClean="0">
                <a:solidFill>
                  <a:srgbClr val="FF0000"/>
                </a:solidFill>
                <a:latin typeface="Comic Sans MS"/>
                <a:cs typeface="Comic Sans MS"/>
              </a:rPr>
              <a:t>Observing the reaction between the alkali metals and water</a:t>
            </a:r>
            <a:endParaRPr lang="es-ES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ES" dirty="0" smtClean="0">
              <a:solidFill>
                <a:srgbClr val="CCFFCC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9230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427</Words>
  <Application>Microsoft Office PowerPoint</Application>
  <PresentationFormat>Widescreen</PresentationFormat>
  <Paragraphs>66</Paragraphs>
  <Slides>14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ＭＳ Ｐゴシック</vt:lpstr>
      <vt:lpstr>Calibri</vt:lpstr>
      <vt:lpstr>Comic Sans MS</vt:lpstr>
      <vt:lpstr>Times New Roman</vt:lpstr>
      <vt:lpstr>Wingdings</vt:lpstr>
      <vt:lpstr>Default Design</vt:lpstr>
      <vt:lpstr>Document</vt:lpstr>
      <vt:lpstr>On a post-it note</vt:lpstr>
      <vt:lpstr>Lesson Outcomes</vt:lpstr>
      <vt:lpstr>Metals and water</vt:lpstr>
      <vt:lpstr>Using unreactive metals</vt:lpstr>
      <vt:lpstr>Reacting metals with water</vt:lpstr>
      <vt:lpstr>Example:</vt:lpstr>
      <vt:lpstr>Unusual metals?</vt:lpstr>
      <vt:lpstr>PowerPoint Presentation</vt:lpstr>
      <vt:lpstr>PowerPoint Presentation</vt:lpstr>
      <vt:lpstr>PowerPoint Presentation</vt:lpstr>
      <vt:lpstr>Record your observations</vt:lpstr>
      <vt:lpstr>Predict…</vt:lpstr>
      <vt:lpstr>What about Rubidium, Caesium and Francium?</vt:lpstr>
      <vt:lpstr>Complete the following equations:</vt:lpstr>
    </vt:vector>
  </TitlesOfParts>
  <Company>IT Services - Wirral Academy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a post-it note</dc:title>
  <dc:creator>Mark Mitchell</dc:creator>
  <cp:lastModifiedBy>Mark Mitchell</cp:lastModifiedBy>
  <cp:revision>11</cp:revision>
  <dcterms:created xsi:type="dcterms:W3CDTF">2020-05-12T11:13:29Z</dcterms:created>
  <dcterms:modified xsi:type="dcterms:W3CDTF">2020-05-22T08:56:45Z</dcterms:modified>
</cp:coreProperties>
</file>