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0" r:id="rId2"/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DC74A0-994E-47EF-9B52-4547B4DC273D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9CDFD1-B3C8-48BF-A290-7E5DD3ED3A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0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Vedas </a:t>
            </a:r>
          </a:p>
          <a:p>
            <a:r>
              <a:rPr lang="en-GB" altLang="en-US" dirty="0" smtClean="0">
                <a:latin typeface="Comic Sans MS" panose="030F0702030302020204" pitchFamily="66" charset="0"/>
              </a:rPr>
              <a:t>of good luck and removing obstacles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Love and joy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Wealth</a:t>
            </a:r>
            <a:r>
              <a:rPr lang="en-US" baseline="0" dirty="0" smtClean="0">
                <a:latin typeface="Comic Sans MS" panose="030F0702030302020204" pitchFamily="66" charset="0"/>
              </a:rPr>
              <a:t> </a:t>
            </a:r>
            <a:endParaRPr lang="en-US" dirty="0" smtClean="0"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6EF18-0DAD-47AE-BE69-49E1EB1CAD6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834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7152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57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894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58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9084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2414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34537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8531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0290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924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054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00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831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02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561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1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02D63-170B-4F6F-9DEC-7C5D7E26C9D3}" type="datetimeFigureOut">
              <a:rPr lang="en-GB" smtClean="0"/>
              <a:t>14/09/2020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D13796A-2803-48A1-AA4E-1F65421897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063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2" t="8907" r="19942" b="16950"/>
          <a:stretch/>
        </p:blipFill>
        <p:spPr>
          <a:xfrm>
            <a:off x="5544328" y="-497932"/>
            <a:ext cx="6351109" cy="68984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388493">
            <a:off x="389635" y="1198186"/>
            <a:ext cx="4913796" cy="3178621"/>
          </a:xfrm>
        </p:spPr>
        <p:txBody>
          <a:bodyPr>
            <a:noAutofit/>
          </a:bodyPr>
          <a:lstStyle/>
          <a:p>
            <a:r>
              <a:rPr lang="en-GB" sz="6000" b="1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Do now task </a:t>
            </a:r>
          </a:p>
          <a:p>
            <a:r>
              <a:rPr lang="en-GB" sz="2800" dirty="0" smtClean="0">
                <a:solidFill>
                  <a:srgbClr val="00B050"/>
                </a:solidFill>
                <a:latin typeface="Arial Rounded MT Bold" panose="020F0704030504030204" pitchFamily="34" charset="0"/>
              </a:rPr>
              <a:t>How much can you remember? </a:t>
            </a:r>
          </a:p>
          <a:p>
            <a:endParaRPr lang="en-GB" sz="2800" dirty="0">
              <a:solidFill>
                <a:srgbClr val="00B050"/>
              </a:solidFill>
              <a:latin typeface="Arial Rounded MT Bold" panose="020F0704030504030204" pitchFamily="34" charset="0"/>
            </a:endParaRPr>
          </a:p>
          <a:p>
            <a:r>
              <a:rPr lang="en-GB" sz="44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  <a:endParaRPr lang="en-GB" sz="4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38218" t="64504" r="11382" b="28406"/>
          <a:stretch/>
        </p:blipFill>
        <p:spPr>
          <a:xfrm>
            <a:off x="3997937" y="6072922"/>
            <a:ext cx="8283218" cy="655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253316" y="1671484"/>
            <a:ext cx="479814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is the Hindu Holy book called?</a:t>
            </a:r>
            <a:endParaRPr lang="en-GB" sz="2400" dirty="0"/>
          </a:p>
          <a:p>
            <a:pPr marL="342900" indent="-342900">
              <a:buFont typeface="+mj-lt"/>
              <a:buAutoNum type="arabicPeriod"/>
            </a:pPr>
            <a:endParaRPr lang="en-US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2400" dirty="0" err="1" smtClean="0"/>
              <a:t>Ganesha</a:t>
            </a:r>
            <a:r>
              <a:rPr lang="en-US" sz="2400" dirty="0" smtClean="0"/>
              <a:t> is the God of?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Krishna is the God of?</a:t>
            </a:r>
          </a:p>
          <a:p>
            <a:pPr marL="342900" indent="-342900">
              <a:buFont typeface="+mj-lt"/>
              <a:buAutoNum type="arabicPeriod"/>
            </a:pPr>
            <a:endParaRPr lang="en-US" sz="2400" dirty="0"/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What would a Hindu pray to K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akshmi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 for?</a:t>
            </a:r>
            <a:endParaRPr lang="en-US" sz="2400" dirty="0"/>
          </a:p>
          <a:p>
            <a:endParaRPr lang="en-GB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3936960" imgH="1581120"/>
        </mc:Choice>
        <mc:Fallback>
          <p:control name="ShockwaveFlash1" r:id="rId2" imgW="3936960" imgH="1581120">
            <p:pic>
              <p:nvPicPr>
                <p:cNvPr id="7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60125" y="4820244"/>
                  <a:ext cx="3937812" cy="158022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8121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5988" y="2206546"/>
            <a:ext cx="7620000" cy="4286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8993" y="427487"/>
            <a:ext cx="4219977" cy="856915"/>
          </a:xfrm>
        </p:spPr>
        <p:txBody>
          <a:bodyPr>
            <a:noAutofit/>
          </a:bodyPr>
          <a:lstStyle/>
          <a:p>
            <a:pPr algn="ctr"/>
            <a:r>
              <a:rPr lang="en-GB" sz="6600" u="sng" dirty="0" smtClean="0">
                <a:solidFill>
                  <a:schemeClr val="tx1"/>
                </a:solidFill>
              </a:rPr>
              <a:t>Holi</a:t>
            </a:r>
            <a:endParaRPr lang="en-GB" sz="6600" u="sng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919" y="3475897"/>
            <a:ext cx="3354946" cy="2246769"/>
          </a:xfrm>
          <a:prstGeom prst="rect">
            <a:avLst/>
          </a:prstGeom>
          <a:solidFill>
            <a:srgbClr val="FFCCFF"/>
          </a:solidFill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omic Sans MS" panose="030F0702030302020204" pitchFamily="66" charset="0"/>
              </a:rPr>
              <a:t>Quick starter: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Why are festivals important in religion?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 smtClean="0">
                <a:latin typeface="Comic Sans MS" panose="030F0702030302020204" pitchFamily="66" charset="0"/>
              </a:rPr>
              <a:t>What is the purpose of celebrating festivals?</a:t>
            </a:r>
            <a:endParaRPr lang="en-GB" sz="2000" dirty="0">
              <a:latin typeface="Comic Sans MS" panose="030F0702030302020204" pitchFamily="66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70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Holi- The Festival of Colours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 spring festival, usually celebrated in </a:t>
            </a:r>
            <a:r>
              <a:rPr lang="en-GB" dirty="0" smtClean="0">
                <a:solidFill>
                  <a:srgbClr val="FF0000"/>
                </a:solidFill>
              </a:rPr>
              <a:t>March</a:t>
            </a:r>
          </a:p>
          <a:p>
            <a:r>
              <a:rPr lang="en-GB" dirty="0" smtClean="0"/>
              <a:t>The festival is officially celebrated on the day after the full moon in February-March</a:t>
            </a:r>
            <a:endParaRPr lang="en-GB" dirty="0"/>
          </a:p>
          <a:p>
            <a:r>
              <a:rPr lang="en-GB" dirty="0" smtClean="0"/>
              <a:t>Holi </a:t>
            </a:r>
            <a:r>
              <a:rPr lang="en-GB" dirty="0"/>
              <a:t>celebrates Krishna, and the legend of </a:t>
            </a:r>
            <a:r>
              <a:rPr lang="en-GB" dirty="0" err="1">
                <a:solidFill>
                  <a:srgbClr val="FF0000"/>
                </a:solidFill>
              </a:rPr>
              <a:t>Holika</a:t>
            </a:r>
            <a:r>
              <a:rPr lang="en-GB" dirty="0">
                <a:solidFill>
                  <a:srgbClr val="FF0000"/>
                </a:solidFill>
              </a:rPr>
              <a:t> and </a:t>
            </a:r>
            <a:r>
              <a:rPr lang="en-GB" dirty="0" err="1">
                <a:solidFill>
                  <a:srgbClr val="FF0000"/>
                </a:solidFill>
              </a:rPr>
              <a:t>Prahalad</a:t>
            </a:r>
            <a:endParaRPr lang="en-GB" dirty="0">
              <a:solidFill>
                <a:srgbClr val="FF0000"/>
              </a:solidFill>
            </a:endParaRPr>
          </a:p>
          <a:p>
            <a:r>
              <a:rPr lang="en-GB" dirty="0"/>
              <a:t>Holi is particularly celebrated in North India</a:t>
            </a:r>
          </a:p>
          <a:p>
            <a:r>
              <a:rPr lang="en-GB" dirty="0" smtClean="0"/>
              <a:t>Distinctions </a:t>
            </a:r>
            <a:r>
              <a:rPr lang="en-GB" dirty="0"/>
              <a:t>of </a:t>
            </a:r>
            <a:r>
              <a:rPr lang="en-GB" dirty="0">
                <a:solidFill>
                  <a:srgbClr val="FF0000"/>
                </a:solidFill>
              </a:rPr>
              <a:t>caste, class, age, and gender </a:t>
            </a:r>
            <a:r>
              <a:rPr lang="en-GB" dirty="0"/>
              <a:t>are suspended during </a:t>
            </a:r>
            <a:r>
              <a:rPr lang="en-GB" dirty="0" smtClean="0"/>
              <a:t>Holi, it is a festival about </a:t>
            </a:r>
            <a:r>
              <a:rPr lang="en-GB" dirty="0" smtClean="0">
                <a:solidFill>
                  <a:srgbClr val="FF0000"/>
                </a:solidFill>
              </a:rPr>
              <a:t>equality</a:t>
            </a:r>
            <a:r>
              <a:rPr lang="en-GB" dirty="0" smtClean="0"/>
              <a:t>. </a:t>
            </a:r>
            <a:endParaRPr lang="en-GB" dirty="0"/>
          </a:p>
          <a:p>
            <a:r>
              <a:rPr lang="en-GB" dirty="0" smtClean="0"/>
              <a:t>There is a lot of music, dancing, street parties and mainly it is celebrated by throwing powdered paint. </a:t>
            </a:r>
            <a:endParaRPr lang="en-GB" dirty="0"/>
          </a:p>
          <a:p>
            <a:r>
              <a:rPr lang="en-GB" dirty="0" smtClean="0">
                <a:solidFill>
                  <a:srgbClr val="FF0000"/>
                </a:solidFill>
              </a:rPr>
              <a:t>Bonfires</a:t>
            </a:r>
            <a:r>
              <a:rPr lang="en-GB" dirty="0" smtClean="0"/>
              <a:t> </a:t>
            </a:r>
            <a:r>
              <a:rPr lang="en-GB" dirty="0"/>
              <a:t>are lit during </a:t>
            </a:r>
            <a:r>
              <a:rPr lang="en-GB" dirty="0" smtClean="0"/>
              <a:t>Holi as a symbol of purifying the air of evil spirits </a:t>
            </a:r>
            <a:r>
              <a:rPr lang="en-GB" dirty="0"/>
              <a:t>and food offerings are </a:t>
            </a:r>
            <a:r>
              <a:rPr lang="en-GB" dirty="0" smtClean="0"/>
              <a:t>roasted.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3644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Read through the story of Holi and answer these questions…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2782" y="2346806"/>
            <a:ext cx="6425485" cy="4369113"/>
          </a:xfrm>
        </p:spPr>
        <p:txBody>
          <a:bodyPr>
            <a:normAutofit/>
          </a:bodyPr>
          <a:lstStyle/>
          <a:p>
            <a:r>
              <a:rPr lang="en-GB" dirty="0" smtClean="0"/>
              <a:t>1. What are the moral(s) of this story?</a:t>
            </a:r>
          </a:p>
          <a:p>
            <a:r>
              <a:rPr lang="en-GB" dirty="0" smtClean="0"/>
              <a:t>2. How do you think the story relates to how Hindu’s celebrate Holi?</a:t>
            </a:r>
          </a:p>
          <a:p>
            <a:r>
              <a:rPr lang="en-GB" dirty="0" smtClean="0"/>
              <a:t>3. Why do you think it is an important Hindu festival?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Key word- </a:t>
            </a:r>
            <a:r>
              <a:rPr lang="en-GB" dirty="0" err="1" smtClean="0">
                <a:solidFill>
                  <a:srgbClr val="FF0000"/>
                </a:solidFill>
              </a:rPr>
              <a:t>Gulal</a:t>
            </a:r>
            <a:r>
              <a:rPr lang="en-GB" dirty="0" smtClean="0">
                <a:solidFill>
                  <a:srgbClr val="FF0000"/>
                </a:solidFill>
              </a:rPr>
              <a:t>- the coloured powder thrown during Holi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768" y="3035415"/>
            <a:ext cx="4332158" cy="299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43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290" y="116869"/>
            <a:ext cx="10515600" cy="1325563"/>
          </a:xfrm>
        </p:spPr>
        <p:txBody>
          <a:bodyPr/>
          <a:lstStyle/>
          <a:p>
            <a:r>
              <a:rPr lang="en-GB" dirty="0" smtClean="0"/>
              <a:t>Marked writing..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742" y="1442432"/>
            <a:ext cx="11100515" cy="5203065"/>
          </a:xfrm>
        </p:spPr>
        <p:txBody>
          <a:bodyPr>
            <a:norm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Using both Diwali and Holi as examples, answer the following question:</a:t>
            </a: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‘Festivals are an excellent way to celebrate faith’ Discuss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>
              <a:lnSpc>
                <a:spcPct val="120000"/>
              </a:lnSpc>
            </a:pPr>
            <a:r>
              <a:rPr lang="en-GB" dirty="0" smtClean="0">
                <a:latin typeface="Comic Sans MS" panose="030F0702030302020204" pitchFamily="66" charset="0"/>
              </a:rPr>
              <a:t>Make sure you include- information about both festivals (stories and how they are celebrated), morals of the stories, key words, analysis and your own opinion. (could there be a better way? Hint- Puja/Temple?). You will be given a 1-9 level for your answer</a:t>
            </a:r>
          </a:p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Festivals are an excellent way to celebrate faith because…. 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An example of this is Diwali……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Another example is Holi…</a:t>
            </a:r>
          </a:p>
          <a:p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Festivals are not the only way </a:t>
            </a:r>
            <a:r>
              <a:rPr lang="en-GB">
                <a:solidFill>
                  <a:srgbClr val="0070C0"/>
                </a:solidFill>
                <a:latin typeface="Comic Sans MS" panose="030F0702030302020204" pitchFamily="66" charset="0"/>
              </a:rPr>
              <a:t>to </a:t>
            </a:r>
            <a:r>
              <a:rPr lang="en-GB" smtClean="0">
                <a:solidFill>
                  <a:srgbClr val="0070C0"/>
                </a:solidFill>
                <a:latin typeface="Comic Sans MS" panose="030F0702030302020204" pitchFamily="66" charset="0"/>
              </a:rPr>
              <a:t>celebrate </a:t>
            </a:r>
            <a:r>
              <a:rPr lang="en-GB" dirty="0">
                <a:solidFill>
                  <a:srgbClr val="0070C0"/>
                </a:solidFill>
                <a:latin typeface="Comic Sans MS" panose="030F0702030302020204" pitchFamily="66" charset="0"/>
              </a:rPr>
              <a:t>faith… Other ways include…. Puja is a good way to express faith because…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281</TotalTime>
  <Words>365</Words>
  <Application>Microsoft Office PowerPoint</Application>
  <PresentationFormat>Widescreen</PresentationFormat>
  <Paragraphs>47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Rounded MT Bold</vt:lpstr>
      <vt:lpstr>Calibri</vt:lpstr>
      <vt:lpstr>Comic Sans MS</vt:lpstr>
      <vt:lpstr>Trebuchet MS</vt:lpstr>
      <vt:lpstr>Wingdings 3</vt:lpstr>
      <vt:lpstr>Facet</vt:lpstr>
      <vt:lpstr>PowerPoint Presentation</vt:lpstr>
      <vt:lpstr>Holi</vt:lpstr>
      <vt:lpstr>Holi- The Festival of Colours</vt:lpstr>
      <vt:lpstr>Read through the story of Holi and answer these questions…</vt:lpstr>
      <vt:lpstr>Marked writing..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</dc:title>
  <dc:creator>Alice Ryder</dc:creator>
  <cp:lastModifiedBy>Catherine Seddon</cp:lastModifiedBy>
  <cp:revision>12</cp:revision>
  <dcterms:created xsi:type="dcterms:W3CDTF">2017-11-20T15:57:03Z</dcterms:created>
  <dcterms:modified xsi:type="dcterms:W3CDTF">2020-09-14T07:30:51Z</dcterms:modified>
</cp:coreProperties>
</file>