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8" r:id="rId13"/>
    <p:sldId id="270" r:id="rId14"/>
    <p:sldId id="271" r:id="rId15"/>
    <p:sldId id="272"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F6C7"/>
    <a:srgbClr val="92F2D9"/>
    <a:srgbClr val="5EECC7"/>
    <a:srgbClr val="ACDF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623AD-E080-4C40-B8B9-FE621673EBD1}" type="datetimeFigureOut">
              <a:rPr lang="en-GB" smtClean="0"/>
              <a:pPr/>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15162-2449-4F72-BA37-020749EAB7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623AD-E080-4C40-B8B9-FE621673EBD1}" type="datetimeFigureOut">
              <a:rPr lang="en-GB" smtClean="0"/>
              <a:pPr/>
              <a:t>25/01/2018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15162-2449-4F72-BA37-020749EAB7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1295400"/>
          </a:xfrm>
          <a:prstGeom prst="roundRect">
            <a:avLst/>
          </a:prstGeom>
          <a:solidFill>
            <a:srgbClr val="ACDF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4800" y="152401"/>
            <a:ext cx="8534400" cy="1219200"/>
          </a:xfrm>
        </p:spPr>
        <p:txBody>
          <a:bodyPr>
            <a:normAutofit/>
          </a:bodyPr>
          <a:lstStyle/>
          <a:p>
            <a:r>
              <a:rPr lang="en-GB" sz="5400" dirty="0" smtClean="0">
                <a:latin typeface="Comic Sans MS" pitchFamily="66" charset="0"/>
              </a:rPr>
              <a:t>Infertility Treatments</a:t>
            </a:r>
            <a:endParaRPr lang="en-GB" sz="5400" dirty="0">
              <a:latin typeface="Comic Sans MS"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780171032"/>
              </p:ext>
            </p:extLst>
          </p:nvPr>
        </p:nvGraphicFramePr>
        <p:xfrm>
          <a:off x="152400" y="1600200"/>
          <a:ext cx="8836469" cy="1699097"/>
        </p:xfrm>
        <a:graphic>
          <a:graphicData uri="http://schemas.openxmlformats.org/drawingml/2006/table">
            <a:tbl>
              <a:tblPr firstRow="1" bandRow="1">
                <a:tableStyleId>{5C22544A-7EE6-4342-B048-85BDC9FD1C3A}</a:tableStyleId>
              </a:tblPr>
              <a:tblGrid>
                <a:gridCol w="1085849">
                  <a:extLst>
                    <a:ext uri="{9D8B030D-6E8A-4147-A177-3AD203B41FA5}">
                      <a16:colId xmlns:a16="http://schemas.microsoft.com/office/drawing/2014/main" xmlns="" val="20000"/>
                    </a:ext>
                  </a:extLst>
                </a:gridCol>
                <a:gridCol w="2114551">
                  <a:extLst>
                    <a:ext uri="{9D8B030D-6E8A-4147-A177-3AD203B41FA5}">
                      <a16:colId xmlns:a16="http://schemas.microsoft.com/office/drawing/2014/main" xmlns="" val="20001"/>
                    </a:ext>
                  </a:extLst>
                </a:gridCol>
                <a:gridCol w="5636069">
                  <a:extLst>
                    <a:ext uri="{9D8B030D-6E8A-4147-A177-3AD203B41FA5}">
                      <a16:colId xmlns:a16="http://schemas.microsoft.com/office/drawing/2014/main" xmlns="" val="20002"/>
                    </a:ext>
                  </a:extLst>
                </a:gridCol>
              </a:tblGrid>
              <a:tr h="355073">
                <a:tc>
                  <a:txBody>
                    <a:bodyPr/>
                    <a:lstStyle/>
                    <a:p>
                      <a:r>
                        <a:rPr lang="en-GB" sz="2000" dirty="0" smtClean="0">
                          <a:solidFill>
                            <a:schemeClr val="tx1"/>
                          </a:solidFill>
                          <a:latin typeface="+mn-lt"/>
                        </a:rPr>
                        <a:t>Grade</a:t>
                      </a:r>
                      <a:endParaRPr lang="en-GB" sz="2000"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solidFill>
                            <a:schemeClr val="tx1"/>
                          </a:solidFill>
                          <a:latin typeface="+mn-lt"/>
                        </a:rPr>
                        <a:t>Objective</a:t>
                      </a:r>
                      <a:r>
                        <a:rPr lang="en-GB" sz="1600" baseline="0" dirty="0" smtClean="0">
                          <a:solidFill>
                            <a:schemeClr val="tx1"/>
                          </a:solidFill>
                          <a:latin typeface="+mn-lt"/>
                        </a:rPr>
                        <a:t> </a:t>
                      </a:r>
                      <a:endParaRPr lang="en-GB" sz="1600"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smtClean="0">
                          <a:solidFill>
                            <a:schemeClr val="tx1"/>
                          </a:solidFill>
                          <a:latin typeface="+mn-lt"/>
                        </a:rPr>
                        <a:t>Outcomes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14143">
                <a:tc rowSpan="2">
                  <a:txBody>
                    <a:bodyPr/>
                    <a:lstStyle/>
                    <a:p>
                      <a:pPr algn="ctr"/>
                      <a:r>
                        <a:rPr lang="en-GB" sz="2000" kern="1200" dirty="0" smtClean="0">
                          <a:solidFill>
                            <a:schemeClr val="tx1"/>
                          </a:solidFill>
                          <a:effectLst/>
                          <a:latin typeface="+mn-lt"/>
                          <a:ea typeface="ＭＳ Ｐゴシック" charset="-128"/>
                          <a:cs typeface="+mn-cs"/>
                        </a:rPr>
                        <a:t>1-3</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r>
                        <a:rPr lang="en-GB" sz="1600" dirty="0" smtClean="0"/>
                        <a:t>To be able to name and describe the use of hormones to</a:t>
                      </a:r>
                      <a:r>
                        <a:rPr lang="en-GB" sz="1600" baseline="0" dirty="0" smtClean="0"/>
                        <a:t> treat fertility problems</a:t>
                      </a:r>
                      <a:endParaRPr lang="en-GB" sz="1600" dirty="0"/>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Describe the use of fertility drugs in women with low FSH levels.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96306">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Use a model, e.g. a flow diagram to explain the process of In Vitro Fertilisation (IVF).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1789">
                <a:tc rowSpan="2">
                  <a:txBody>
                    <a:bodyPr/>
                    <a:lstStyle/>
                    <a:p>
                      <a:pPr algn="ctr"/>
                      <a:r>
                        <a:rPr lang="en-GB" sz="2000" kern="1200" dirty="0" smtClean="0">
                          <a:solidFill>
                            <a:schemeClr val="tx1"/>
                          </a:solidFill>
                          <a:effectLst/>
                          <a:latin typeface="+mn-lt"/>
                          <a:ea typeface="ＭＳ Ｐゴシック" charset="-128"/>
                          <a:cs typeface="+mn-cs"/>
                        </a:rPr>
                        <a:t>4-6</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3284">
                <a:tc vMerge="1">
                  <a:txBody>
                    <a:bodyPr/>
                    <a:lstStyle/>
                    <a:p>
                      <a:endParaRPr lang="en-GB"/>
                    </a:p>
                  </a:txBody>
                  <a:tcPr/>
                </a:tc>
                <a:tc vMerge="1">
                  <a:txBody>
                    <a:bodyPr/>
                    <a:lstStyle/>
                    <a:p>
                      <a:endParaRPr lang="en-GB"/>
                    </a:p>
                  </a:txBody>
                  <a:tcPr/>
                </a:tc>
                <a:tc rowSpan="2">
                  <a:txBody>
                    <a:bodyPr/>
                    <a:lstStyle/>
                    <a:p>
                      <a:pPr algn="l"/>
                      <a:r>
                        <a:rPr lang="en-GB" sz="1600" kern="1200" dirty="0" smtClean="0">
                          <a:solidFill>
                            <a:schemeClr val="dk1"/>
                          </a:solidFill>
                          <a:latin typeface="+mn-lt"/>
                          <a:ea typeface="+mn-ea"/>
                          <a:cs typeface="+mn-cs"/>
                        </a:rPr>
                        <a:t>Evaluate the use of fertility treatments</a:t>
                      </a:r>
                      <a:endParaRPr lang="en-GB"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9605">
                <a:tc>
                  <a:txBody>
                    <a:bodyPr/>
                    <a:lstStyle/>
                    <a:p>
                      <a:pPr algn="ctr"/>
                      <a:r>
                        <a:rPr lang="en-GB" sz="2000" kern="1200" dirty="0" smtClean="0">
                          <a:solidFill>
                            <a:schemeClr val="tx1"/>
                          </a:solidFill>
                          <a:effectLst/>
                          <a:latin typeface="+mn-lt"/>
                          <a:ea typeface="ＭＳ Ｐゴシック" charset="-128"/>
                          <a:cs typeface="+mn-cs"/>
                        </a:rPr>
                        <a:t>7-9</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algn="l"/>
                      <a:endParaRPr lang="en-GB"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52400" y="3352800"/>
            <a:ext cx="6477000" cy="3385542"/>
          </a:xfrm>
          <a:prstGeom prst="rect">
            <a:avLst/>
          </a:prstGeom>
          <a:noFill/>
        </p:spPr>
        <p:txBody>
          <a:bodyPr wrap="square" rtlCol="0">
            <a:spAutoFit/>
          </a:bodyPr>
          <a:lstStyle/>
          <a:p>
            <a:r>
              <a:rPr lang="en-GB" sz="3200" b="1" dirty="0" smtClean="0"/>
              <a:t>Starter:</a:t>
            </a:r>
          </a:p>
          <a:p>
            <a:pPr marL="514350" indent="-514350">
              <a:buAutoNum type="arabicPeriod"/>
            </a:pPr>
            <a:r>
              <a:rPr lang="en-GB" sz="2600" dirty="0" smtClean="0">
                <a:solidFill>
                  <a:srgbClr val="FF0000"/>
                </a:solidFill>
              </a:rPr>
              <a:t>Name one example of a hormonal method of contraception and one non-hormonal method</a:t>
            </a:r>
          </a:p>
          <a:p>
            <a:pPr marL="514350" indent="-514350">
              <a:buAutoNum type="arabicPeriod"/>
            </a:pPr>
            <a:r>
              <a:rPr lang="en-GB" sz="2600" dirty="0" smtClean="0">
                <a:solidFill>
                  <a:schemeClr val="accent6">
                    <a:lumMod val="75000"/>
                  </a:schemeClr>
                </a:solidFill>
              </a:rPr>
              <a:t>Explain how each of these methods of contraception work</a:t>
            </a:r>
          </a:p>
          <a:p>
            <a:pPr marL="514350" indent="-514350">
              <a:buAutoNum type="arabicPeriod"/>
            </a:pPr>
            <a:r>
              <a:rPr lang="en-GB" sz="2600" dirty="0" smtClean="0">
                <a:solidFill>
                  <a:srgbClr val="00B050"/>
                </a:solidFill>
              </a:rPr>
              <a:t>Can you think of any reasons why a woman or a man may be infertile?</a:t>
            </a:r>
            <a:endParaRPr lang="en-GB" sz="2600" dirty="0">
              <a:solidFill>
                <a:srgbClr val="00B050"/>
              </a:solidFill>
            </a:endParaRPr>
          </a:p>
        </p:txBody>
      </p:sp>
      <p:pic>
        <p:nvPicPr>
          <p:cNvPr id="16386" name="Picture 2" descr="Ivf, Fertility, Infertility, Icsi, Ovum, Semen"/>
          <p:cNvPicPr>
            <a:picLocks noChangeAspect="1" noChangeArrowheads="1"/>
          </p:cNvPicPr>
          <p:nvPr/>
        </p:nvPicPr>
        <p:blipFill>
          <a:blip r:embed="rId2" cstate="print"/>
          <a:srcRect l="34091"/>
          <a:stretch>
            <a:fillRect/>
          </a:stretch>
        </p:blipFill>
        <p:spPr bwMode="auto">
          <a:xfrm>
            <a:off x="6781800" y="3429000"/>
            <a:ext cx="1981200" cy="1690852"/>
          </a:xfrm>
          <a:prstGeom prst="rect">
            <a:avLst/>
          </a:prstGeom>
          <a:noFill/>
        </p:spPr>
      </p:pic>
      <p:pic>
        <p:nvPicPr>
          <p:cNvPr id="16388" name="Picture 4" descr="Biosamples Icon, Blood Icon, Clinical Samples, Lab Test"/>
          <p:cNvPicPr>
            <a:picLocks noChangeAspect="1" noChangeArrowheads="1"/>
          </p:cNvPicPr>
          <p:nvPr/>
        </p:nvPicPr>
        <p:blipFill>
          <a:blip r:embed="rId3" cstate="print"/>
          <a:srcRect/>
          <a:stretch>
            <a:fillRect/>
          </a:stretch>
        </p:blipFill>
        <p:spPr bwMode="auto">
          <a:xfrm>
            <a:off x="7086600" y="5334000"/>
            <a:ext cx="1371600" cy="1371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5029200" cy="646331"/>
          </a:xfrm>
          <a:prstGeom prst="rect">
            <a:avLst/>
          </a:prstGeom>
          <a:noFill/>
        </p:spPr>
        <p:txBody>
          <a:bodyPr wrap="square" rtlCol="0">
            <a:spAutoFit/>
          </a:bodyPr>
          <a:lstStyle/>
          <a:p>
            <a:r>
              <a:rPr lang="en-GB" sz="3600" dirty="0" smtClean="0">
                <a:solidFill>
                  <a:srgbClr val="FF0000"/>
                </a:solidFill>
                <a:latin typeface="Comic Sans MS" pitchFamily="66" charset="0"/>
              </a:rPr>
              <a:t>Self-assessment:</a:t>
            </a:r>
            <a:endParaRPr lang="en-GB" sz="3600" dirty="0">
              <a:solidFill>
                <a:srgbClr val="FF0000"/>
              </a:solidFill>
              <a:latin typeface="Comic Sans MS" pitchFamily="66" charset="0"/>
            </a:endParaRPr>
          </a:p>
        </p:txBody>
      </p:sp>
      <p:pic>
        <p:nvPicPr>
          <p:cNvPr id="19458" name="Picture 2"/>
          <p:cNvPicPr>
            <a:picLocks noChangeAspect="1" noChangeArrowheads="1"/>
          </p:cNvPicPr>
          <p:nvPr/>
        </p:nvPicPr>
        <p:blipFill>
          <a:blip r:embed="rId2" cstate="print"/>
          <a:srcRect/>
          <a:stretch>
            <a:fillRect/>
          </a:stretch>
        </p:blipFill>
        <p:spPr bwMode="auto">
          <a:xfrm>
            <a:off x="1371600" y="838200"/>
            <a:ext cx="6172200" cy="5895479"/>
          </a:xfrm>
          <a:prstGeom prst="rect">
            <a:avLst/>
          </a:prstGeom>
          <a:noFill/>
          <a:ln w="9525">
            <a:noFill/>
            <a:miter lim="800000"/>
            <a:headEnd/>
            <a:tailEnd/>
          </a:ln>
          <a:effectLst/>
        </p:spPr>
      </p:pic>
      <p:pic>
        <p:nvPicPr>
          <p:cNvPr id="7169" name="Picture 1"/>
          <p:cNvPicPr>
            <a:picLocks noChangeAspect="1" noChangeArrowheads="1"/>
          </p:cNvPicPr>
          <p:nvPr/>
        </p:nvPicPr>
        <p:blipFill>
          <a:blip r:embed="rId3" cstate="print"/>
          <a:srcRect/>
          <a:stretch>
            <a:fillRect/>
          </a:stretch>
        </p:blipFill>
        <p:spPr bwMode="auto">
          <a:xfrm>
            <a:off x="5562600" y="914400"/>
            <a:ext cx="1371600" cy="1371600"/>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cstate="print"/>
          <a:srcRect/>
          <a:stretch>
            <a:fillRect/>
          </a:stretch>
        </p:blipFill>
        <p:spPr bwMode="auto">
          <a:xfrm>
            <a:off x="3602038" y="5410200"/>
            <a:ext cx="1447800" cy="1447800"/>
          </a:xfrm>
          <a:prstGeom prst="rect">
            <a:avLst/>
          </a:prstGeom>
          <a:noFill/>
          <a:ln w="9525">
            <a:noFill/>
            <a:miter lim="800000"/>
            <a:headEnd/>
            <a:tailEnd/>
          </a:ln>
          <a:effectLst/>
        </p:spPr>
      </p:pic>
      <p:pic>
        <p:nvPicPr>
          <p:cNvPr id="7172" name="Picture 4" descr="Mark, Check, Tick, Red, Correct, Symbol, Choice, Yes"/>
          <p:cNvPicPr>
            <a:picLocks noChangeAspect="1" noChangeArrowheads="1"/>
          </p:cNvPicPr>
          <p:nvPr/>
        </p:nvPicPr>
        <p:blipFill>
          <a:blip r:embed="rId5" cstate="print"/>
          <a:srcRect/>
          <a:stretch>
            <a:fillRect/>
          </a:stretch>
        </p:blipFill>
        <p:spPr bwMode="auto">
          <a:xfrm>
            <a:off x="7492154" y="5105400"/>
            <a:ext cx="1316354"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763000" cy="507831"/>
          </a:xfrm>
          <a:prstGeom prst="rect">
            <a:avLst/>
          </a:prstGeom>
          <a:noFill/>
        </p:spPr>
        <p:txBody>
          <a:bodyPr wrap="square" rtlCol="0">
            <a:spAutoFit/>
          </a:bodyPr>
          <a:lstStyle/>
          <a:p>
            <a:r>
              <a:rPr lang="en-GB" sz="2700" dirty="0" smtClean="0">
                <a:solidFill>
                  <a:srgbClr val="0070C0"/>
                </a:solidFill>
                <a:latin typeface="Comic Sans MS" pitchFamily="66" charset="0"/>
              </a:rPr>
              <a:t>The advantages and disadvantages of IVT treatment</a:t>
            </a:r>
            <a:endParaRPr lang="en-GB" sz="2700" dirty="0">
              <a:solidFill>
                <a:srgbClr val="0070C0"/>
              </a:solidFill>
              <a:latin typeface="Comic Sans MS" pitchFamily="66" charset="0"/>
            </a:endParaRPr>
          </a:p>
        </p:txBody>
      </p:sp>
      <p:sp>
        <p:nvSpPr>
          <p:cNvPr id="6" name="TextBox 5"/>
          <p:cNvSpPr txBox="1"/>
          <p:nvPr/>
        </p:nvSpPr>
        <p:spPr>
          <a:xfrm>
            <a:off x="228600" y="914400"/>
            <a:ext cx="8534400" cy="1200329"/>
          </a:xfrm>
          <a:prstGeom prst="rect">
            <a:avLst/>
          </a:prstGeom>
          <a:noFill/>
        </p:spPr>
        <p:txBody>
          <a:bodyPr wrap="square" rtlCol="0">
            <a:spAutoFit/>
          </a:bodyPr>
          <a:lstStyle/>
          <a:p>
            <a:r>
              <a:rPr lang="en-GB" sz="2400" dirty="0" smtClean="0">
                <a:solidFill>
                  <a:srgbClr val="0070C0"/>
                </a:solidFill>
                <a:latin typeface="Comic Sans MS" pitchFamily="66" charset="0"/>
              </a:rPr>
              <a:t>Task: </a:t>
            </a:r>
            <a:r>
              <a:rPr lang="en-GB" sz="2400" dirty="0" smtClean="0">
                <a:latin typeface="Comic Sans MS" pitchFamily="66" charset="0"/>
              </a:rPr>
              <a:t>Read the information on the use of fertility treatments and sum up the advantages and disadvantages in a table in your books:</a:t>
            </a:r>
            <a:endParaRPr lang="en-GB" sz="2400" dirty="0">
              <a:latin typeface="Comic Sans MS" pitchFamily="66" charset="0"/>
            </a:endParaRPr>
          </a:p>
        </p:txBody>
      </p:sp>
      <p:sp>
        <p:nvSpPr>
          <p:cNvPr id="7" name="TextBox 6"/>
          <p:cNvSpPr txBox="1"/>
          <p:nvPr/>
        </p:nvSpPr>
        <p:spPr>
          <a:xfrm>
            <a:off x="990600" y="2362200"/>
            <a:ext cx="2895600" cy="646331"/>
          </a:xfrm>
          <a:prstGeom prst="rect">
            <a:avLst/>
          </a:prstGeom>
          <a:noFill/>
        </p:spPr>
        <p:txBody>
          <a:bodyPr wrap="square" rtlCol="0">
            <a:spAutoFit/>
          </a:bodyPr>
          <a:lstStyle/>
          <a:p>
            <a:pPr algn="ctr"/>
            <a:r>
              <a:rPr lang="en-GB" sz="3600" dirty="0" smtClean="0"/>
              <a:t>Advantages</a:t>
            </a:r>
            <a:endParaRPr lang="en-GB" sz="3600" dirty="0"/>
          </a:p>
        </p:txBody>
      </p:sp>
      <p:sp>
        <p:nvSpPr>
          <p:cNvPr id="8" name="TextBox 7"/>
          <p:cNvSpPr txBox="1"/>
          <p:nvPr/>
        </p:nvSpPr>
        <p:spPr>
          <a:xfrm>
            <a:off x="4876800" y="2362200"/>
            <a:ext cx="2895600" cy="646331"/>
          </a:xfrm>
          <a:prstGeom prst="rect">
            <a:avLst/>
          </a:prstGeom>
          <a:noFill/>
        </p:spPr>
        <p:txBody>
          <a:bodyPr wrap="square" rtlCol="0">
            <a:spAutoFit/>
          </a:bodyPr>
          <a:lstStyle/>
          <a:p>
            <a:pPr algn="ctr"/>
            <a:r>
              <a:rPr lang="en-GB" sz="3600" dirty="0" smtClean="0"/>
              <a:t>Disadvantages</a:t>
            </a:r>
            <a:endParaRPr lang="en-GB" sz="3600" dirty="0"/>
          </a:p>
        </p:txBody>
      </p:sp>
      <p:cxnSp>
        <p:nvCxnSpPr>
          <p:cNvPr id="10" name="Straight Connector 9"/>
          <p:cNvCxnSpPr/>
          <p:nvPr/>
        </p:nvCxnSpPr>
        <p:spPr>
          <a:xfrm>
            <a:off x="838200" y="3124200"/>
            <a:ext cx="739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91000" y="2438400"/>
            <a:ext cx="0" cy="281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4419600" cy="646331"/>
          </a:xfrm>
          <a:prstGeom prst="rect">
            <a:avLst/>
          </a:prstGeom>
          <a:noFill/>
        </p:spPr>
        <p:txBody>
          <a:bodyPr wrap="square" rtlCol="0">
            <a:spAutoFit/>
          </a:bodyPr>
          <a:lstStyle/>
          <a:p>
            <a:r>
              <a:rPr lang="en-GB" sz="3600" dirty="0" smtClean="0">
                <a:solidFill>
                  <a:srgbClr val="0070C0"/>
                </a:solidFill>
                <a:latin typeface="Comic Sans MS" pitchFamily="66" charset="0"/>
              </a:rPr>
              <a:t>Opinions on IVF</a:t>
            </a:r>
            <a:endParaRPr lang="en-GB" sz="3600" dirty="0">
              <a:solidFill>
                <a:srgbClr val="0070C0"/>
              </a:solidFill>
              <a:latin typeface="Comic Sans MS" pitchFamily="66" charset="0"/>
            </a:endParaRPr>
          </a:p>
        </p:txBody>
      </p:sp>
      <p:sp>
        <p:nvSpPr>
          <p:cNvPr id="5" name="TextBox 4"/>
          <p:cNvSpPr txBox="1"/>
          <p:nvPr/>
        </p:nvSpPr>
        <p:spPr>
          <a:xfrm>
            <a:off x="228600" y="990600"/>
            <a:ext cx="8610600" cy="3000821"/>
          </a:xfrm>
          <a:prstGeom prst="rect">
            <a:avLst/>
          </a:prstGeom>
          <a:noFill/>
        </p:spPr>
        <p:txBody>
          <a:bodyPr wrap="square" rtlCol="0">
            <a:spAutoFit/>
          </a:bodyPr>
          <a:lstStyle/>
          <a:p>
            <a:r>
              <a:rPr lang="en-GB" sz="2700" dirty="0" smtClean="0">
                <a:solidFill>
                  <a:srgbClr val="0070C0"/>
                </a:solidFill>
                <a:latin typeface="Comic Sans MS" pitchFamily="66" charset="0"/>
              </a:rPr>
              <a:t>Task: </a:t>
            </a:r>
            <a:r>
              <a:rPr lang="en-GB" sz="2700" dirty="0" smtClean="0">
                <a:latin typeface="Comic Sans MS" pitchFamily="66" charset="0"/>
              </a:rPr>
              <a:t>You are going to be given a card sort showing different people’s opinions on IVF treatment. </a:t>
            </a:r>
          </a:p>
          <a:p>
            <a:endParaRPr lang="en-GB" sz="2700" dirty="0">
              <a:latin typeface="Comic Sans MS" pitchFamily="66" charset="0"/>
            </a:endParaRPr>
          </a:p>
          <a:p>
            <a:r>
              <a:rPr lang="en-GB" sz="2700" dirty="0" smtClean="0">
                <a:latin typeface="Comic Sans MS" pitchFamily="66" charset="0"/>
              </a:rPr>
              <a:t>In groups discuss which opinions you agree with, write a conclusion about your own opinion on the matter in your books. Make sure you explain your answer.</a:t>
            </a:r>
            <a:endParaRPr lang="en-GB" sz="2700" dirty="0">
              <a:latin typeface="Comic Sans MS" pitchFamily="66" charset="0"/>
            </a:endParaRPr>
          </a:p>
        </p:txBody>
      </p:sp>
      <p:pic>
        <p:nvPicPr>
          <p:cNvPr id="5122" name="Picture 2" descr="Christian, Communion, Eucharist, Mass, Priest"/>
          <p:cNvPicPr>
            <a:picLocks noChangeAspect="1" noChangeArrowheads="1"/>
          </p:cNvPicPr>
          <p:nvPr/>
        </p:nvPicPr>
        <p:blipFill>
          <a:blip r:embed="rId2" cstate="print"/>
          <a:srcRect/>
          <a:stretch>
            <a:fillRect/>
          </a:stretch>
        </p:blipFill>
        <p:spPr bwMode="auto">
          <a:xfrm>
            <a:off x="228600" y="4191000"/>
            <a:ext cx="1546860" cy="2209800"/>
          </a:xfrm>
          <a:prstGeom prst="rect">
            <a:avLst/>
          </a:prstGeom>
          <a:noFill/>
        </p:spPr>
      </p:pic>
      <p:pic>
        <p:nvPicPr>
          <p:cNvPr id="5124" name="Picture 4" descr="Erdogan, Turkey, Demokratie, Politician, Parliament"/>
          <p:cNvPicPr>
            <a:picLocks noChangeAspect="1" noChangeArrowheads="1"/>
          </p:cNvPicPr>
          <p:nvPr/>
        </p:nvPicPr>
        <p:blipFill>
          <a:blip r:embed="rId3" cstate="print"/>
          <a:srcRect l="12879" r="9850"/>
          <a:stretch>
            <a:fillRect/>
          </a:stretch>
        </p:blipFill>
        <p:spPr bwMode="auto">
          <a:xfrm>
            <a:off x="2209800" y="4343400"/>
            <a:ext cx="2286000" cy="2175669"/>
          </a:xfrm>
          <a:prstGeom prst="rect">
            <a:avLst/>
          </a:prstGeom>
          <a:noFill/>
        </p:spPr>
      </p:pic>
      <p:pic>
        <p:nvPicPr>
          <p:cNvPr id="5126" name="Picture 6" descr="Pregnant, Woman, Female, Pink, Umbrella, Polka Dots"/>
          <p:cNvPicPr>
            <a:picLocks noChangeAspect="1" noChangeArrowheads="1"/>
          </p:cNvPicPr>
          <p:nvPr/>
        </p:nvPicPr>
        <p:blipFill>
          <a:blip r:embed="rId4" cstate="print"/>
          <a:srcRect/>
          <a:stretch>
            <a:fillRect/>
          </a:stretch>
        </p:blipFill>
        <p:spPr bwMode="auto">
          <a:xfrm>
            <a:off x="6858000" y="3810000"/>
            <a:ext cx="2081742" cy="2667000"/>
          </a:xfrm>
          <a:prstGeom prst="rect">
            <a:avLst/>
          </a:prstGeom>
          <a:noFill/>
        </p:spPr>
      </p:pic>
      <p:pic>
        <p:nvPicPr>
          <p:cNvPr id="5128" name="Picture 8" descr="Chemistry, Laboratory, Tubes, Bulb, Science, Scientist"/>
          <p:cNvPicPr>
            <a:picLocks noChangeAspect="1" noChangeArrowheads="1"/>
          </p:cNvPicPr>
          <p:nvPr/>
        </p:nvPicPr>
        <p:blipFill>
          <a:blip r:embed="rId5" cstate="print"/>
          <a:srcRect/>
          <a:stretch>
            <a:fillRect/>
          </a:stretch>
        </p:blipFill>
        <p:spPr bwMode="auto">
          <a:xfrm>
            <a:off x="4724400" y="4114800"/>
            <a:ext cx="2590800" cy="21059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686800" cy="1754326"/>
          </a:xfrm>
          <a:prstGeom prst="rect">
            <a:avLst/>
          </a:prstGeom>
        </p:spPr>
        <p:txBody>
          <a:bodyPr wrap="square">
            <a:spAutoFit/>
          </a:bodyPr>
          <a:lstStyle/>
          <a:p>
            <a:pPr>
              <a:buNone/>
            </a:pPr>
            <a:r>
              <a:rPr lang="en-GB" sz="3600" dirty="0" smtClean="0">
                <a:solidFill>
                  <a:srgbClr val="0070C0"/>
                </a:solidFill>
                <a:latin typeface="Comic Sans MS" pitchFamily="66" charset="0"/>
              </a:rPr>
              <a:t>Plenary ~ </a:t>
            </a:r>
            <a:r>
              <a:rPr lang="en-GB" sz="3600" dirty="0" smtClean="0">
                <a:latin typeface="Comic Sans MS" pitchFamily="66" charset="0"/>
              </a:rPr>
              <a:t>Write a twitter message summarising what you have learnt this lesson. </a:t>
            </a:r>
            <a:endParaRPr lang="en-GB" sz="3600" dirty="0">
              <a:latin typeface="Comic Sans MS" pitchFamily="66" charset="0"/>
            </a:endParaRPr>
          </a:p>
        </p:txBody>
      </p:sp>
      <p:sp>
        <p:nvSpPr>
          <p:cNvPr id="6" name="TextBox 5"/>
          <p:cNvSpPr txBox="1"/>
          <p:nvPr/>
        </p:nvSpPr>
        <p:spPr>
          <a:xfrm>
            <a:off x="4724400" y="1905000"/>
            <a:ext cx="3276600" cy="769441"/>
          </a:xfrm>
          <a:prstGeom prst="rect">
            <a:avLst/>
          </a:prstGeom>
          <a:noFill/>
        </p:spPr>
        <p:txBody>
          <a:bodyPr wrap="square" rtlCol="0">
            <a:spAutoFit/>
          </a:bodyPr>
          <a:lstStyle/>
          <a:p>
            <a:pPr algn="ctr"/>
            <a:r>
              <a:rPr lang="en-GB" sz="4400" i="1" dirty="0" smtClean="0">
                <a:solidFill>
                  <a:srgbClr val="0070C0"/>
                </a:solidFill>
                <a:latin typeface="Comic Sans MS" pitchFamily="66" charset="0"/>
              </a:rPr>
              <a:t>#keywords</a:t>
            </a:r>
            <a:endParaRPr lang="en-GB" sz="4400" i="1" dirty="0">
              <a:solidFill>
                <a:srgbClr val="0070C0"/>
              </a:solidFill>
              <a:latin typeface="Comic Sans MS" pitchFamily="66" charset="0"/>
            </a:endParaRPr>
          </a:p>
        </p:txBody>
      </p:sp>
      <p:pic>
        <p:nvPicPr>
          <p:cNvPr id="8" name="Picture 2" descr="Ivf, Fertility, Infertility, Icsi, Ovum, Semen"/>
          <p:cNvPicPr>
            <a:picLocks noChangeAspect="1" noChangeArrowheads="1"/>
          </p:cNvPicPr>
          <p:nvPr/>
        </p:nvPicPr>
        <p:blipFill>
          <a:blip r:embed="rId2" cstate="print"/>
          <a:srcRect l="34091"/>
          <a:stretch>
            <a:fillRect/>
          </a:stretch>
        </p:blipFill>
        <p:spPr bwMode="auto">
          <a:xfrm>
            <a:off x="5334000" y="3657600"/>
            <a:ext cx="3370503" cy="2876550"/>
          </a:xfrm>
          <a:prstGeom prst="rect">
            <a:avLst/>
          </a:prstGeom>
          <a:noFill/>
        </p:spPr>
      </p:pic>
      <p:pic>
        <p:nvPicPr>
          <p:cNvPr id="4098" name="Picture 2" descr="Phone, Smart Phone, Android, Black, Technology"/>
          <p:cNvPicPr>
            <a:picLocks noChangeAspect="1" noChangeArrowheads="1"/>
          </p:cNvPicPr>
          <p:nvPr/>
        </p:nvPicPr>
        <p:blipFill>
          <a:blip r:embed="rId3" cstate="print"/>
          <a:srcRect/>
          <a:stretch>
            <a:fillRect/>
          </a:stretch>
        </p:blipFill>
        <p:spPr bwMode="auto">
          <a:xfrm>
            <a:off x="0" y="1981200"/>
            <a:ext cx="6502400" cy="48768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52400" y="685800"/>
            <a:ext cx="4450768" cy="4341812"/>
          </a:xfrm>
          <a:prstGeom prst="rect">
            <a:avLst/>
          </a:prstGeom>
          <a:noFill/>
          <a:ln w="9525">
            <a:noFill/>
            <a:miter lim="800000"/>
            <a:headEnd/>
            <a:tailEnd/>
          </a:ln>
          <a:effectLst/>
        </p:spPr>
      </p:pic>
      <p:sp>
        <p:nvSpPr>
          <p:cNvPr id="16" name="TextBox 15"/>
          <p:cNvSpPr txBox="1"/>
          <p:nvPr/>
        </p:nvSpPr>
        <p:spPr>
          <a:xfrm>
            <a:off x="152400" y="5105400"/>
            <a:ext cx="4191000" cy="1569660"/>
          </a:xfrm>
          <a:prstGeom prst="rect">
            <a:avLst/>
          </a:prstGeom>
          <a:noFill/>
        </p:spPr>
        <p:txBody>
          <a:bodyPr wrap="square" rtlCol="0">
            <a:spAutoFit/>
          </a:bodyPr>
          <a:lstStyle/>
          <a:p>
            <a:r>
              <a:rPr lang="en-GB" sz="1600" b="1" dirty="0" smtClean="0"/>
              <a:t>Extra Challenge Questions:</a:t>
            </a:r>
          </a:p>
          <a:p>
            <a:pPr marL="342900" indent="-342900">
              <a:buAutoNum type="arabicPeriod"/>
            </a:pPr>
            <a:r>
              <a:rPr lang="en-GB" sz="1600" dirty="0" smtClean="0"/>
              <a:t>Babies produced by IVF are sometimes called ‘test tube’ babies – why is this not really true?</a:t>
            </a:r>
          </a:p>
          <a:p>
            <a:pPr marL="342900" indent="-342900">
              <a:buAutoNum type="arabicPeriod"/>
            </a:pPr>
            <a:r>
              <a:rPr lang="en-GB" sz="1600" dirty="0" smtClean="0"/>
              <a:t>Why do you think it is common for women who have had IVT to have twins or triplets?</a:t>
            </a:r>
          </a:p>
        </p:txBody>
      </p:sp>
      <p:sp>
        <p:nvSpPr>
          <p:cNvPr id="17" name="TextBox 16"/>
          <p:cNvSpPr txBox="1"/>
          <p:nvPr/>
        </p:nvSpPr>
        <p:spPr>
          <a:xfrm>
            <a:off x="152400" y="152400"/>
            <a:ext cx="2971800" cy="461665"/>
          </a:xfrm>
          <a:prstGeom prst="rect">
            <a:avLst/>
          </a:prstGeom>
          <a:noFill/>
        </p:spPr>
        <p:txBody>
          <a:bodyPr wrap="square" rtlCol="0">
            <a:spAutoFit/>
          </a:bodyPr>
          <a:lstStyle/>
          <a:p>
            <a:r>
              <a:rPr lang="en-GB" sz="2400" i="1" u="sng" dirty="0" smtClean="0"/>
              <a:t>In vitro </a:t>
            </a:r>
            <a:r>
              <a:rPr lang="en-GB" sz="2400" u="sng" dirty="0" smtClean="0"/>
              <a:t>fertilisation</a:t>
            </a:r>
            <a:endParaRPr lang="en-GB" sz="2400" u="sng" dirty="0"/>
          </a:p>
        </p:txBody>
      </p:sp>
      <p:pic>
        <p:nvPicPr>
          <p:cNvPr id="18" name="Picture 2"/>
          <p:cNvPicPr>
            <a:picLocks noChangeAspect="1" noChangeArrowheads="1"/>
          </p:cNvPicPr>
          <p:nvPr/>
        </p:nvPicPr>
        <p:blipFill>
          <a:blip r:embed="rId2" cstate="print"/>
          <a:srcRect/>
          <a:stretch>
            <a:fillRect/>
          </a:stretch>
        </p:blipFill>
        <p:spPr bwMode="auto">
          <a:xfrm>
            <a:off x="4572000" y="685800"/>
            <a:ext cx="4450768" cy="4341812"/>
          </a:xfrm>
          <a:prstGeom prst="rect">
            <a:avLst/>
          </a:prstGeom>
          <a:noFill/>
          <a:ln w="9525">
            <a:noFill/>
            <a:miter lim="800000"/>
            <a:headEnd/>
            <a:tailEnd/>
          </a:ln>
          <a:effectLst/>
        </p:spPr>
      </p:pic>
      <p:sp>
        <p:nvSpPr>
          <p:cNvPr id="19" name="TextBox 18"/>
          <p:cNvSpPr txBox="1"/>
          <p:nvPr/>
        </p:nvSpPr>
        <p:spPr>
          <a:xfrm>
            <a:off x="4572000" y="5105400"/>
            <a:ext cx="4191000" cy="1569660"/>
          </a:xfrm>
          <a:prstGeom prst="rect">
            <a:avLst/>
          </a:prstGeom>
          <a:noFill/>
        </p:spPr>
        <p:txBody>
          <a:bodyPr wrap="square" rtlCol="0">
            <a:spAutoFit/>
          </a:bodyPr>
          <a:lstStyle/>
          <a:p>
            <a:r>
              <a:rPr lang="en-GB" sz="1600" b="1" dirty="0" smtClean="0"/>
              <a:t>Extra Challenge Questions:</a:t>
            </a:r>
          </a:p>
          <a:p>
            <a:pPr marL="342900" indent="-342900">
              <a:buAutoNum type="arabicPeriod"/>
            </a:pPr>
            <a:r>
              <a:rPr lang="en-GB" sz="1600" dirty="0" smtClean="0"/>
              <a:t>Babies produced by IVF are sometimes called ‘test tube’ babies – why is this not really true?</a:t>
            </a:r>
          </a:p>
          <a:p>
            <a:pPr marL="342900" indent="-342900">
              <a:buAutoNum type="arabicPeriod"/>
            </a:pPr>
            <a:r>
              <a:rPr lang="en-GB" sz="1600" dirty="0" smtClean="0"/>
              <a:t>Why do you think it is common for women who have had IVT to have twins or triplets?</a:t>
            </a:r>
          </a:p>
        </p:txBody>
      </p:sp>
      <p:sp>
        <p:nvSpPr>
          <p:cNvPr id="20" name="TextBox 19"/>
          <p:cNvSpPr txBox="1"/>
          <p:nvPr/>
        </p:nvSpPr>
        <p:spPr>
          <a:xfrm>
            <a:off x="4572000" y="152400"/>
            <a:ext cx="2971800" cy="461665"/>
          </a:xfrm>
          <a:prstGeom prst="rect">
            <a:avLst/>
          </a:prstGeom>
          <a:noFill/>
        </p:spPr>
        <p:txBody>
          <a:bodyPr wrap="square" rtlCol="0">
            <a:spAutoFit/>
          </a:bodyPr>
          <a:lstStyle/>
          <a:p>
            <a:r>
              <a:rPr lang="en-GB" sz="2400" i="1" u="sng" dirty="0" smtClean="0"/>
              <a:t>In vitro </a:t>
            </a:r>
            <a:r>
              <a:rPr lang="en-GB" sz="2400" u="sng" dirty="0" smtClean="0"/>
              <a:t>fertilisation</a:t>
            </a:r>
            <a:endParaRPr lang="en-GB" sz="2400" u="sng" dirty="0"/>
          </a:p>
        </p:txBody>
      </p:sp>
      <p:pic>
        <p:nvPicPr>
          <p:cNvPr id="8" name="Picture 1"/>
          <p:cNvPicPr>
            <a:picLocks noChangeAspect="1" noChangeArrowheads="1"/>
          </p:cNvPicPr>
          <p:nvPr/>
        </p:nvPicPr>
        <p:blipFill>
          <a:blip r:embed="rId3" cstate="print"/>
          <a:srcRect/>
          <a:stretch>
            <a:fillRect/>
          </a:stretch>
        </p:blipFill>
        <p:spPr bwMode="auto">
          <a:xfrm>
            <a:off x="3124200" y="685800"/>
            <a:ext cx="1066800" cy="106680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1828800" y="4038600"/>
            <a:ext cx="990600" cy="990600"/>
          </a:xfrm>
          <a:prstGeom prst="rect">
            <a:avLst/>
          </a:prstGeom>
          <a:noFill/>
          <a:ln w="9525">
            <a:noFill/>
            <a:miter lim="800000"/>
            <a:headEnd/>
            <a:tailEnd/>
          </a:ln>
          <a:effectLst/>
        </p:spPr>
      </p:pic>
      <p:pic>
        <p:nvPicPr>
          <p:cNvPr id="10" name="Picture 1"/>
          <p:cNvPicPr>
            <a:picLocks noChangeAspect="1" noChangeArrowheads="1"/>
          </p:cNvPicPr>
          <p:nvPr/>
        </p:nvPicPr>
        <p:blipFill>
          <a:blip r:embed="rId3" cstate="print"/>
          <a:srcRect/>
          <a:stretch>
            <a:fillRect/>
          </a:stretch>
        </p:blipFill>
        <p:spPr bwMode="auto">
          <a:xfrm>
            <a:off x="7543800" y="685800"/>
            <a:ext cx="1066800" cy="10668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6248400" y="4038600"/>
            <a:ext cx="990600" cy="990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4572000" cy="6370975"/>
          </a:xfrm>
          <a:prstGeom prst="rect">
            <a:avLst/>
          </a:prstGeom>
          <a:noFill/>
        </p:spPr>
        <p:txBody>
          <a:bodyPr wrap="square" rtlCol="0">
            <a:spAutoFit/>
          </a:bodyPr>
          <a:lstStyle/>
          <a:p>
            <a:pPr algn="ctr"/>
            <a:r>
              <a:rPr lang="en-GB" sz="1600" u="sng" dirty="0" smtClean="0"/>
              <a:t>Advantages and disadvantages of fertility treatments</a:t>
            </a:r>
          </a:p>
          <a:p>
            <a:pPr algn="ctr"/>
            <a:endParaRPr lang="en-GB" sz="1400" dirty="0" smtClean="0"/>
          </a:p>
          <a:p>
            <a:pPr algn="just"/>
            <a:r>
              <a:rPr lang="en-GB" sz="1400" dirty="0" smtClean="0"/>
              <a:t>Fertility treatments have been a major medical breakthrough and a huge relief to men and women who are unable to have babies.  But there are some implications that need to be considered.</a:t>
            </a:r>
          </a:p>
          <a:p>
            <a:pPr algn="just"/>
            <a:endParaRPr lang="en-GB" sz="1400" dirty="0"/>
          </a:p>
          <a:p>
            <a:pPr algn="just"/>
            <a:r>
              <a:rPr lang="en-GB" sz="1400" dirty="0" smtClean="0"/>
              <a:t>IVF is a pricey procedure, it can cost society money if it is provided by the NHS and if it is paid by the individual, and that individual goes through more than one cycle of treatment, it can cost tens of thousands of pounds.</a:t>
            </a:r>
          </a:p>
          <a:p>
            <a:pPr algn="just"/>
            <a:endParaRPr lang="en-GB" sz="1400" dirty="0"/>
          </a:p>
          <a:p>
            <a:pPr algn="just"/>
            <a:r>
              <a:rPr lang="en-GB" sz="1400" dirty="0" smtClean="0"/>
              <a:t>IVF is not always a success, this can be hugely emotional for the mother and father who have devoted time and money and have high hopes for the procedure to work. The IVF drugs used have some heath risks for the mother, the whole process can be very physically, as well as emotionally, stressful.  </a:t>
            </a:r>
          </a:p>
          <a:p>
            <a:pPr algn="just"/>
            <a:endParaRPr lang="en-GB" sz="1400" dirty="0"/>
          </a:p>
          <a:p>
            <a:pPr algn="just"/>
            <a:r>
              <a:rPr lang="en-GB" sz="1400" dirty="0" smtClean="0"/>
              <a:t>If IVF is successful, it can increase the chance of a multiple pregnancy.  This can put both the mother and babies at risk of premature birth and/or other complications. It also can be costly to the hospital to keep premature babies alive and if they survive they may have life-long disabilities.  </a:t>
            </a:r>
          </a:p>
          <a:p>
            <a:pPr algn="just"/>
            <a:endParaRPr lang="en-GB" sz="1400" dirty="0"/>
          </a:p>
          <a:p>
            <a:pPr algn="just"/>
            <a:r>
              <a:rPr lang="en-GB" sz="1400" dirty="0" smtClean="0"/>
              <a:t>Mature eggs produced by a woman who is using fertility drugs can be collected and stored to be used at a later date. This raises ethical concerns though, what if the mother dies? Or the partner disagrees with keeping the eggs or embryos?</a:t>
            </a:r>
            <a:endParaRPr lang="en-GB" sz="1400" dirty="0"/>
          </a:p>
        </p:txBody>
      </p:sp>
      <p:sp>
        <p:nvSpPr>
          <p:cNvPr id="5" name="TextBox 4"/>
          <p:cNvSpPr txBox="1"/>
          <p:nvPr/>
        </p:nvSpPr>
        <p:spPr>
          <a:xfrm>
            <a:off x="4572000" y="228600"/>
            <a:ext cx="4572000" cy="6370975"/>
          </a:xfrm>
          <a:prstGeom prst="rect">
            <a:avLst/>
          </a:prstGeom>
          <a:noFill/>
        </p:spPr>
        <p:txBody>
          <a:bodyPr wrap="square" rtlCol="0">
            <a:spAutoFit/>
          </a:bodyPr>
          <a:lstStyle/>
          <a:p>
            <a:pPr algn="ctr"/>
            <a:r>
              <a:rPr lang="en-GB" sz="1600" u="sng" dirty="0" smtClean="0"/>
              <a:t>Advantages and disadvantages of fertility treatments</a:t>
            </a:r>
          </a:p>
          <a:p>
            <a:pPr algn="ctr"/>
            <a:endParaRPr lang="en-GB" sz="1400" dirty="0" smtClean="0"/>
          </a:p>
          <a:p>
            <a:pPr algn="just"/>
            <a:r>
              <a:rPr lang="en-GB" sz="1400" dirty="0" smtClean="0"/>
              <a:t>Fertility treatments have been a major medical breakthrough and a huge relief to men and women who are unable to have babies.  But there are some implications that need to be considered.</a:t>
            </a:r>
          </a:p>
          <a:p>
            <a:pPr algn="just"/>
            <a:endParaRPr lang="en-GB" sz="1400" dirty="0"/>
          </a:p>
          <a:p>
            <a:pPr algn="just"/>
            <a:r>
              <a:rPr lang="en-GB" sz="1400" dirty="0" smtClean="0"/>
              <a:t>IVF is a pricey procedure, it can cost society money if it is provided by the NHS and if it is paid by the individual, and that individual goes through more than one cycle of treatment, it can cost tens of thousands of pounds.</a:t>
            </a:r>
          </a:p>
          <a:p>
            <a:pPr algn="just"/>
            <a:endParaRPr lang="en-GB" sz="1400" dirty="0"/>
          </a:p>
          <a:p>
            <a:pPr algn="just"/>
            <a:r>
              <a:rPr lang="en-GB" sz="1400" dirty="0" smtClean="0"/>
              <a:t>IVF is not always a success, this can be hugely emotional for the mother and father who have devoted time and money and have high hopes for the procedure to work. The IVF drugs used have some heath risks for the mother, the whole process can be very physically, as well as emotionally, stressful.  </a:t>
            </a:r>
          </a:p>
          <a:p>
            <a:pPr algn="just"/>
            <a:endParaRPr lang="en-GB" sz="1400" dirty="0"/>
          </a:p>
          <a:p>
            <a:pPr algn="just"/>
            <a:r>
              <a:rPr lang="en-GB" sz="1400" dirty="0" smtClean="0"/>
              <a:t>If IVF is successful, it can increase the chance of a multiple pregnancy.  This can put both the mother and babies at risk of premature birth and/or other complications. It also can be costly to the hospital to keep premature babies alive and if they survive they may have life-long disabilities.  </a:t>
            </a:r>
          </a:p>
          <a:p>
            <a:pPr algn="just"/>
            <a:endParaRPr lang="en-GB" sz="1400" dirty="0"/>
          </a:p>
          <a:p>
            <a:pPr algn="just"/>
            <a:r>
              <a:rPr lang="en-GB" sz="1400" dirty="0" smtClean="0"/>
              <a:t>Mature eggs produced by a woman who is using fertility drugs can be collected and stored to be used at a later date. This raises ethical concerns though, what if the mother dies? Or the partner disagrees with keeping the eggs or embryos?</a:t>
            </a:r>
            <a:endParaRPr lang="en-GB"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00042"/>
            <a:ext cx="8643998" cy="5632311"/>
          </a:xfrm>
          <a:prstGeom prst="rect">
            <a:avLst/>
          </a:prstGeom>
        </p:spPr>
        <p:txBody>
          <a:bodyPr wrap="square">
            <a:spAutoFit/>
          </a:bodyPr>
          <a:lstStyle/>
          <a:p>
            <a:r>
              <a:rPr lang="en-GB" sz="2000" b="1" dirty="0"/>
              <a:t>Roman Catholic priest: </a:t>
            </a:r>
            <a:r>
              <a:rPr lang="en-GB" sz="2000" dirty="0"/>
              <a:t>“I believe that life starts at fertilisation and that all life is sacred. These embryos have rights and these are just as important as a baby that has been born. I don’t think that IVF should be allowed at all</a:t>
            </a:r>
            <a:r>
              <a:rPr lang="en-GB" sz="2000" dirty="0" smtClean="0"/>
              <a:t>.”</a:t>
            </a:r>
          </a:p>
          <a:p>
            <a:endParaRPr lang="en-GB" sz="2000" dirty="0"/>
          </a:p>
          <a:p>
            <a:r>
              <a:rPr lang="en-GB" sz="2000" b="1" dirty="0"/>
              <a:t>A pregnant mother: </a:t>
            </a:r>
            <a:r>
              <a:rPr lang="en-GB" sz="2000" dirty="0"/>
              <a:t>“IVF has given me the chance to have a child when it looked impossible. I’d like to keep those spare embryos in case I want another child in the future. If I don’t use them, I’m happy for them to be donated to other couples who would like a child</a:t>
            </a:r>
            <a:r>
              <a:rPr lang="en-GB" sz="2000" dirty="0" smtClean="0"/>
              <a:t>.”</a:t>
            </a:r>
          </a:p>
          <a:p>
            <a:endParaRPr lang="en-GB" sz="2000" dirty="0"/>
          </a:p>
          <a:p>
            <a:r>
              <a:rPr lang="en-GB" sz="2000" b="1" dirty="0"/>
              <a:t>Scientist:</a:t>
            </a:r>
            <a:r>
              <a:rPr lang="en-GB" sz="2000" dirty="0"/>
              <a:t> “We have such an opportunity to use these embryos for work in human cloning and stem cell research. They’re not ‘human’ yet – they are just a ball of cells. We should use them to research the prevention of disease and human suffering</a:t>
            </a:r>
            <a:r>
              <a:rPr lang="en-GB" sz="2000" dirty="0" smtClean="0"/>
              <a:t>.”</a:t>
            </a:r>
          </a:p>
          <a:p>
            <a:endParaRPr lang="en-GB" sz="2000" dirty="0"/>
          </a:p>
          <a:p>
            <a:r>
              <a:rPr lang="en-GB" sz="2000" b="1" dirty="0"/>
              <a:t>Politician:</a:t>
            </a:r>
            <a:r>
              <a:rPr lang="en-GB" sz="2000" dirty="0"/>
              <a:t> “I am thoroughly against the use of spare IVF embryos for scientific research.  It’s a slippery slope to human cloning and selecting embryos for characteristics. Even though they can’t live on their own, they still have the potential to be a human life and that should be respected.”</a:t>
            </a:r>
          </a:p>
        </p:txBody>
      </p:sp>
      <p:sp>
        <p:nvSpPr>
          <p:cNvPr id="5" name="Rectangle 4"/>
          <p:cNvSpPr/>
          <p:nvPr/>
        </p:nvSpPr>
        <p:spPr>
          <a:xfrm>
            <a:off x="228600" y="457200"/>
            <a:ext cx="8686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8600" y="1752600"/>
            <a:ext cx="86868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3200400"/>
            <a:ext cx="86868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8600" y="4724400"/>
            <a:ext cx="86868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95400" y="1600200"/>
            <a:ext cx="6553200" cy="2209800"/>
          </a:xfrm>
          <a:prstGeom prst="roundRect">
            <a:avLst/>
          </a:prstGeom>
          <a:solidFill>
            <a:srgbClr val="9CF6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52400" y="228600"/>
            <a:ext cx="8991600" cy="954107"/>
          </a:xfrm>
          <a:prstGeom prst="rect">
            <a:avLst/>
          </a:prstGeom>
          <a:noFill/>
        </p:spPr>
        <p:txBody>
          <a:bodyPr wrap="square" rtlCol="0">
            <a:spAutoFit/>
          </a:bodyPr>
          <a:lstStyle/>
          <a:p>
            <a:r>
              <a:rPr lang="en-GB" sz="2800" dirty="0" smtClean="0">
                <a:latin typeface="Comic Sans MS" pitchFamily="66" charset="0"/>
              </a:rPr>
              <a:t>In the UK as many a one in six couples have problems conceiving when they want to.  </a:t>
            </a:r>
          </a:p>
        </p:txBody>
      </p:sp>
      <p:sp>
        <p:nvSpPr>
          <p:cNvPr id="5" name="Rectangle 4"/>
          <p:cNvSpPr/>
          <p:nvPr/>
        </p:nvSpPr>
        <p:spPr>
          <a:xfrm>
            <a:off x="1371600" y="1676400"/>
            <a:ext cx="6324600" cy="2062103"/>
          </a:xfrm>
          <a:prstGeom prst="rect">
            <a:avLst/>
          </a:prstGeom>
        </p:spPr>
        <p:txBody>
          <a:bodyPr wrap="square">
            <a:spAutoFit/>
          </a:bodyPr>
          <a:lstStyle/>
          <a:p>
            <a:pPr algn="ctr"/>
            <a:r>
              <a:rPr lang="en-GB" sz="3200" dirty="0" smtClean="0">
                <a:solidFill>
                  <a:srgbClr val="0070C0"/>
                </a:solidFill>
                <a:latin typeface="Comic Sans MS" pitchFamily="66" charset="0"/>
              </a:rPr>
              <a:t>Think &gt; Pair &gt; Share</a:t>
            </a:r>
            <a:r>
              <a:rPr lang="en-GB" sz="3200" dirty="0" smtClean="0">
                <a:latin typeface="Comic Sans MS" pitchFamily="66" charset="0"/>
              </a:rPr>
              <a:t>: Why might a woman, man or the combination of the two have problems with conceiving?</a:t>
            </a:r>
            <a:endParaRPr lang="en-GB" sz="3200" dirty="0">
              <a:latin typeface="Comic Sans MS" pitchFamily="66" charset="0"/>
            </a:endParaRPr>
          </a:p>
        </p:txBody>
      </p:sp>
      <p:sp>
        <p:nvSpPr>
          <p:cNvPr id="2052" name="AutoShape 4" descr="Image result for male reproductive sy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male reproductive sy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00" y="1981200"/>
            <a:ext cx="4572000" cy="2209800"/>
          </a:xfrm>
          <a:prstGeom prst="roundRect">
            <a:avLst/>
          </a:prstGeom>
          <a:solidFill>
            <a:srgbClr val="9CF6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a:off x="2133600" y="2057400"/>
            <a:ext cx="4572000" cy="2169825"/>
          </a:xfrm>
          <a:prstGeom prst="rect">
            <a:avLst/>
          </a:prstGeom>
        </p:spPr>
        <p:txBody>
          <a:bodyPr wrap="square">
            <a:spAutoFit/>
          </a:bodyPr>
          <a:lstStyle/>
          <a:p>
            <a:pPr algn="ctr"/>
            <a:r>
              <a:rPr lang="en-GB" sz="2700" dirty="0" smtClean="0">
                <a:solidFill>
                  <a:srgbClr val="0070C0"/>
                </a:solidFill>
                <a:latin typeface="Comic Sans MS" pitchFamily="66" charset="0"/>
              </a:rPr>
              <a:t>Think &gt; Pair &gt; Share</a:t>
            </a:r>
            <a:r>
              <a:rPr lang="en-GB" sz="2700" dirty="0" smtClean="0">
                <a:latin typeface="Comic Sans MS" pitchFamily="66" charset="0"/>
              </a:rPr>
              <a:t>: Why might a woman, man or the combination of the two have problems with conceiving?</a:t>
            </a:r>
            <a:endParaRPr lang="en-GB" sz="2700" dirty="0">
              <a:latin typeface="Comic Sans MS" pitchFamily="66" charset="0"/>
            </a:endParaRPr>
          </a:p>
        </p:txBody>
      </p:sp>
      <p:cxnSp>
        <p:nvCxnSpPr>
          <p:cNvPr id="7" name="Straight Arrow Connector 6"/>
          <p:cNvCxnSpPr/>
          <p:nvPr/>
        </p:nvCxnSpPr>
        <p:spPr>
          <a:xfrm flipV="1">
            <a:off x="5943600" y="1524000"/>
            <a:ext cx="6096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609600"/>
            <a:ext cx="2514600" cy="830997"/>
          </a:xfrm>
          <a:prstGeom prst="rect">
            <a:avLst/>
          </a:prstGeom>
          <a:noFill/>
        </p:spPr>
        <p:txBody>
          <a:bodyPr wrap="square" rtlCol="0">
            <a:spAutoFit/>
          </a:bodyPr>
          <a:lstStyle/>
          <a:p>
            <a:pPr algn="ctr"/>
            <a:r>
              <a:rPr lang="en-GB" sz="2400" dirty="0" smtClean="0"/>
              <a:t>Lack of important female hormones</a:t>
            </a:r>
            <a:endParaRPr lang="en-GB" sz="2400" dirty="0"/>
          </a:p>
        </p:txBody>
      </p:sp>
      <p:sp>
        <p:nvSpPr>
          <p:cNvPr id="10" name="TextBox 9"/>
          <p:cNvSpPr txBox="1"/>
          <p:nvPr/>
        </p:nvSpPr>
        <p:spPr>
          <a:xfrm>
            <a:off x="6400800" y="4876800"/>
            <a:ext cx="2514600" cy="461665"/>
          </a:xfrm>
          <a:prstGeom prst="rect">
            <a:avLst/>
          </a:prstGeom>
          <a:noFill/>
        </p:spPr>
        <p:txBody>
          <a:bodyPr wrap="square" rtlCol="0">
            <a:spAutoFit/>
          </a:bodyPr>
          <a:lstStyle/>
          <a:p>
            <a:pPr algn="ctr"/>
            <a:r>
              <a:rPr lang="en-GB" sz="2400" dirty="0" smtClean="0"/>
              <a:t>Damaged oviducts</a:t>
            </a:r>
            <a:endParaRPr lang="en-GB" sz="2400" dirty="0"/>
          </a:p>
        </p:txBody>
      </p:sp>
      <p:cxnSp>
        <p:nvCxnSpPr>
          <p:cNvPr id="11" name="Straight Arrow Connector 10"/>
          <p:cNvCxnSpPr/>
          <p:nvPr/>
        </p:nvCxnSpPr>
        <p:spPr>
          <a:xfrm>
            <a:off x="6400800" y="4191000"/>
            <a:ext cx="685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5334000"/>
            <a:ext cx="2514600" cy="830997"/>
          </a:xfrm>
          <a:prstGeom prst="rect">
            <a:avLst/>
          </a:prstGeom>
          <a:noFill/>
        </p:spPr>
        <p:txBody>
          <a:bodyPr wrap="square" rtlCol="0">
            <a:spAutoFit/>
          </a:bodyPr>
          <a:lstStyle/>
          <a:p>
            <a:pPr algn="ctr"/>
            <a:r>
              <a:rPr lang="en-GB" sz="2400" dirty="0" smtClean="0"/>
              <a:t>Lack of sperm in the semen</a:t>
            </a:r>
            <a:endParaRPr lang="en-GB" sz="2400" dirty="0"/>
          </a:p>
        </p:txBody>
      </p:sp>
      <p:cxnSp>
        <p:nvCxnSpPr>
          <p:cNvPr id="16" name="Straight Arrow Connector 15"/>
          <p:cNvCxnSpPr/>
          <p:nvPr/>
        </p:nvCxnSpPr>
        <p:spPr>
          <a:xfrm flipH="1">
            <a:off x="1752600" y="4191000"/>
            <a:ext cx="6858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2" idx="2"/>
          </p:cNvCxnSpPr>
          <p:nvPr/>
        </p:nvCxnSpPr>
        <p:spPr>
          <a:xfrm flipH="1" flipV="1">
            <a:off x="1600200" y="1376065"/>
            <a:ext cx="990600" cy="6051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914400"/>
            <a:ext cx="1371600" cy="461665"/>
          </a:xfrm>
          <a:prstGeom prst="rect">
            <a:avLst/>
          </a:prstGeom>
          <a:noFill/>
        </p:spPr>
        <p:txBody>
          <a:bodyPr wrap="square" rtlCol="0">
            <a:spAutoFit/>
          </a:bodyPr>
          <a:lstStyle/>
          <a:p>
            <a:pPr algn="ctr"/>
            <a:r>
              <a:rPr lang="en-GB" sz="2400" dirty="0" smtClean="0"/>
              <a:t>Obesity</a:t>
            </a:r>
            <a:endParaRPr lang="en-GB" sz="2400" dirty="0"/>
          </a:p>
        </p:txBody>
      </p:sp>
      <p:cxnSp>
        <p:nvCxnSpPr>
          <p:cNvPr id="25" name="Straight Arrow Connector 24"/>
          <p:cNvCxnSpPr>
            <a:endCxn id="27" idx="2"/>
          </p:cNvCxnSpPr>
          <p:nvPr/>
        </p:nvCxnSpPr>
        <p:spPr>
          <a:xfrm flipV="1">
            <a:off x="4343400" y="1592997"/>
            <a:ext cx="0" cy="3882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762000"/>
            <a:ext cx="2743200" cy="830997"/>
          </a:xfrm>
          <a:prstGeom prst="rect">
            <a:avLst/>
          </a:prstGeom>
          <a:noFill/>
        </p:spPr>
        <p:txBody>
          <a:bodyPr wrap="square" rtlCol="0">
            <a:spAutoFit/>
          </a:bodyPr>
          <a:lstStyle/>
          <a:p>
            <a:pPr algn="ctr"/>
            <a:r>
              <a:rPr lang="en-GB" sz="2400" dirty="0" smtClean="0"/>
              <a:t>Eating disorders, e.g</a:t>
            </a:r>
            <a:r>
              <a:rPr lang="en-GB" sz="2400" dirty="0"/>
              <a:t>.</a:t>
            </a:r>
            <a:r>
              <a:rPr lang="en-GB" sz="2400" dirty="0" smtClean="0"/>
              <a:t> anorexia</a:t>
            </a:r>
            <a:endParaRPr lang="en-GB" sz="2400" dirty="0"/>
          </a:p>
        </p:txBody>
      </p:sp>
      <p:sp>
        <p:nvSpPr>
          <p:cNvPr id="30" name="TextBox 29"/>
          <p:cNvSpPr txBox="1"/>
          <p:nvPr/>
        </p:nvSpPr>
        <p:spPr>
          <a:xfrm>
            <a:off x="3124200" y="5486400"/>
            <a:ext cx="3352800" cy="1200329"/>
          </a:xfrm>
          <a:prstGeom prst="rect">
            <a:avLst/>
          </a:prstGeom>
          <a:noFill/>
        </p:spPr>
        <p:txBody>
          <a:bodyPr wrap="square" rtlCol="0">
            <a:spAutoFit/>
          </a:bodyPr>
          <a:lstStyle/>
          <a:p>
            <a:pPr algn="ctr"/>
            <a:r>
              <a:rPr lang="en-GB" sz="2400" dirty="0" smtClean="0"/>
              <a:t>Age – late thirties and older it is more difficult to fall pregnant</a:t>
            </a:r>
            <a:endParaRPr lang="en-GB" sz="2400" dirty="0"/>
          </a:p>
        </p:txBody>
      </p:sp>
      <p:cxnSp>
        <p:nvCxnSpPr>
          <p:cNvPr id="31" name="Straight Arrow Connector 30"/>
          <p:cNvCxnSpPr/>
          <p:nvPr/>
        </p:nvCxnSpPr>
        <p:spPr>
          <a:xfrm>
            <a:off x="4572000" y="4191000"/>
            <a:ext cx="15240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152400"/>
            <a:ext cx="5105400" cy="523220"/>
          </a:xfrm>
          <a:prstGeom prst="rect">
            <a:avLst/>
          </a:prstGeom>
          <a:noFill/>
        </p:spPr>
        <p:txBody>
          <a:bodyPr wrap="square" rtlCol="0">
            <a:spAutoFit/>
          </a:bodyPr>
          <a:lstStyle/>
          <a:p>
            <a:r>
              <a:rPr lang="en-GB" sz="2800" dirty="0" smtClean="0">
                <a:solidFill>
                  <a:srgbClr val="FF0000"/>
                </a:solidFill>
                <a:latin typeface="Comic Sans MS" pitchFamily="66" charset="0"/>
              </a:rPr>
              <a:t>How many did you identify?</a:t>
            </a:r>
            <a:endParaRPr lang="en-GB" sz="2800" dirty="0">
              <a:solidFill>
                <a:srgbClr val="FF0000"/>
              </a:solidFill>
              <a:latin typeface="Comic Sans MS" pitchFamily="66" charset="0"/>
            </a:endParaRPr>
          </a:p>
        </p:txBody>
      </p:sp>
      <p:pic>
        <p:nvPicPr>
          <p:cNvPr id="14338" name="Picture 2" descr="Mark, Check, Tick, Red, Correct, Symbol, Choice, Yes"/>
          <p:cNvPicPr>
            <a:picLocks noChangeAspect="1" noChangeArrowheads="1"/>
          </p:cNvPicPr>
          <p:nvPr/>
        </p:nvPicPr>
        <p:blipFill>
          <a:blip r:embed="rId2" cstate="print"/>
          <a:srcRect/>
          <a:stretch>
            <a:fillRect/>
          </a:stretch>
        </p:blipFill>
        <p:spPr bwMode="auto">
          <a:xfrm>
            <a:off x="7924800" y="5562600"/>
            <a:ext cx="1096962" cy="1143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584775"/>
          </a:xfrm>
          <a:prstGeom prst="rect">
            <a:avLst/>
          </a:prstGeom>
          <a:noFill/>
        </p:spPr>
        <p:txBody>
          <a:bodyPr wrap="square" rtlCol="0">
            <a:spAutoFit/>
          </a:bodyPr>
          <a:lstStyle/>
          <a:p>
            <a:r>
              <a:rPr lang="en-GB" sz="3200" dirty="0" smtClean="0">
                <a:solidFill>
                  <a:srgbClr val="0070C0"/>
                </a:solidFill>
                <a:latin typeface="Comic Sans MS" pitchFamily="66" charset="0"/>
              </a:rPr>
              <a:t>The role of FSH &amp; LH ~ Treating infertility</a:t>
            </a:r>
            <a:endParaRPr lang="en-GB" sz="3200" dirty="0">
              <a:solidFill>
                <a:srgbClr val="0070C0"/>
              </a:solidFill>
              <a:latin typeface="Comic Sans MS" pitchFamily="66" charset="0"/>
            </a:endParaRPr>
          </a:p>
        </p:txBody>
      </p:sp>
      <p:sp>
        <p:nvSpPr>
          <p:cNvPr id="5" name="TextBox 4"/>
          <p:cNvSpPr txBox="1"/>
          <p:nvPr/>
        </p:nvSpPr>
        <p:spPr>
          <a:xfrm>
            <a:off x="228600" y="1066800"/>
            <a:ext cx="8686800" cy="4154984"/>
          </a:xfrm>
          <a:prstGeom prst="rect">
            <a:avLst/>
          </a:prstGeom>
          <a:noFill/>
        </p:spPr>
        <p:txBody>
          <a:bodyPr wrap="square" rtlCol="0">
            <a:spAutoFit/>
          </a:bodyPr>
          <a:lstStyle/>
          <a:p>
            <a:r>
              <a:rPr lang="en-GB" sz="2200" dirty="0" smtClean="0">
                <a:latin typeface="Comic Sans MS" pitchFamily="66" charset="0"/>
              </a:rPr>
              <a:t>FSH and LH are important ____________ which are released from the ________ _______.  </a:t>
            </a:r>
          </a:p>
          <a:p>
            <a:endParaRPr lang="en-GB" sz="2200" dirty="0">
              <a:latin typeface="Comic Sans MS" pitchFamily="66" charset="0"/>
            </a:endParaRPr>
          </a:p>
          <a:p>
            <a:r>
              <a:rPr lang="en-GB" sz="2200" dirty="0" smtClean="0">
                <a:latin typeface="Comic Sans MS" pitchFamily="66" charset="0"/>
              </a:rPr>
              <a:t>The job of FSH is to stimulate the eggs to ________ in the __________, it also stimulates the production of _________.  </a:t>
            </a:r>
            <a:endParaRPr lang="en-GB" sz="2200" dirty="0">
              <a:latin typeface="Comic Sans MS" pitchFamily="66" charset="0"/>
            </a:endParaRPr>
          </a:p>
          <a:p>
            <a:endParaRPr lang="en-GB" sz="2200" dirty="0" smtClean="0">
              <a:latin typeface="Comic Sans MS" pitchFamily="66" charset="0"/>
            </a:endParaRPr>
          </a:p>
          <a:p>
            <a:r>
              <a:rPr lang="en-GB" sz="2200" dirty="0" smtClean="0">
                <a:latin typeface="Comic Sans MS" pitchFamily="66" charset="0"/>
              </a:rPr>
              <a:t>LH is needed for ________ to occur.</a:t>
            </a:r>
          </a:p>
          <a:p>
            <a:endParaRPr lang="en-GB" sz="2200" dirty="0">
              <a:latin typeface="Comic Sans MS" pitchFamily="66" charset="0"/>
            </a:endParaRPr>
          </a:p>
          <a:p>
            <a:r>
              <a:rPr lang="en-GB" sz="2200" dirty="0" smtClean="0">
                <a:latin typeface="Comic Sans MS" pitchFamily="66" charset="0"/>
              </a:rPr>
              <a:t>If a woman cannot get pregnant due to a lack of FSH, artificial FSH can be used as a _______ drug.  This means her eggs will _____, artificial LH can be given to stimulate an _____ to be released from the ovary and she can get pregnant naturally. </a:t>
            </a:r>
            <a:endParaRPr lang="en-GB" sz="2200" dirty="0">
              <a:latin typeface="Comic Sans MS" pitchFamily="66" charset="0"/>
            </a:endParaRPr>
          </a:p>
        </p:txBody>
      </p:sp>
      <p:sp>
        <p:nvSpPr>
          <p:cNvPr id="6" name="TextBox 5"/>
          <p:cNvSpPr txBox="1"/>
          <p:nvPr/>
        </p:nvSpPr>
        <p:spPr>
          <a:xfrm>
            <a:off x="0" y="5638800"/>
            <a:ext cx="9144000" cy="954107"/>
          </a:xfrm>
          <a:prstGeom prst="rect">
            <a:avLst/>
          </a:prstGeom>
          <a:solidFill>
            <a:srgbClr val="9CF6C7"/>
          </a:solidFill>
        </p:spPr>
        <p:txBody>
          <a:bodyPr wrap="square" rtlCol="0">
            <a:spAutoFit/>
          </a:bodyPr>
          <a:lstStyle/>
          <a:p>
            <a:pPr algn="ctr"/>
            <a:r>
              <a:rPr lang="en-GB" sz="2800" b="1" i="1" dirty="0" smtClean="0"/>
              <a:t>Key Words</a:t>
            </a:r>
            <a:r>
              <a:rPr lang="en-GB" sz="2800" i="1" dirty="0" smtClean="0"/>
              <a:t>: Pituitary gland, fertility, mature, egg, hormones, oestrogen, ovaries, ovulation</a:t>
            </a:r>
            <a:endParaRPr lang="en-GB" sz="28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3581400" cy="584775"/>
          </a:xfrm>
          <a:prstGeom prst="rect">
            <a:avLst/>
          </a:prstGeom>
          <a:noFill/>
        </p:spPr>
        <p:txBody>
          <a:bodyPr wrap="square" rtlCol="0">
            <a:spAutoFit/>
          </a:bodyPr>
          <a:lstStyle/>
          <a:p>
            <a:r>
              <a:rPr lang="en-GB" sz="3200" dirty="0" smtClean="0">
                <a:solidFill>
                  <a:srgbClr val="FF0000"/>
                </a:solidFill>
                <a:latin typeface="Comic Sans MS" pitchFamily="66" charset="0"/>
              </a:rPr>
              <a:t>Self-assessment:</a:t>
            </a:r>
            <a:endParaRPr lang="en-GB" sz="3200" dirty="0">
              <a:solidFill>
                <a:srgbClr val="FF0000"/>
              </a:solidFill>
              <a:latin typeface="Comic Sans MS" pitchFamily="66" charset="0"/>
            </a:endParaRPr>
          </a:p>
        </p:txBody>
      </p:sp>
      <p:sp>
        <p:nvSpPr>
          <p:cNvPr id="5" name="Rectangle 4"/>
          <p:cNvSpPr/>
          <p:nvPr/>
        </p:nvSpPr>
        <p:spPr>
          <a:xfrm>
            <a:off x="304800" y="1066800"/>
            <a:ext cx="8458200" cy="4893647"/>
          </a:xfrm>
          <a:prstGeom prst="rect">
            <a:avLst/>
          </a:prstGeom>
        </p:spPr>
        <p:txBody>
          <a:bodyPr wrap="square">
            <a:spAutoFit/>
          </a:bodyPr>
          <a:lstStyle/>
          <a:p>
            <a:r>
              <a:rPr lang="en-GB" sz="2400" dirty="0" smtClean="0">
                <a:latin typeface="Comic Sans MS" pitchFamily="66" charset="0"/>
              </a:rPr>
              <a:t>FSH and LH are important </a:t>
            </a:r>
            <a:r>
              <a:rPr lang="en-GB" sz="2400" dirty="0" smtClean="0">
                <a:solidFill>
                  <a:srgbClr val="FF0000"/>
                </a:solidFill>
                <a:latin typeface="Comic Sans MS" pitchFamily="66" charset="0"/>
              </a:rPr>
              <a:t>hormones</a:t>
            </a:r>
            <a:r>
              <a:rPr lang="en-GB" sz="2400" dirty="0" smtClean="0">
                <a:latin typeface="Comic Sans MS" pitchFamily="66" charset="0"/>
              </a:rPr>
              <a:t> which are released from the </a:t>
            </a:r>
            <a:r>
              <a:rPr lang="en-GB" sz="2400" dirty="0" smtClean="0">
                <a:solidFill>
                  <a:srgbClr val="FF0000"/>
                </a:solidFill>
                <a:latin typeface="Comic Sans MS" pitchFamily="66" charset="0"/>
              </a:rPr>
              <a:t>pituitary gland</a:t>
            </a:r>
            <a:r>
              <a:rPr lang="en-GB" sz="2400" dirty="0" smtClean="0">
                <a:latin typeface="Comic Sans MS" pitchFamily="66" charset="0"/>
              </a:rPr>
              <a:t>.</a:t>
            </a:r>
          </a:p>
          <a:p>
            <a:endParaRPr lang="en-GB" sz="2400" dirty="0" smtClean="0">
              <a:latin typeface="Comic Sans MS" pitchFamily="66" charset="0"/>
            </a:endParaRPr>
          </a:p>
          <a:p>
            <a:r>
              <a:rPr lang="en-GB" sz="2400" dirty="0" smtClean="0">
                <a:latin typeface="Comic Sans MS" pitchFamily="66" charset="0"/>
              </a:rPr>
              <a:t>The job of FSH is to stimulate the eggs to </a:t>
            </a:r>
            <a:r>
              <a:rPr lang="en-GB" sz="2400" dirty="0" smtClean="0">
                <a:solidFill>
                  <a:srgbClr val="FF0000"/>
                </a:solidFill>
                <a:latin typeface="Comic Sans MS" pitchFamily="66" charset="0"/>
              </a:rPr>
              <a:t>mature</a:t>
            </a:r>
            <a:r>
              <a:rPr lang="en-GB" sz="2400" dirty="0" smtClean="0">
                <a:latin typeface="Comic Sans MS" pitchFamily="66" charset="0"/>
              </a:rPr>
              <a:t> in the </a:t>
            </a:r>
            <a:r>
              <a:rPr lang="en-GB" sz="2400" dirty="0" smtClean="0">
                <a:solidFill>
                  <a:srgbClr val="FF0000"/>
                </a:solidFill>
                <a:latin typeface="Comic Sans MS" pitchFamily="66" charset="0"/>
              </a:rPr>
              <a:t>ovaries</a:t>
            </a:r>
            <a:r>
              <a:rPr lang="en-GB" sz="2400" dirty="0" smtClean="0">
                <a:latin typeface="Comic Sans MS" pitchFamily="66" charset="0"/>
              </a:rPr>
              <a:t>, it also stimulates the production of </a:t>
            </a:r>
            <a:r>
              <a:rPr lang="en-GB" sz="2400" dirty="0" smtClean="0">
                <a:solidFill>
                  <a:srgbClr val="FF0000"/>
                </a:solidFill>
                <a:latin typeface="Comic Sans MS" pitchFamily="66" charset="0"/>
              </a:rPr>
              <a:t>oestrogen</a:t>
            </a:r>
            <a:r>
              <a:rPr lang="en-GB" sz="2400" dirty="0" smtClean="0">
                <a:latin typeface="Comic Sans MS" pitchFamily="66" charset="0"/>
              </a:rPr>
              <a:t>.  </a:t>
            </a:r>
          </a:p>
          <a:p>
            <a:endParaRPr lang="en-GB" sz="2400" dirty="0" smtClean="0">
              <a:latin typeface="Comic Sans MS" pitchFamily="66" charset="0"/>
            </a:endParaRPr>
          </a:p>
          <a:p>
            <a:r>
              <a:rPr lang="en-GB" sz="2400" dirty="0" smtClean="0">
                <a:latin typeface="Comic Sans MS" pitchFamily="66" charset="0"/>
              </a:rPr>
              <a:t>LH is needed for </a:t>
            </a:r>
            <a:r>
              <a:rPr lang="en-GB" sz="2400" dirty="0" smtClean="0">
                <a:solidFill>
                  <a:srgbClr val="FF0000"/>
                </a:solidFill>
                <a:latin typeface="Comic Sans MS" pitchFamily="66" charset="0"/>
              </a:rPr>
              <a:t>ovulation</a:t>
            </a:r>
            <a:r>
              <a:rPr lang="en-GB" sz="2400" dirty="0" smtClean="0">
                <a:latin typeface="Comic Sans MS" pitchFamily="66" charset="0"/>
              </a:rPr>
              <a:t> to occur.</a:t>
            </a:r>
          </a:p>
          <a:p>
            <a:endParaRPr lang="en-GB" sz="2400" dirty="0" smtClean="0">
              <a:latin typeface="Comic Sans MS" pitchFamily="66" charset="0"/>
            </a:endParaRPr>
          </a:p>
          <a:p>
            <a:r>
              <a:rPr lang="en-GB" sz="2400" dirty="0" smtClean="0">
                <a:latin typeface="Comic Sans MS" pitchFamily="66" charset="0"/>
              </a:rPr>
              <a:t>If a woman cannot get pregnant due to a lack of FSH, artificial FSH can be used as a </a:t>
            </a:r>
            <a:r>
              <a:rPr lang="en-GB" sz="2400" dirty="0" smtClean="0">
                <a:solidFill>
                  <a:srgbClr val="FF0000"/>
                </a:solidFill>
                <a:latin typeface="Comic Sans MS" pitchFamily="66" charset="0"/>
              </a:rPr>
              <a:t>fertility</a:t>
            </a:r>
            <a:r>
              <a:rPr lang="en-GB" sz="2400" dirty="0" smtClean="0">
                <a:latin typeface="Comic Sans MS" pitchFamily="66" charset="0"/>
              </a:rPr>
              <a:t> drug.  This means her eggs will </a:t>
            </a:r>
            <a:r>
              <a:rPr lang="en-GB" sz="2400" dirty="0" smtClean="0">
                <a:solidFill>
                  <a:srgbClr val="FF0000"/>
                </a:solidFill>
                <a:latin typeface="Comic Sans MS" pitchFamily="66" charset="0"/>
              </a:rPr>
              <a:t>mature</a:t>
            </a:r>
            <a:r>
              <a:rPr lang="en-GB" sz="2400" dirty="0" smtClean="0">
                <a:latin typeface="Comic Sans MS" pitchFamily="66" charset="0"/>
              </a:rPr>
              <a:t>, artificial LH can be given to stimulate an </a:t>
            </a:r>
            <a:r>
              <a:rPr lang="en-GB" sz="2400" dirty="0" smtClean="0">
                <a:solidFill>
                  <a:srgbClr val="FF0000"/>
                </a:solidFill>
                <a:latin typeface="Comic Sans MS" pitchFamily="66" charset="0"/>
              </a:rPr>
              <a:t>egg</a:t>
            </a:r>
            <a:r>
              <a:rPr lang="en-GB" sz="2400" dirty="0" smtClean="0">
                <a:latin typeface="Comic Sans MS" pitchFamily="66" charset="0"/>
              </a:rPr>
              <a:t> to be released from the ovary and she can get pregnant naturally. </a:t>
            </a:r>
            <a:endParaRPr lang="en-GB" sz="2400" dirty="0">
              <a:latin typeface="Comic Sans MS" pitchFamily="66" charset="0"/>
            </a:endParaRPr>
          </a:p>
        </p:txBody>
      </p:sp>
      <p:pic>
        <p:nvPicPr>
          <p:cNvPr id="7" name="Picture 2" descr="Mark, Check, Tick, Red, Correct, Symbol, Choice, Yes"/>
          <p:cNvPicPr>
            <a:picLocks noChangeAspect="1" noChangeArrowheads="1"/>
          </p:cNvPicPr>
          <p:nvPr/>
        </p:nvPicPr>
        <p:blipFill>
          <a:blip r:embed="rId2" cstate="print"/>
          <a:srcRect/>
          <a:stretch>
            <a:fillRect/>
          </a:stretch>
        </p:blipFill>
        <p:spPr bwMode="auto">
          <a:xfrm>
            <a:off x="7924800" y="5562600"/>
            <a:ext cx="1096962" cy="114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953000" cy="584775"/>
          </a:xfrm>
          <a:prstGeom prst="rect">
            <a:avLst/>
          </a:prstGeom>
          <a:noFill/>
        </p:spPr>
        <p:txBody>
          <a:bodyPr wrap="square" rtlCol="0">
            <a:spAutoFit/>
          </a:bodyPr>
          <a:lstStyle/>
          <a:p>
            <a:r>
              <a:rPr lang="en-GB" sz="3200" i="1" dirty="0" smtClean="0">
                <a:solidFill>
                  <a:srgbClr val="0070C0"/>
                </a:solidFill>
                <a:latin typeface="Comic Sans MS" pitchFamily="66" charset="0"/>
              </a:rPr>
              <a:t>In vitro </a:t>
            </a:r>
            <a:r>
              <a:rPr lang="en-GB" sz="3200" dirty="0" smtClean="0">
                <a:solidFill>
                  <a:srgbClr val="0070C0"/>
                </a:solidFill>
                <a:latin typeface="Comic Sans MS" pitchFamily="66" charset="0"/>
              </a:rPr>
              <a:t>fertilisation</a:t>
            </a:r>
            <a:endParaRPr lang="en-GB" sz="3200" dirty="0">
              <a:solidFill>
                <a:srgbClr val="0070C0"/>
              </a:solidFill>
              <a:latin typeface="Comic Sans MS" pitchFamily="66" charset="0"/>
            </a:endParaRPr>
          </a:p>
        </p:txBody>
      </p:sp>
      <p:sp>
        <p:nvSpPr>
          <p:cNvPr id="5" name="TextBox 4"/>
          <p:cNvSpPr txBox="1"/>
          <p:nvPr/>
        </p:nvSpPr>
        <p:spPr>
          <a:xfrm>
            <a:off x="228600" y="990600"/>
            <a:ext cx="8763000" cy="1938992"/>
          </a:xfrm>
          <a:prstGeom prst="rect">
            <a:avLst/>
          </a:prstGeom>
          <a:noFill/>
        </p:spPr>
        <p:txBody>
          <a:bodyPr wrap="square" rtlCol="0">
            <a:spAutoFit/>
          </a:bodyPr>
          <a:lstStyle/>
          <a:p>
            <a:r>
              <a:rPr lang="en-GB" sz="2400" dirty="0" smtClean="0">
                <a:latin typeface="Comic Sans MS" pitchFamily="66" charset="0"/>
              </a:rPr>
              <a:t>Fertility drugs are also used in IVF (in vitro fertilisation). IVF is a form of fertility treatment used if the oviducts have been damaged or blocked by infection, if a donor egg has to be used or if there is no obvious cause of long-term infertility.</a:t>
            </a:r>
          </a:p>
        </p:txBody>
      </p:sp>
      <p:pic>
        <p:nvPicPr>
          <p:cNvPr id="11266" name="Picture 2" descr="Pregnant Woman, Happiness, Pregnancy, Belly, Big Belly"/>
          <p:cNvPicPr>
            <a:picLocks noChangeAspect="1" noChangeArrowheads="1"/>
          </p:cNvPicPr>
          <p:nvPr/>
        </p:nvPicPr>
        <p:blipFill>
          <a:blip r:embed="rId2" cstate="print"/>
          <a:srcRect r="10714"/>
          <a:stretch>
            <a:fillRect/>
          </a:stretch>
        </p:blipFill>
        <p:spPr bwMode="auto">
          <a:xfrm>
            <a:off x="5181600" y="3234905"/>
            <a:ext cx="3810000" cy="3623095"/>
          </a:xfrm>
          <a:prstGeom prst="rect">
            <a:avLst/>
          </a:prstGeom>
          <a:noFill/>
        </p:spPr>
      </p:pic>
      <p:pic>
        <p:nvPicPr>
          <p:cNvPr id="11268" name="Picture 4" descr="Injection, Medical, Syringe, Medicine, Treatment"/>
          <p:cNvPicPr>
            <a:picLocks noChangeAspect="1" noChangeArrowheads="1"/>
          </p:cNvPicPr>
          <p:nvPr/>
        </p:nvPicPr>
        <p:blipFill>
          <a:blip r:embed="rId3" cstate="print"/>
          <a:srcRect/>
          <a:stretch>
            <a:fillRect/>
          </a:stretch>
        </p:blipFill>
        <p:spPr bwMode="auto">
          <a:xfrm>
            <a:off x="1524000" y="3505200"/>
            <a:ext cx="2528887" cy="25288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4786" y="985838"/>
            <a:ext cx="3600480" cy="1938992"/>
          </a:xfrm>
          <a:prstGeom prst="rect">
            <a:avLst/>
          </a:prstGeom>
          <a:noFill/>
        </p:spPr>
        <p:txBody>
          <a:bodyPr wrap="square" rtlCol="0">
            <a:spAutoFit/>
          </a:bodyPr>
          <a:lstStyle/>
          <a:p>
            <a:r>
              <a:rPr lang="en-GB" sz="2400" dirty="0" smtClean="0">
                <a:latin typeface="Comic Sans MS" pitchFamily="66" charset="0"/>
              </a:rPr>
              <a:t>1.  Fertility drugs are used to make lots of eggs mature at the same time for collection</a:t>
            </a:r>
            <a:endParaRPr lang="en-GB" sz="2400" dirty="0">
              <a:latin typeface="Comic Sans MS" pitchFamily="66" charset="0"/>
            </a:endParaRPr>
          </a:p>
        </p:txBody>
      </p:sp>
      <p:sp>
        <p:nvSpPr>
          <p:cNvPr id="4" name="TextBox 3"/>
          <p:cNvSpPr txBox="1"/>
          <p:nvPr/>
        </p:nvSpPr>
        <p:spPr>
          <a:xfrm>
            <a:off x="4038600" y="4343400"/>
            <a:ext cx="4929222" cy="1200329"/>
          </a:xfrm>
          <a:prstGeom prst="rect">
            <a:avLst/>
          </a:prstGeom>
          <a:noFill/>
        </p:spPr>
        <p:txBody>
          <a:bodyPr wrap="square" rtlCol="0">
            <a:spAutoFit/>
          </a:bodyPr>
          <a:lstStyle/>
          <a:p>
            <a:r>
              <a:rPr lang="en-GB" sz="2400" dirty="0" smtClean="0">
                <a:latin typeface="Comic Sans MS" pitchFamily="66" charset="0"/>
              </a:rPr>
              <a:t>2.  The eggs are collected and placed in a special solution in a Petri dish</a:t>
            </a:r>
            <a:endParaRPr lang="en-GB" sz="2400" dirty="0">
              <a:latin typeface="Comic Sans MS" pitchFamily="66" charset="0"/>
            </a:endParaRPr>
          </a:p>
        </p:txBody>
      </p:sp>
      <p:cxnSp>
        <p:nvCxnSpPr>
          <p:cNvPr id="8" name="Straight Arrow Connector 7"/>
          <p:cNvCxnSpPr/>
          <p:nvPr/>
        </p:nvCxnSpPr>
        <p:spPr>
          <a:xfrm rot="10800000" flipV="1">
            <a:off x="4048124" y="2700350"/>
            <a:ext cx="1143008" cy="107157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152400"/>
            <a:ext cx="4267200" cy="584775"/>
          </a:xfrm>
          <a:prstGeom prst="rect">
            <a:avLst/>
          </a:prstGeom>
          <a:noFill/>
        </p:spPr>
        <p:txBody>
          <a:bodyPr wrap="square" rtlCol="0">
            <a:spAutoFit/>
          </a:bodyPr>
          <a:lstStyle/>
          <a:p>
            <a:r>
              <a:rPr lang="en-GB" sz="3200" dirty="0" smtClean="0">
                <a:solidFill>
                  <a:srgbClr val="0070C0"/>
                </a:solidFill>
                <a:latin typeface="Comic Sans MS" pitchFamily="66" charset="0"/>
              </a:rPr>
              <a:t>How IVF works….</a:t>
            </a:r>
            <a:endParaRPr lang="en-GB" sz="3200" dirty="0">
              <a:solidFill>
                <a:srgbClr val="0070C0"/>
              </a:solidFill>
              <a:latin typeface="Comic Sans MS" pitchFamily="66" charset="0"/>
            </a:endParaRPr>
          </a:p>
        </p:txBody>
      </p:sp>
      <p:pic>
        <p:nvPicPr>
          <p:cNvPr id="10241" name="Picture 1"/>
          <p:cNvPicPr>
            <a:picLocks noChangeAspect="1" noChangeArrowheads="1"/>
          </p:cNvPicPr>
          <p:nvPr/>
        </p:nvPicPr>
        <p:blipFill>
          <a:blip r:embed="rId2" cstate="print"/>
          <a:srcRect/>
          <a:stretch>
            <a:fillRect/>
          </a:stretch>
        </p:blipFill>
        <p:spPr bwMode="auto">
          <a:xfrm>
            <a:off x="6477000" y="685800"/>
            <a:ext cx="2143125" cy="1983190"/>
          </a:xfrm>
          <a:prstGeom prst="rect">
            <a:avLst/>
          </a:prstGeom>
          <a:noFill/>
          <a:ln w="9525">
            <a:noFill/>
            <a:miter lim="800000"/>
            <a:headEnd/>
            <a:tailEnd/>
          </a:ln>
        </p:spPr>
      </p:pic>
      <p:sp>
        <p:nvSpPr>
          <p:cNvPr id="10" name="Oval 9"/>
          <p:cNvSpPr/>
          <p:nvPr/>
        </p:nvSpPr>
        <p:spPr>
          <a:xfrm>
            <a:off x="6858000" y="2057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010400" y="2209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086600" y="1981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239000" y="21336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391400" y="2286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315200" y="1905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3" name="Picture 3" descr="Injection, Shot, Syringe"/>
          <p:cNvPicPr>
            <a:picLocks noChangeAspect="1" noChangeArrowheads="1"/>
          </p:cNvPicPr>
          <p:nvPr/>
        </p:nvPicPr>
        <p:blipFill>
          <a:blip r:embed="rId3" cstate="print"/>
          <a:srcRect/>
          <a:stretch>
            <a:fillRect/>
          </a:stretch>
        </p:blipFill>
        <p:spPr bwMode="auto">
          <a:xfrm>
            <a:off x="4343400" y="533400"/>
            <a:ext cx="2566736" cy="1676400"/>
          </a:xfrm>
          <a:prstGeom prst="rect">
            <a:avLst/>
          </a:prstGeom>
          <a:noFill/>
        </p:spPr>
      </p:pic>
      <p:sp>
        <p:nvSpPr>
          <p:cNvPr id="17" name="Oval 16"/>
          <p:cNvSpPr/>
          <p:nvPr/>
        </p:nvSpPr>
        <p:spPr>
          <a:xfrm>
            <a:off x="5486400" y="1295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562600" y="1447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334000" y="1295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38200" y="3657600"/>
            <a:ext cx="2286000" cy="2286000"/>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752600" y="5410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133600" y="51816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371600" y="4191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600200" y="48006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66800" y="5105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752600" y="4267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209800" y="4191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981200" y="4648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590800" y="4495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905000" y="3886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362200" y="48006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590800" y="5257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1143000" y="4572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02" y="300038"/>
            <a:ext cx="4929222" cy="1200329"/>
          </a:xfrm>
          <a:prstGeom prst="rect">
            <a:avLst/>
          </a:prstGeom>
          <a:noFill/>
        </p:spPr>
        <p:txBody>
          <a:bodyPr wrap="square" rtlCol="0">
            <a:spAutoFit/>
          </a:bodyPr>
          <a:lstStyle/>
          <a:p>
            <a:r>
              <a:rPr lang="en-GB" sz="2400" dirty="0" smtClean="0">
                <a:latin typeface="Comic Sans MS" pitchFamily="66" charset="0"/>
              </a:rPr>
              <a:t>3.   A sample of semen is collected and the sperm and eggs are mixed in the Petri dish</a:t>
            </a:r>
            <a:endParaRPr lang="en-GB" sz="2400" dirty="0">
              <a:latin typeface="Comic Sans MS" pitchFamily="66" charset="0"/>
            </a:endParaRPr>
          </a:p>
        </p:txBody>
      </p:sp>
      <p:sp>
        <p:nvSpPr>
          <p:cNvPr id="6" name="TextBox 5"/>
          <p:cNvSpPr txBox="1"/>
          <p:nvPr/>
        </p:nvSpPr>
        <p:spPr>
          <a:xfrm>
            <a:off x="2895600" y="3048000"/>
            <a:ext cx="6019800" cy="1200329"/>
          </a:xfrm>
          <a:prstGeom prst="rect">
            <a:avLst/>
          </a:prstGeom>
          <a:noFill/>
        </p:spPr>
        <p:txBody>
          <a:bodyPr wrap="square" rtlCol="0">
            <a:spAutoFit/>
          </a:bodyPr>
          <a:lstStyle/>
          <a:p>
            <a:r>
              <a:rPr lang="en-GB" sz="2400" dirty="0" smtClean="0">
                <a:latin typeface="Comic Sans MS" pitchFamily="66" charset="0"/>
              </a:rPr>
              <a:t>4.   The eggs are checked to make sure they have been fertilised and the early embryos are developing properly</a:t>
            </a:r>
            <a:endParaRPr lang="en-GB" sz="2400" dirty="0">
              <a:latin typeface="Comic Sans MS" pitchFamily="66" charset="0"/>
            </a:endParaRPr>
          </a:p>
        </p:txBody>
      </p:sp>
      <p:cxnSp>
        <p:nvCxnSpPr>
          <p:cNvPr id="9" name="Straight Arrow Connector 8"/>
          <p:cNvCxnSpPr/>
          <p:nvPr/>
        </p:nvCxnSpPr>
        <p:spPr>
          <a:xfrm flipH="1">
            <a:off x="3352800" y="1871674"/>
            <a:ext cx="1933572" cy="7953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4495800"/>
            <a:ext cx="22860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5181600"/>
            <a:ext cx="5943600" cy="1569660"/>
          </a:xfrm>
          <a:prstGeom prst="rect">
            <a:avLst/>
          </a:prstGeom>
          <a:noFill/>
        </p:spPr>
        <p:txBody>
          <a:bodyPr wrap="square" rtlCol="0">
            <a:spAutoFit/>
          </a:bodyPr>
          <a:lstStyle/>
          <a:p>
            <a:r>
              <a:rPr lang="en-GB" sz="2400" dirty="0" smtClean="0">
                <a:latin typeface="Comic Sans MS" pitchFamily="66" charset="0"/>
              </a:rPr>
              <a:t>5.  When the fertilised eggs have formed tiny balls of cells, 1 or 2 of the tiny embryos are placed in the uterus of the mother.  </a:t>
            </a:r>
            <a:endParaRPr lang="en-GB" sz="2400" dirty="0">
              <a:latin typeface="Comic Sans MS" pitchFamily="66" charset="0"/>
            </a:endParaRPr>
          </a:p>
        </p:txBody>
      </p:sp>
      <p:sp>
        <p:nvSpPr>
          <p:cNvPr id="10" name="Oval 9"/>
          <p:cNvSpPr/>
          <p:nvPr/>
        </p:nvSpPr>
        <p:spPr>
          <a:xfrm>
            <a:off x="5943600" y="304800"/>
            <a:ext cx="2286000" cy="2286000"/>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858000" y="2057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239000" y="1828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477000" y="838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705600" y="1447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172200" y="17526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858000" y="914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315200" y="838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086600" y="1295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696200" y="1143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010400" y="5334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467600" y="14478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96200" y="19050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248400" y="1219200"/>
            <a:ext cx="152400" cy="152400"/>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234410" y="664684"/>
            <a:ext cx="1524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7391400" y="609600"/>
            <a:ext cx="495759" cy="194631"/>
          </a:xfrm>
          <a:custGeom>
            <a:avLst/>
            <a:gdLst>
              <a:gd name="connsiteX0" fmla="*/ 0 w 495759"/>
              <a:gd name="connsiteY0" fmla="*/ 100988 h 194631"/>
              <a:gd name="connsiteX1" fmla="*/ 187287 w 495759"/>
              <a:gd name="connsiteY1" fmla="*/ 12853 h 194631"/>
              <a:gd name="connsiteX2" fmla="*/ 374574 w 495759"/>
              <a:gd name="connsiteY2" fmla="*/ 178106 h 194631"/>
              <a:gd name="connsiteX3" fmla="*/ 495759 w 495759"/>
              <a:gd name="connsiteY3" fmla="*/ 112004 h 194631"/>
            </a:gdLst>
            <a:ahLst/>
            <a:cxnLst>
              <a:cxn ang="0">
                <a:pos x="connsiteX0" y="connsiteY0"/>
              </a:cxn>
              <a:cxn ang="0">
                <a:pos x="connsiteX1" y="connsiteY1"/>
              </a:cxn>
              <a:cxn ang="0">
                <a:pos x="connsiteX2" y="connsiteY2"/>
              </a:cxn>
              <a:cxn ang="0">
                <a:pos x="connsiteX3" y="connsiteY3"/>
              </a:cxn>
            </a:cxnLst>
            <a:rect l="l" t="t" r="r" b="b"/>
            <a:pathLst>
              <a:path w="495759" h="194631">
                <a:moveTo>
                  <a:pt x="0" y="100988"/>
                </a:moveTo>
                <a:cubicBezTo>
                  <a:pt x="62429" y="50494"/>
                  <a:pt x="124858" y="0"/>
                  <a:pt x="187287" y="12853"/>
                </a:cubicBezTo>
                <a:cubicBezTo>
                  <a:pt x="249716" y="25706"/>
                  <a:pt x="323162" y="161581"/>
                  <a:pt x="374574" y="178106"/>
                </a:cubicBezTo>
                <a:cubicBezTo>
                  <a:pt x="425986" y="194631"/>
                  <a:pt x="460872" y="153317"/>
                  <a:pt x="495759" y="112004"/>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Oval 28"/>
          <p:cNvSpPr/>
          <p:nvPr/>
        </p:nvSpPr>
        <p:spPr>
          <a:xfrm>
            <a:off x="6934200" y="1143000"/>
            <a:ext cx="1524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7091190" y="1087916"/>
            <a:ext cx="495759" cy="194631"/>
          </a:xfrm>
          <a:custGeom>
            <a:avLst/>
            <a:gdLst>
              <a:gd name="connsiteX0" fmla="*/ 0 w 495759"/>
              <a:gd name="connsiteY0" fmla="*/ 100988 h 194631"/>
              <a:gd name="connsiteX1" fmla="*/ 187287 w 495759"/>
              <a:gd name="connsiteY1" fmla="*/ 12853 h 194631"/>
              <a:gd name="connsiteX2" fmla="*/ 374574 w 495759"/>
              <a:gd name="connsiteY2" fmla="*/ 178106 h 194631"/>
              <a:gd name="connsiteX3" fmla="*/ 495759 w 495759"/>
              <a:gd name="connsiteY3" fmla="*/ 112004 h 194631"/>
            </a:gdLst>
            <a:ahLst/>
            <a:cxnLst>
              <a:cxn ang="0">
                <a:pos x="connsiteX0" y="connsiteY0"/>
              </a:cxn>
              <a:cxn ang="0">
                <a:pos x="connsiteX1" y="connsiteY1"/>
              </a:cxn>
              <a:cxn ang="0">
                <a:pos x="connsiteX2" y="connsiteY2"/>
              </a:cxn>
              <a:cxn ang="0">
                <a:pos x="connsiteX3" y="connsiteY3"/>
              </a:cxn>
            </a:cxnLst>
            <a:rect l="l" t="t" r="r" b="b"/>
            <a:pathLst>
              <a:path w="495759" h="194631">
                <a:moveTo>
                  <a:pt x="0" y="100988"/>
                </a:moveTo>
                <a:cubicBezTo>
                  <a:pt x="62429" y="50494"/>
                  <a:pt x="124858" y="0"/>
                  <a:pt x="187287" y="12853"/>
                </a:cubicBezTo>
                <a:cubicBezTo>
                  <a:pt x="249716" y="25706"/>
                  <a:pt x="323162" y="161581"/>
                  <a:pt x="374574" y="178106"/>
                </a:cubicBezTo>
                <a:cubicBezTo>
                  <a:pt x="425986" y="194631"/>
                  <a:pt x="460872" y="153317"/>
                  <a:pt x="495759" y="112004"/>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Oval 30"/>
          <p:cNvSpPr/>
          <p:nvPr/>
        </p:nvSpPr>
        <p:spPr>
          <a:xfrm>
            <a:off x="6477000" y="1752600"/>
            <a:ext cx="1524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6633990" y="1697516"/>
            <a:ext cx="495759" cy="194631"/>
          </a:xfrm>
          <a:custGeom>
            <a:avLst/>
            <a:gdLst>
              <a:gd name="connsiteX0" fmla="*/ 0 w 495759"/>
              <a:gd name="connsiteY0" fmla="*/ 100988 h 194631"/>
              <a:gd name="connsiteX1" fmla="*/ 187287 w 495759"/>
              <a:gd name="connsiteY1" fmla="*/ 12853 h 194631"/>
              <a:gd name="connsiteX2" fmla="*/ 374574 w 495759"/>
              <a:gd name="connsiteY2" fmla="*/ 178106 h 194631"/>
              <a:gd name="connsiteX3" fmla="*/ 495759 w 495759"/>
              <a:gd name="connsiteY3" fmla="*/ 112004 h 194631"/>
            </a:gdLst>
            <a:ahLst/>
            <a:cxnLst>
              <a:cxn ang="0">
                <a:pos x="connsiteX0" y="connsiteY0"/>
              </a:cxn>
              <a:cxn ang="0">
                <a:pos x="connsiteX1" y="connsiteY1"/>
              </a:cxn>
              <a:cxn ang="0">
                <a:pos x="connsiteX2" y="connsiteY2"/>
              </a:cxn>
              <a:cxn ang="0">
                <a:pos x="connsiteX3" y="connsiteY3"/>
              </a:cxn>
            </a:cxnLst>
            <a:rect l="l" t="t" r="r" b="b"/>
            <a:pathLst>
              <a:path w="495759" h="194631">
                <a:moveTo>
                  <a:pt x="0" y="100988"/>
                </a:moveTo>
                <a:cubicBezTo>
                  <a:pt x="62429" y="50494"/>
                  <a:pt x="124858" y="0"/>
                  <a:pt x="187287" y="12853"/>
                </a:cubicBezTo>
                <a:cubicBezTo>
                  <a:pt x="249716" y="25706"/>
                  <a:pt x="323162" y="161581"/>
                  <a:pt x="374574" y="178106"/>
                </a:cubicBezTo>
                <a:cubicBezTo>
                  <a:pt x="425986" y="194631"/>
                  <a:pt x="460872" y="153317"/>
                  <a:pt x="495759" y="112004"/>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Oval 32"/>
          <p:cNvSpPr/>
          <p:nvPr/>
        </p:nvSpPr>
        <p:spPr>
          <a:xfrm>
            <a:off x="7086600" y="2133600"/>
            <a:ext cx="1524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7243590" y="2078516"/>
            <a:ext cx="495759" cy="194631"/>
          </a:xfrm>
          <a:custGeom>
            <a:avLst/>
            <a:gdLst>
              <a:gd name="connsiteX0" fmla="*/ 0 w 495759"/>
              <a:gd name="connsiteY0" fmla="*/ 100988 h 194631"/>
              <a:gd name="connsiteX1" fmla="*/ 187287 w 495759"/>
              <a:gd name="connsiteY1" fmla="*/ 12853 h 194631"/>
              <a:gd name="connsiteX2" fmla="*/ 374574 w 495759"/>
              <a:gd name="connsiteY2" fmla="*/ 178106 h 194631"/>
              <a:gd name="connsiteX3" fmla="*/ 495759 w 495759"/>
              <a:gd name="connsiteY3" fmla="*/ 112004 h 194631"/>
            </a:gdLst>
            <a:ahLst/>
            <a:cxnLst>
              <a:cxn ang="0">
                <a:pos x="connsiteX0" y="connsiteY0"/>
              </a:cxn>
              <a:cxn ang="0">
                <a:pos x="connsiteX1" y="connsiteY1"/>
              </a:cxn>
              <a:cxn ang="0">
                <a:pos x="connsiteX2" y="connsiteY2"/>
              </a:cxn>
              <a:cxn ang="0">
                <a:pos x="connsiteX3" y="connsiteY3"/>
              </a:cxn>
            </a:cxnLst>
            <a:rect l="l" t="t" r="r" b="b"/>
            <a:pathLst>
              <a:path w="495759" h="194631">
                <a:moveTo>
                  <a:pt x="0" y="100988"/>
                </a:moveTo>
                <a:cubicBezTo>
                  <a:pt x="62429" y="50494"/>
                  <a:pt x="124858" y="0"/>
                  <a:pt x="187287" y="12853"/>
                </a:cubicBezTo>
                <a:cubicBezTo>
                  <a:pt x="249716" y="25706"/>
                  <a:pt x="323162" y="161581"/>
                  <a:pt x="374574" y="178106"/>
                </a:cubicBezTo>
                <a:cubicBezTo>
                  <a:pt x="425986" y="194631"/>
                  <a:pt x="460872" y="153317"/>
                  <a:pt x="495759" y="112004"/>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Oval 34"/>
          <p:cNvSpPr/>
          <p:nvPr/>
        </p:nvSpPr>
        <p:spPr>
          <a:xfrm>
            <a:off x="7391400" y="1676400"/>
            <a:ext cx="1524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7548390" y="1621316"/>
            <a:ext cx="495759" cy="194631"/>
          </a:xfrm>
          <a:custGeom>
            <a:avLst/>
            <a:gdLst>
              <a:gd name="connsiteX0" fmla="*/ 0 w 495759"/>
              <a:gd name="connsiteY0" fmla="*/ 100988 h 194631"/>
              <a:gd name="connsiteX1" fmla="*/ 187287 w 495759"/>
              <a:gd name="connsiteY1" fmla="*/ 12853 h 194631"/>
              <a:gd name="connsiteX2" fmla="*/ 374574 w 495759"/>
              <a:gd name="connsiteY2" fmla="*/ 178106 h 194631"/>
              <a:gd name="connsiteX3" fmla="*/ 495759 w 495759"/>
              <a:gd name="connsiteY3" fmla="*/ 112004 h 194631"/>
            </a:gdLst>
            <a:ahLst/>
            <a:cxnLst>
              <a:cxn ang="0">
                <a:pos x="connsiteX0" y="connsiteY0"/>
              </a:cxn>
              <a:cxn ang="0">
                <a:pos x="connsiteX1" y="connsiteY1"/>
              </a:cxn>
              <a:cxn ang="0">
                <a:pos x="connsiteX2" y="connsiteY2"/>
              </a:cxn>
              <a:cxn ang="0">
                <a:pos x="connsiteX3" y="connsiteY3"/>
              </a:cxn>
            </a:cxnLst>
            <a:rect l="l" t="t" r="r" b="b"/>
            <a:pathLst>
              <a:path w="495759" h="194631">
                <a:moveTo>
                  <a:pt x="0" y="100988"/>
                </a:moveTo>
                <a:cubicBezTo>
                  <a:pt x="62429" y="50494"/>
                  <a:pt x="124858" y="0"/>
                  <a:pt x="187287" y="12853"/>
                </a:cubicBezTo>
                <a:cubicBezTo>
                  <a:pt x="249716" y="25706"/>
                  <a:pt x="323162" y="161581"/>
                  <a:pt x="374574" y="178106"/>
                </a:cubicBezTo>
                <a:cubicBezTo>
                  <a:pt x="425986" y="194631"/>
                  <a:pt x="460872" y="153317"/>
                  <a:pt x="495759" y="112004"/>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nvSpPr>
        <p:spPr>
          <a:xfrm>
            <a:off x="6400800" y="685800"/>
            <a:ext cx="1524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6557790" y="630716"/>
            <a:ext cx="495759" cy="194631"/>
          </a:xfrm>
          <a:custGeom>
            <a:avLst/>
            <a:gdLst>
              <a:gd name="connsiteX0" fmla="*/ 0 w 495759"/>
              <a:gd name="connsiteY0" fmla="*/ 100988 h 194631"/>
              <a:gd name="connsiteX1" fmla="*/ 187287 w 495759"/>
              <a:gd name="connsiteY1" fmla="*/ 12853 h 194631"/>
              <a:gd name="connsiteX2" fmla="*/ 374574 w 495759"/>
              <a:gd name="connsiteY2" fmla="*/ 178106 h 194631"/>
              <a:gd name="connsiteX3" fmla="*/ 495759 w 495759"/>
              <a:gd name="connsiteY3" fmla="*/ 112004 h 194631"/>
            </a:gdLst>
            <a:ahLst/>
            <a:cxnLst>
              <a:cxn ang="0">
                <a:pos x="connsiteX0" y="connsiteY0"/>
              </a:cxn>
              <a:cxn ang="0">
                <a:pos x="connsiteX1" y="connsiteY1"/>
              </a:cxn>
              <a:cxn ang="0">
                <a:pos x="connsiteX2" y="connsiteY2"/>
              </a:cxn>
              <a:cxn ang="0">
                <a:pos x="connsiteX3" y="connsiteY3"/>
              </a:cxn>
            </a:cxnLst>
            <a:rect l="l" t="t" r="r" b="b"/>
            <a:pathLst>
              <a:path w="495759" h="194631">
                <a:moveTo>
                  <a:pt x="0" y="100988"/>
                </a:moveTo>
                <a:cubicBezTo>
                  <a:pt x="62429" y="50494"/>
                  <a:pt x="124858" y="0"/>
                  <a:pt x="187287" y="12853"/>
                </a:cubicBezTo>
                <a:cubicBezTo>
                  <a:pt x="249716" y="25706"/>
                  <a:pt x="323162" y="161581"/>
                  <a:pt x="374574" y="178106"/>
                </a:cubicBezTo>
                <a:cubicBezTo>
                  <a:pt x="425986" y="194631"/>
                  <a:pt x="460872" y="153317"/>
                  <a:pt x="495759" y="112004"/>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219" name="Picture 3" descr="Microscope, Science, Magnify, Laboratory, Lenses"/>
          <p:cNvPicPr>
            <a:picLocks noChangeAspect="1" noChangeArrowheads="1"/>
          </p:cNvPicPr>
          <p:nvPr/>
        </p:nvPicPr>
        <p:blipFill>
          <a:blip r:embed="rId2" cstate="print"/>
          <a:srcRect/>
          <a:stretch>
            <a:fillRect/>
          </a:stretch>
        </p:blipFill>
        <p:spPr bwMode="auto">
          <a:xfrm>
            <a:off x="457200" y="1828800"/>
            <a:ext cx="1952307" cy="2971800"/>
          </a:xfrm>
          <a:prstGeom prst="rect">
            <a:avLst/>
          </a:prstGeom>
          <a:noFill/>
        </p:spPr>
      </p:pic>
      <p:pic>
        <p:nvPicPr>
          <p:cNvPr id="9221" name="Picture 5" descr="The Uterus, Uterus Shape, The Uterus Model"/>
          <p:cNvPicPr>
            <a:picLocks noChangeAspect="1" noChangeArrowheads="1"/>
          </p:cNvPicPr>
          <p:nvPr/>
        </p:nvPicPr>
        <p:blipFill>
          <a:blip r:embed="rId3" cstate="print"/>
          <a:srcRect/>
          <a:stretch>
            <a:fillRect/>
          </a:stretch>
        </p:blipFill>
        <p:spPr bwMode="auto">
          <a:xfrm>
            <a:off x="6324600" y="4267200"/>
            <a:ext cx="2590800"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28600"/>
            <a:ext cx="8763000" cy="1077218"/>
          </a:xfrm>
          <a:prstGeom prst="rect">
            <a:avLst/>
          </a:prstGeom>
          <a:noFill/>
        </p:spPr>
        <p:txBody>
          <a:bodyPr wrap="square" rtlCol="0">
            <a:spAutoFit/>
          </a:bodyPr>
          <a:lstStyle/>
          <a:p>
            <a:r>
              <a:rPr lang="en-GB" sz="3200" dirty="0" smtClean="0">
                <a:solidFill>
                  <a:srgbClr val="0070C0"/>
                </a:solidFill>
                <a:latin typeface="Comic Sans MS" pitchFamily="66" charset="0"/>
              </a:rPr>
              <a:t>Task: </a:t>
            </a:r>
            <a:r>
              <a:rPr lang="en-GB" sz="3200" dirty="0" smtClean="0">
                <a:latin typeface="Comic Sans MS" pitchFamily="66" charset="0"/>
              </a:rPr>
              <a:t>Complete the worksheet to show the steps taken during IVT treatment</a:t>
            </a:r>
            <a:endParaRPr lang="en-GB" sz="3200" dirty="0">
              <a:latin typeface="Comic Sans MS" pitchFamily="66" charset="0"/>
            </a:endParaRPr>
          </a:p>
        </p:txBody>
      </p:sp>
      <p:sp>
        <p:nvSpPr>
          <p:cNvPr id="9" name="TextBox 8"/>
          <p:cNvSpPr txBox="1"/>
          <p:nvPr/>
        </p:nvSpPr>
        <p:spPr>
          <a:xfrm>
            <a:off x="381000" y="5029200"/>
            <a:ext cx="8534400" cy="1077218"/>
          </a:xfrm>
          <a:prstGeom prst="rect">
            <a:avLst/>
          </a:prstGeom>
          <a:solidFill>
            <a:srgbClr val="9CF6C7"/>
          </a:solidFill>
        </p:spPr>
        <p:txBody>
          <a:bodyPr wrap="square" rtlCol="0">
            <a:spAutoFit/>
          </a:bodyPr>
          <a:lstStyle/>
          <a:p>
            <a:pPr algn="ctr"/>
            <a:r>
              <a:rPr lang="en-GB" sz="3200" dirty="0" smtClean="0">
                <a:solidFill>
                  <a:srgbClr val="0070C0"/>
                </a:solidFill>
                <a:latin typeface="Comic Sans MS" pitchFamily="66" charset="0"/>
              </a:rPr>
              <a:t>Extra Challenge: </a:t>
            </a:r>
            <a:r>
              <a:rPr lang="en-GB" sz="3200" dirty="0" smtClean="0">
                <a:latin typeface="Comic Sans MS" pitchFamily="66" charset="0"/>
              </a:rPr>
              <a:t>Answer the questions at the bottom of your worksheet in your books</a:t>
            </a:r>
            <a:endParaRPr lang="en-GB" sz="3200" dirty="0">
              <a:latin typeface="Comic Sans MS" pitchFamily="66" charset="0"/>
            </a:endParaRPr>
          </a:p>
        </p:txBody>
      </p:sp>
      <p:pic>
        <p:nvPicPr>
          <p:cNvPr id="6" name="Picture 2" descr="Ivf, Fertility, Infertility, Icsi, Ovum, Semen"/>
          <p:cNvPicPr>
            <a:picLocks noChangeAspect="1" noChangeArrowheads="1"/>
          </p:cNvPicPr>
          <p:nvPr/>
        </p:nvPicPr>
        <p:blipFill>
          <a:blip r:embed="rId2" cstate="print"/>
          <a:srcRect l="34091"/>
          <a:stretch>
            <a:fillRect/>
          </a:stretch>
        </p:blipFill>
        <p:spPr bwMode="auto">
          <a:xfrm>
            <a:off x="5410200" y="1676400"/>
            <a:ext cx="3141903" cy="2681452"/>
          </a:xfrm>
          <a:prstGeom prst="rect">
            <a:avLst/>
          </a:prstGeom>
          <a:noFill/>
        </p:spPr>
      </p:pic>
      <p:pic>
        <p:nvPicPr>
          <p:cNvPr id="7" name="Picture 4" descr="Biosamples Icon, Blood Icon, Clinical Samples, Lab Test"/>
          <p:cNvPicPr>
            <a:picLocks noChangeAspect="1" noChangeArrowheads="1"/>
          </p:cNvPicPr>
          <p:nvPr/>
        </p:nvPicPr>
        <p:blipFill>
          <a:blip r:embed="rId3" cstate="print"/>
          <a:srcRect/>
          <a:stretch>
            <a:fillRect/>
          </a:stretch>
        </p:blipFill>
        <p:spPr bwMode="auto">
          <a:xfrm>
            <a:off x="1219200" y="1905000"/>
            <a:ext cx="2362200" cy="2362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1521</Words>
  <Application>Microsoft Office PowerPoint</Application>
  <PresentationFormat>On-screen Show (4:3)</PresentationFormat>
  <Paragraphs>100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Infertility Treatments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Infertility Treatments</dc:title>
  <dc:creator>JodieMay</dc:creator>
  <cp:lastModifiedBy>JodieMay</cp:lastModifiedBy>
  <cp:revision>4</cp:revision>
  <dcterms:created xsi:type="dcterms:W3CDTF">2017-09-12T09:23:48Z</dcterms:created>
  <dcterms:modified xsi:type="dcterms:W3CDTF">2018-01-25T10:55:24Z</dcterms:modified>
</cp:coreProperties>
</file>