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906000" cy="6858000" type="A4"/>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63986F5-59F1-45FE-B2F2-9B36EEFBC028}">
  <a:tblStyle styleId="{663986F5-59F1-45FE-B2F2-9B36EEFBC028}"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11" autoAdjust="0"/>
    <p:restoredTop sz="94660"/>
  </p:normalViewPr>
  <p:slideViewPr>
    <p:cSldViewPr>
      <p:cViewPr varScale="1">
        <p:scale>
          <a:sx n="59" d="100"/>
          <a:sy n="59" d="100"/>
        </p:scale>
        <p:origin x="546" y="4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711200" y="744538"/>
            <a:ext cx="5376863"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79766" y="4715142"/>
            <a:ext cx="5438130" cy="4466971"/>
          </a:xfrm>
          <a:prstGeom prst="rect">
            <a:avLst/>
          </a:prstGeom>
          <a:noFill/>
          <a:ln>
            <a:noFill/>
          </a:ln>
        </p:spPr>
        <p:txBody>
          <a:bodyPr spcFirstLastPara="1" wrap="square" lIns="91398" tIns="91398" rIns="91398" bIns="91398"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7770689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79766" y="4715142"/>
            <a:ext cx="5438130" cy="4466971"/>
          </a:xfrm>
          <a:prstGeom prst="rect">
            <a:avLst/>
          </a:prstGeom>
          <a:noFill/>
          <a:ln>
            <a:noFill/>
          </a:ln>
        </p:spPr>
        <p:txBody>
          <a:bodyPr spcFirstLastPara="1" wrap="square" lIns="91398" tIns="91398" rIns="91398" bIns="91398" anchor="ctr" anchorCtr="0">
            <a:noAutofit/>
          </a:bodyPr>
          <a:lstStyle/>
          <a:p>
            <a:pPr marL="0" indent="0">
              <a:buNone/>
            </a:pPr>
            <a:endParaRPr dirty="0"/>
          </a:p>
        </p:txBody>
      </p:sp>
      <p:sp>
        <p:nvSpPr>
          <p:cNvPr id="82" name="Shape 82"/>
          <p:cNvSpPr>
            <a:spLocks noGrp="1" noRot="1" noChangeAspect="1"/>
          </p:cNvSpPr>
          <p:nvPr>
            <p:ph type="sldImg" idx="2"/>
          </p:nvPr>
        </p:nvSpPr>
        <p:spPr>
          <a:xfrm>
            <a:off x="711200" y="744538"/>
            <a:ext cx="537527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742950" y="2130426"/>
            <a:ext cx="8420100" cy="14700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3" name="Shape 13"/>
          <p:cNvSpPr txBox="1">
            <a:spLocks noGrp="1"/>
          </p:cNvSpPr>
          <p:nvPr>
            <p:ph type="subTitle" idx="1"/>
          </p:nvPr>
        </p:nvSpPr>
        <p:spPr>
          <a:xfrm>
            <a:off x="1485900" y="3886200"/>
            <a:ext cx="6934200" cy="1752600"/>
          </a:xfrm>
          <a:prstGeom prst="rect">
            <a:avLst/>
          </a:prstGeom>
          <a:noFill/>
          <a:ln>
            <a:noFill/>
          </a:ln>
        </p:spPr>
        <p:txBody>
          <a:bodyPr spcFirstLastPara="1" wrap="square" lIns="91425" tIns="91425" rIns="91425" bIns="91425" anchor="t" anchorCtr="0"/>
          <a:lstStyle>
            <a:lvl1pPr marL="0" marR="0" lvl="0" indent="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95300" y="274638"/>
            <a:ext cx="8915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1" name="Shape 31"/>
          <p:cNvSpPr txBox="1">
            <a:spLocks noGrp="1"/>
          </p:cNvSpPr>
          <p:nvPr>
            <p:ph type="body" idx="1"/>
          </p:nvPr>
        </p:nvSpPr>
        <p:spPr>
          <a:xfrm>
            <a:off x="536575" y="1600201"/>
            <a:ext cx="4746625"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5448300" y="1600201"/>
            <a:ext cx="4746625"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5300" y="274638"/>
            <a:ext cx="8915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8" name="Shape 38"/>
          <p:cNvSpPr txBox="1">
            <a:spLocks noGrp="1"/>
          </p:cNvSpPr>
          <p:nvPr>
            <p:ph type="body" idx="1"/>
          </p:nvPr>
        </p:nvSpPr>
        <p:spPr>
          <a:xfrm>
            <a:off x="495300" y="1535113"/>
            <a:ext cx="4376870"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495300" y="2174875"/>
            <a:ext cx="4376870"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5032111" y="1535113"/>
            <a:ext cx="4378590"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5032111" y="2174875"/>
            <a:ext cx="4378590"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95300" y="274638"/>
            <a:ext cx="8915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7" name="Shape 47"/>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95300" y="273050"/>
            <a:ext cx="3259006"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1"/>
              </a:buClr>
              <a:buSzPts val="1400"/>
              <a:buFont typeface="Calibri"/>
              <a:buNone/>
              <a:defRPr sz="20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6" name="Shape 56"/>
          <p:cNvSpPr txBox="1">
            <a:spLocks noGrp="1"/>
          </p:cNvSpPr>
          <p:nvPr>
            <p:ph type="body" idx="1"/>
          </p:nvPr>
        </p:nvSpPr>
        <p:spPr>
          <a:xfrm>
            <a:off x="3872971" y="273051"/>
            <a:ext cx="5537729"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495300" y="1435101"/>
            <a:ext cx="3259006"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941645" y="4800600"/>
            <a:ext cx="5943600" cy="566738"/>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1"/>
              </a:buClr>
              <a:buSzPts val="1400"/>
              <a:buFont typeface="Calibri"/>
              <a:buNone/>
              <a:defRPr sz="20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3" name="Shape 63"/>
          <p:cNvSpPr>
            <a:spLocks noGrp="1"/>
          </p:cNvSpPr>
          <p:nvPr>
            <p:ph type="pic" idx="2"/>
          </p:nvPr>
        </p:nvSpPr>
        <p:spPr>
          <a:xfrm>
            <a:off x="1941645" y="612775"/>
            <a:ext cx="5943600" cy="4114800"/>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1941645" y="5367338"/>
            <a:ext cx="59436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95300" y="274638"/>
            <a:ext cx="8915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0" name="Shape 70"/>
          <p:cNvSpPr txBox="1">
            <a:spLocks noGrp="1"/>
          </p:cNvSpPr>
          <p:nvPr>
            <p:ph type="body" idx="1"/>
          </p:nvPr>
        </p:nvSpPr>
        <p:spPr>
          <a:xfrm rot="5400000">
            <a:off x="2690018" y="-594518"/>
            <a:ext cx="4525963" cy="89154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6061868" y="1993108"/>
            <a:ext cx="5851525" cy="2414588"/>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6" name="Shape 76"/>
          <p:cNvSpPr txBox="1">
            <a:spLocks noGrp="1"/>
          </p:cNvSpPr>
          <p:nvPr>
            <p:ph type="body" idx="1"/>
          </p:nvPr>
        </p:nvSpPr>
        <p:spPr>
          <a:xfrm rot="5400000">
            <a:off x="1150144" y="-338930"/>
            <a:ext cx="5851525" cy="70786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95300" y="274638"/>
            <a:ext cx="8915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 name="Shape 7"/>
          <p:cNvSpPr txBox="1">
            <a:spLocks noGrp="1"/>
          </p:cNvSpPr>
          <p:nvPr>
            <p:ph type="body" idx="1"/>
          </p:nvPr>
        </p:nvSpPr>
        <p:spPr>
          <a:xfrm>
            <a:off x="495300" y="1600201"/>
            <a:ext cx="89154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495300" y="6356351"/>
            <a:ext cx="23114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384550" y="6356351"/>
            <a:ext cx="31369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7099300" y="6356351"/>
            <a:ext cx="2311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google.co.uk/url?sa=i&amp;rct=j&amp;q=&amp;esrc=s&amp;source=images&amp;cd=&amp;ved=0ahUKEwjKwLGNjtfVAhXKWBQKHXGAD2MQjRwIBw&amp;url=https://en.wikipedia.org/wiki/Badminton&amp;psig=AFQjCNG484k6caHUMOaHwXX3req6vFJ4SA&amp;ust=150281316510691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p:nvPr/>
        </p:nvSpPr>
        <p:spPr>
          <a:xfrm>
            <a:off x="1008405" y="-22547"/>
            <a:ext cx="8337376" cy="4001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600" b="1" i="0" u="none" strike="noStrike" cap="none" dirty="0" smtClean="0">
                <a:solidFill>
                  <a:srgbClr val="FF0000"/>
                </a:solidFill>
                <a:latin typeface="Amatic SC"/>
                <a:ea typeface="Amatic SC"/>
                <a:cs typeface="Amatic SC"/>
                <a:sym typeface="Amatic SC"/>
              </a:rPr>
              <a:t>Knowledge </a:t>
            </a:r>
            <a:r>
              <a:rPr lang="en-US" sz="1600" b="1" i="0" u="none" strike="noStrike" cap="none" dirty="0" err="1" smtClean="0">
                <a:solidFill>
                  <a:srgbClr val="FF0000"/>
                </a:solidFill>
                <a:latin typeface="Amatic SC"/>
                <a:ea typeface="Amatic SC"/>
                <a:cs typeface="Amatic SC"/>
                <a:sym typeface="Amatic SC"/>
              </a:rPr>
              <a:t>Organiser</a:t>
            </a:r>
            <a:r>
              <a:rPr lang="en-US" sz="1600" b="1" i="0" u="none" strike="noStrike" cap="none" dirty="0" smtClean="0">
                <a:solidFill>
                  <a:srgbClr val="FF0000"/>
                </a:solidFill>
                <a:latin typeface="Amatic SC"/>
                <a:ea typeface="Amatic SC"/>
                <a:cs typeface="Amatic SC"/>
                <a:sym typeface="Amatic SC"/>
              </a:rPr>
              <a:t> </a:t>
            </a:r>
            <a:r>
              <a:rPr lang="en-US" sz="1600" b="1" dirty="0" smtClean="0">
                <a:solidFill>
                  <a:srgbClr val="FF0000"/>
                </a:solidFill>
                <a:latin typeface="Amatic SC"/>
                <a:ea typeface="Amatic SC"/>
                <a:cs typeface="Amatic SC"/>
                <a:sym typeface="Amatic SC"/>
              </a:rPr>
              <a:t>– </a:t>
            </a:r>
            <a:r>
              <a:rPr lang="en-US" sz="1600" b="1" dirty="0" smtClean="0">
                <a:solidFill>
                  <a:srgbClr val="FF0000"/>
                </a:solidFill>
                <a:latin typeface="Amatic SC"/>
                <a:ea typeface="Amatic SC"/>
                <a:cs typeface="Amatic SC"/>
                <a:sym typeface="Amatic SC"/>
              </a:rPr>
              <a:t>Badminton</a:t>
            </a:r>
            <a:endParaRPr sz="1600" b="1" i="0" u="none" strike="noStrike" cap="none" dirty="0">
              <a:solidFill>
                <a:srgbClr val="FF0000"/>
              </a:solidFill>
              <a:latin typeface="Amatic SC"/>
              <a:ea typeface="Amatic SC"/>
              <a:cs typeface="Amatic SC"/>
              <a:sym typeface="Amatic SC"/>
            </a:endParaRPr>
          </a:p>
        </p:txBody>
      </p:sp>
      <p:sp>
        <p:nvSpPr>
          <p:cNvPr id="86" name="Shape 86"/>
          <p:cNvSpPr txBox="1"/>
          <p:nvPr/>
        </p:nvSpPr>
        <p:spPr>
          <a:xfrm>
            <a:off x="237498" y="332504"/>
            <a:ext cx="4847700" cy="307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1400" b="1" i="0" u="sng" strike="noStrike" cap="none">
              <a:solidFill>
                <a:schemeClr val="dk1"/>
              </a:solidFill>
              <a:latin typeface="Arial"/>
              <a:ea typeface="Arial"/>
              <a:cs typeface="Arial"/>
              <a:sym typeface="Arial"/>
            </a:endParaRPr>
          </a:p>
        </p:txBody>
      </p:sp>
      <p:sp>
        <p:nvSpPr>
          <p:cNvPr id="93" name="Shape 93"/>
          <p:cNvSpPr txBox="1"/>
          <p:nvPr/>
        </p:nvSpPr>
        <p:spPr>
          <a:xfrm>
            <a:off x="9836342" y="7075046"/>
            <a:ext cx="184666"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pic>
        <p:nvPicPr>
          <p:cNvPr id="1028" name="Picture 4" descr="https://www.birkenheadparkschool.com/images/logo/BPS_Logo_for_We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464" y="38375"/>
            <a:ext cx="1872208" cy="561662"/>
          </a:xfrm>
          <a:prstGeom prst="rect">
            <a:avLst/>
          </a:prstGeom>
          <a:noFill/>
          <a:extLst>
            <a:ext uri="{909E8E84-426E-40DD-AFC4-6F175D3DCCD1}">
              <a14:hiddenFill xmlns:a14="http://schemas.microsoft.com/office/drawing/2010/main">
                <a:solidFill>
                  <a:srgbClr val="FFFFFF"/>
                </a:solidFill>
              </a14:hiddenFill>
            </a:ext>
          </a:extLst>
        </p:spPr>
      </p:pic>
      <p:sp>
        <p:nvSpPr>
          <p:cNvPr id="20" name="Shape 92"/>
          <p:cNvSpPr txBox="1"/>
          <p:nvPr/>
        </p:nvSpPr>
        <p:spPr>
          <a:xfrm>
            <a:off x="-1372241" y="319206"/>
            <a:ext cx="4847700" cy="580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lang="en-US" dirty="0" smtClean="0">
              <a:solidFill>
                <a:schemeClr val="dk1"/>
              </a:solidFill>
              <a:latin typeface="Bangers"/>
              <a:ea typeface="Bangers"/>
              <a:cs typeface="Bangers"/>
              <a:sym typeface="Bangers"/>
            </a:endParaRPr>
          </a:p>
          <a:p>
            <a:pPr marL="0" marR="0" lvl="0" indent="0" algn="ctr" rtl="0">
              <a:spcBef>
                <a:spcPts val="0"/>
              </a:spcBef>
              <a:spcAft>
                <a:spcPts val="0"/>
              </a:spcAft>
              <a:buNone/>
            </a:pPr>
            <a:r>
              <a:rPr lang="en-US" b="1" dirty="0" smtClean="0">
                <a:solidFill>
                  <a:srgbClr val="00B050"/>
                </a:solidFill>
                <a:latin typeface="Bangers"/>
                <a:ea typeface="Bangers"/>
                <a:cs typeface="Bangers"/>
                <a:sym typeface="Bangers"/>
              </a:rPr>
              <a:t>Badminton Overview</a:t>
            </a:r>
            <a:endParaRPr sz="1400" b="1" i="0" strike="noStrike" cap="none" dirty="0">
              <a:solidFill>
                <a:srgbClr val="00B050"/>
              </a:solidFill>
              <a:latin typeface="Bangers"/>
              <a:ea typeface="Bangers"/>
              <a:cs typeface="Bangers"/>
              <a:sym typeface="Bangers"/>
            </a:endParaRPr>
          </a:p>
        </p:txBody>
      </p:sp>
      <p:sp>
        <p:nvSpPr>
          <p:cNvPr id="18" name="Rectangle 17"/>
          <p:cNvSpPr/>
          <p:nvPr/>
        </p:nvSpPr>
        <p:spPr>
          <a:xfrm>
            <a:off x="-884870" y="2989374"/>
            <a:ext cx="3550972" cy="307777"/>
          </a:xfrm>
          <a:prstGeom prst="rect">
            <a:avLst/>
          </a:prstGeom>
        </p:spPr>
        <p:txBody>
          <a:bodyPr wrap="none">
            <a:spAutoFit/>
          </a:bodyPr>
          <a:lstStyle/>
          <a:p>
            <a:r>
              <a:rPr lang="en-US" b="1" dirty="0" smtClean="0">
                <a:solidFill>
                  <a:srgbClr val="00B050"/>
                </a:solidFill>
                <a:latin typeface="Bangers"/>
                <a:ea typeface="Bangers"/>
                <a:cs typeface="Bangers"/>
                <a:sym typeface="Bangers"/>
              </a:rPr>
              <a:t>                   </a:t>
            </a:r>
            <a:r>
              <a:rPr lang="en-US" b="1" dirty="0" smtClean="0">
                <a:solidFill>
                  <a:srgbClr val="00B050"/>
                </a:solidFill>
                <a:latin typeface="Bangers"/>
                <a:ea typeface="Bangers"/>
                <a:cs typeface="Bangers"/>
                <a:sym typeface="Bangers"/>
              </a:rPr>
              <a:t>Types of Shots / Techniques</a:t>
            </a:r>
            <a:endParaRPr lang="en-GB" dirty="0"/>
          </a:p>
        </p:txBody>
      </p:sp>
      <p:sp>
        <p:nvSpPr>
          <p:cNvPr id="33" name="Shape 92"/>
          <p:cNvSpPr txBox="1"/>
          <p:nvPr/>
        </p:nvSpPr>
        <p:spPr>
          <a:xfrm>
            <a:off x="7517298" y="-130599"/>
            <a:ext cx="2503710" cy="5272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b="1" dirty="0">
              <a:solidFill>
                <a:schemeClr val="dk1"/>
              </a:solidFill>
              <a:latin typeface="Bangers"/>
              <a:ea typeface="Bangers"/>
              <a:cs typeface="Bangers"/>
              <a:sym typeface="Bangers"/>
            </a:endParaRPr>
          </a:p>
          <a:p>
            <a:pPr marL="0" marR="0" lvl="0" indent="0" algn="ctr" rtl="0">
              <a:spcBef>
                <a:spcPts val="0"/>
              </a:spcBef>
              <a:spcAft>
                <a:spcPts val="0"/>
              </a:spcAft>
              <a:buNone/>
            </a:pPr>
            <a:endParaRPr sz="1400" b="1" i="0" strike="noStrike" cap="none" dirty="0">
              <a:solidFill>
                <a:srgbClr val="00B050"/>
              </a:solidFill>
              <a:latin typeface="Bangers"/>
              <a:ea typeface="Bangers"/>
              <a:cs typeface="Bangers"/>
              <a:sym typeface="Bangers"/>
            </a:endParaRPr>
          </a:p>
        </p:txBody>
      </p:sp>
      <p:sp>
        <p:nvSpPr>
          <p:cNvPr id="38" name="Rectangle 37"/>
          <p:cNvSpPr/>
          <p:nvPr/>
        </p:nvSpPr>
        <p:spPr>
          <a:xfrm>
            <a:off x="4058475" y="528308"/>
            <a:ext cx="2441694" cy="307777"/>
          </a:xfrm>
          <a:prstGeom prst="rect">
            <a:avLst/>
          </a:prstGeom>
        </p:spPr>
        <p:txBody>
          <a:bodyPr wrap="none">
            <a:spAutoFit/>
          </a:bodyPr>
          <a:lstStyle/>
          <a:p>
            <a:r>
              <a:rPr lang="en-US" b="1" dirty="0" smtClean="0">
                <a:solidFill>
                  <a:srgbClr val="00B050"/>
                </a:solidFill>
                <a:latin typeface="Bangers"/>
                <a:ea typeface="Bangers"/>
                <a:cs typeface="Bangers"/>
                <a:sym typeface="Bangers"/>
              </a:rPr>
              <a:t>                   </a:t>
            </a:r>
            <a:r>
              <a:rPr lang="en-US" b="1" dirty="0" smtClean="0">
                <a:solidFill>
                  <a:srgbClr val="00B050"/>
                </a:solidFill>
                <a:latin typeface="Bangers"/>
                <a:ea typeface="Bangers"/>
                <a:cs typeface="Bangers"/>
                <a:sym typeface="Bangers"/>
              </a:rPr>
              <a:t>Court Markings</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527435252"/>
              </p:ext>
            </p:extLst>
          </p:nvPr>
        </p:nvGraphicFramePr>
        <p:xfrm>
          <a:off x="128463" y="844314"/>
          <a:ext cx="3603241" cy="1981200"/>
        </p:xfrm>
        <a:graphic>
          <a:graphicData uri="http://schemas.openxmlformats.org/drawingml/2006/table">
            <a:tbl>
              <a:tblPr firstRow="1" bandRow="1">
                <a:tableStyleId>{663986F5-59F1-45FE-B2F2-9B36EEFBC028}</a:tableStyleId>
              </a:tblPr>
              <a:tblGrid>
                <a:gridCol w="224462">
                  <a:extLst>
                    <a:ext uri="{9D8B030D-6E8A-4147-A177-3AD203B41FA5}">
                      <a16:colId xmlns:a16="http://schemas.microsoft.com/office/drawing/2014/main" val="757334214"/>
                    </a:ext>
                  </a:extLst>
                </a:gridCol>
                <a:gridCol w="3378779">
                  <a:extLst>
                    <a:ext uri="{9D8B030D-6E8A-4147-A177-3AD203B41FA5}">
                      <a16:colId xmlns:a16="http://schemas.microsoft.com/office/drawing/2014/main" val="1171071040"/>
                    </a:ext>
                  </a:extLst>
                </a:gridCol>
              </a:tblGrid>
              <a:tr h="1900255">
                <a:tc>
                  <a:txBody>
                    <a:bodyPr/>
                    <a:lstStyle/>
                    <a:p>
                      <a:r>
                        <a:rPr lang="en-GB" dirty="0" smtClean="0"/>
                        <a:t>1</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smtClean="0">
                          <a:solidFill>
                            <a:srgbClr val="333333"/>
                          </a:solidFill>
                          <a:latin typeface="Calibri" panose="020F0502020204030204" pitchFamily="34" charset="0"/>
                          <a:ea typeface="Times New Roman" panose="02020603050405020304" pitchFamily="18" charset="0"/>
                          <a:cs typeface="Calibri" panose="020F0502020204030204" pitchFamily="34" charset="0"/>
                        </a:rPr>
                        <a:t>A match is played between either two individuals or two pairs.  The individual or pair serve throughout the game.  </a:t>
                      </a:r>
                      <a:r>
                        <a:rPr lang="en-GB" sz="1100" dirty="0" smtClean="0">
                          <a:solidFill>
                            <a:srgbClr val="333333"/>
                          </a:solidFill>
                          <a:latin typeface="Calibri" panose="020F0502020204030204" pitchFamily="34" charset="0"/>
                          <a:ea typeface="Calibri" panose="020F0502020204030204" pitchFamily="34" charset="0"/>
                          <a:cs typeface="Calibri" panose="020F0502020204030204" pitchFamily="34" charset="0"/>
                        </a:rPr>
                        <a:t>A badminton game is played up to 21 points, and a point can be scored from every rally. If the score reaches 20-20 then a two-point advantage is required for victory, however. If no player has managed to achieve this two-point advantage by the time the score reaches 29-29, then the first player to reach 30 is the winner. Matches are generally played over the best-of-three sets. </a:t>
                      </a:r>
                      <a:r>
                        <a:rPr lang="en-GB" sz="1100" dirty="0" smtClean="0">
                          <a:solidFill>
                            <a:srgbClr val="222222"/>
                          </a:solidFill>
                          <a:latin typeface="Calibri" panose="020F0502020204030204" pitchFamily="34" charset="0"/>
                          <a:ea typeface="Calibri" panose="020F0502020204030204" pitchFamily="34" charset="0"/>
                          <a:cs typeface="Calibri" panose="020F0502020204030204" pitchFamily="34" charset="0"/>
                        </a:rPr>
                        <a:t>A match consists of the best of 3 </a:t>
                      </a:r>
                      <a:endParaRPr lang="en-GB" sz="1100" dirty="0" smtClean="0">
                        <a:latin typeface="Calibri" panose="020F0502020204030204" pitchFamily="34" charset="0"/>
                        <a:cs typeface="Calibri" panose="020F0502020204030204" pitchFamily="34" charset="0"/>
                      </a:endParaRPr>
                    </a:p>
                    <a:p>
                      <a:endParaRPr lang="en-GB" dirty="0"/>
                    </a:p>
                  </a:txBody>
                  <a:tcPr/>
                </a:tc>
                <a:extLst>
                  <a:ext uri="{0D108BD9-81ED-4DB2-BD59-A6C34878D82A}">
                    <a16:rowId xmlns:a16="http://schemas.microsoft.com/office/drawing/2014/main" val="9092146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05580248"/>
              </p:ext>
            </p:extLst>
          </p:nvPr>
        </p:nvGraphicFramePr>
        <p:xfrm>
          <a:off x="3939981" y="851767"/>
          <a:ext cx="3410315" cy="1973749"/>
        </p:xfrm>
        <a:graphic>
          <a:graphicData uri="http://schemas.openxmlformats.org/drawingml/2006/table">
            <a:tbl>
              <a:tblPr firstRow="1" bandRow="1">
                <a:tableStyleId>{663986F5-59F1-45FE-B2F2-9B36EEFBC028}</a:tableStyleId>
              </a:tblPr>
              <a:tblGrid>
                <a:gridCol w="240162">
                  <a:extLst>
                    <a:ext uri="{9D8B030D-6E8A-4147-A177-3AD203B41FA5}">
                      <a16:colId xmlns:a16="http://schemas.microsoft.com/office/drawing/2014/main" val="1302950080"/>
                    </a:ext>
                  </a:extLst>
                </a:gridCol>
                <a:gridCol w="3170153">
                  <a:extLst>
                    <a:ext uri="{9D8B030D-6E8A-4147-A177-3AD203B41FA5}">
                      <a16:colId xmlns:a16="http://schemas.microsoft.com/office/drawing/2014/main" val="153274067"/>
                    </a:ext>
                  </a:extLst>
                </a:gridCol>
              </a:tblGrid>
              <a:tr h="720426">
                <a:tc>
                  <a:txBody>
                    <a:bodyPr/>
                    <a:lstStyle/>
                    <a:p>
                      <a:r>
                        <a:rPr lang="en-GB" sz="1100" dirty="0" smtClean="0"/>
                        <a:t>2</a:t>
                      </a:r>
                      <a:endParaRPr lang="en-GB" sz="1100" dirty="0"/>
                    </a:p>
                  </a:txBody>
                  <a:tcPr/>
                </a:tc>
                <a:tc>
                  <a:txBody>
                    <a:bodyPr/>
                    <a:lstStyle/>
                    <a:p>
                      <a:r>
                        <a:rPr lang="en-GB" sz="1100" b="0" i="0" u="none" strike="noStrike" cap="none" dirty="0" smtClean="0">
                          <a:solidFill>
                            <a:schemeClr val="dk1"/>
                          </a:solidFill>
                          <a:effectLst/>
                          <a:latin typeface="Calibri"/>
                          <a:ea typeface="Calibri"/>
                          <a:cs typeface="Calibri"/>
                          <a:sym typeface="Arial"/>
                        </a:rPr>
                        <a:t>The court must be rectangular and marked with lines. These lines are the boundaries in which the game must be played.</a:t>
                      </a:r>
                    </a:p>
                  </a:txBody>
                  <a:tcPr/>
                </a:tc>
                <a:extLst>
                  <a:ext uri="{0D108BD9-81ED-4DB2-BD59-A6C34878D82A}">
                    <a16:rowId xmlns:a16="http://schemas.microsoft.com/office/drawing/2014/main" val="2124402658"/>
                  </a:ext>
                </a:extLst>
              </a:tr>
              <a:tr h="720426">
                <a:tc>
                  <a:txBody>
                    <a:bodyPr/>
                    <a:lstStyle/>
                    <a:p>
                      <a:r>
                        <a:rPr lang="en-GB" sz="1100" dirty="0" smtClean="0"/>
                        <a:t>3</a:t>
                      </a:r>
                      <a:endParaRPr lang="en-GB" sz="1100" dirty="0"/>
                    </a:p>
                  </a:txBody>
                  <a:tcPr/>
                </a:tc>
                <a:tc>
                  <a:txBody>
                    <a:bodyPr/>
                    <a:lstStyle/>
                    <a:p>
                      <a:r>
                        <a:rPr lang="en-GB" sz="1100" b="0" i="0" u="none" strike="noStrike" cap="none" dirty="0" smtClean="0">
                          <a:solidFill>
                            <a:schemeClr val="dk1"/>
                          </a:solidFill>
                          <a:effectLst/>
                          <a:latin typeface="Calibri"/>
                          <a:ea typeface="Calibri"/>
                          <a:cs typeface="Calibri"/>
                          <a:sym typeface="Arial"/>
                        </a:rPr>
                        <a:t>In singles matches, the inside tram lines are “out” and in doubles the outside tramlines are “out”. The court is split into two halves by a net. </a:t>
                      </a:r>
                      <a:endParaRPr lang="en-GB" sz="1100" b="0" i="0" u="none" strike="noStrike" cap="none" dirty="0" smtClean="0">
                        <a:solidFill>
                          <a:schemeClr val="dk1"/>
                        </a:solidFill>
                        <a:effectLst/>
                        <a:latin typeface="Calibri"/>
                        <a:ea typeface="Calibri"/>
                        <a:cs typeface="Calibri"/>
                        <a:sym typeface="Arial"/>
                      </a:endParaRPr>
                    </a:p>
                  </a:txBody>
                  <a:tcPr/>
                </a:tc>
                <a:extLst>
                  <a:ext uri="{0D108BD9-81ED-4DB2-BD59-A6C34878D82A}">
                    <a16:rowId xmlns:a16="http://schemas.microsoft.com/office/drawing/2014/main" val="2858323059"/>
                  </a:ext>
                </a:extLst>
              </a:tr>
              <a:tr h="532897">
                <a:tc>
                  <a:txBody>
                    <a:bodyPr/>
                    <a:lstStyle/>
                    <a:p>
                      <a:r>
                        <a:rPr lang="en-GB" sz="1100" dirty="0" smtClean="0"/>
                        <a:t>4</a:t>
                      </a:r>
                      <a:endParaRPr lang="en-GB" sz="1100" dirty="0"/>
                    </a:p>
                  </a:txBody>
                  <a:tcPr/>
                </a:tc>
                <a:tc>
                  <a:txBody>
                    <a:bodyPr/>
                    <a:lstStyle/>
                    <a:p>
                      <a:r>
                        <a:rPr lang="en-GB" sz="1100" b="0" i="0" u="none" strike="noStrike" cap="none" dirty="0" smtClean="0">
                          <a:solidFill>
                            <a:schemeClr val="dk1"/>
                          </a:solidFill>
                          <a:effectLst/>
                          <a:latin typeface="Calibri"/>
                          <a:ea typeface="Calibri"/>
                          <a:cs typeface="Calibri"/>
                          <a:sym typeface="Arial"/>
                        </a:rPr>
                        <a:t>The diagonally opposite boxes are called the service boxes. </a:t>
                      </a:r>
                      <a:endParaRPr lang="en-GB" sz="1100" dirty="0"/>
                    </a:p>
                  </a:txBody>
                  <a:tcPr/>
                </a:tc>
                <a:extLst>
                  <a:ext uri="{0D108BD9-81ED-4DB2-BD59-A6C34878D82A}">
                    <a16:rowId xmlns:a16="http://schemas.microsoft.com/office/drawing/2014/main" val="321841669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065706758"/>
              </p:ext>
            </p:extLst>
          </p:nvPr>
        </p:nvGraphicFramePr>
        <p:xfrm>
          <a:off x="111493" y="3294008"/>
          <a:ext cx="7879434" cy="3535680"/>
        </p:xfrm>
        <a:graphic>
          <a:graphicData uri="http://schemas.openxmlformats.org/drawingml/2006/table">
            <a:tbl>
              <a:tblPr firstRow="1" bandRow="1">
                <a:tableStyleId>{663986F5-59F1-45FE-B2F2-9B36EEFBC028}</a:tableStyleId>
              </a:tblPr>
              <a:tblGrid>
                <a:gridCol w="377011">
                  <a:extLst>
                    <a:ext uri="{9D8B030D-6E8A-4147-A177-3AD203B41FA5}">
                      <a16:colId xmlns:a16="http://schemas.microsoft.com/office/drawing/2014/main" val="3124084035"/>
                    </a:ext>
                  </a:extLst>
                </a:gridCol>
                <a:gridCol w="878528">
                  <a:extLst>
                    <a:ext uri="{9D8B030D-6E8A-4147-A177-3AD203B41FA5}">
                      <a16:colId xmlns:a16="http://schemas.microsoft.com/office/drawing/2014/main" val="3983626675"/>
                    </a:ext>
                  </a:extLst>
                </a:gridCol>
                <a:gridCol w="6623895">
                  <a:extLst>
                    <a:ext uri="{9D8B030D-6E8A-4147-A177-3AD203B41FA5}">
                      <a16:colId xmlns:a16="http://schemas.microsoft.com/office/drawing/2014/main" val="3919961465"/>
                    </a:ext>
                  </a:extLst>
                </a:gridCol>
              </a:tblGrid>
              <a:tr h="544693">
                <a:tc>
                  <a:txBody>
                    <a:bodyPr/>
                    <a:lstStyle/>
                    <a:p>
                      <a:r>
                        <a:rPr lang="en-GB" dirty="0" smtClean="0"/>
                        <a:t>6</a:t>
                      </a:r>
                      <a:endParaRPr lang="en-GB" dirty="0"/>
                    </a:p>
                  </a:txBody>
                  <a:tcPr/>
                </a:tc>
                <a:tc>
                  <a:txBody>
                    <a:bodyPr/>
                    <a:lstStyle/>
                    <a:p>
                      <a:r>
                        <a:rPr lang="en-GB" sz="1100" dirty="0" smtClean="0"/>
                        <a:t>Short Serve </a:t>
                      </a:r>
                      <a:endParaRPr lang="en-GB" sz="1100" dirty="0"/>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smtClean="0"/>
                        <a:t>Racket is held across the body (backhand) and below waist height.  Shuttle held out above racket and hit low over net diagonally.  </a:t>
                      </a:r>
                    </a:p>
                    <a:p>
                      <a:endParaRPr lang="en-GB" sz="1100" dirty="0"/>
                    </a:p>
                  </a:txBody>
                  <a:tcPr/>
                </a:tc>
                <a:extLst>
                  <a:ext uri="{0D108BD9-81ED-4DB2-BD59-A6C34878D82A}">
                    <a16:rowId xmlns:a16="http://schemas.microsoft.com/office/drawing/2014/main" val="422236435"/>
                  </a:ext>
                </a:extLst>
              </a:tr>
              <a:tr h="391062">
                <a:tc>
                  <a:txBody>
                    <a:bodyPr/>
                    <a:lstStyle/>
                    <a:p>
                      <a:r>
                        <a:rPr lang="en-GB" dirty="0" smtClean="0"/>
                        <a:t>7</a:t>
                      </a:r>
                      <a:endParaRPr lang="en-GB" dirty="0"/>
                    </a:p>
                  </a:txBody>
                  <a:tcPr/>
                </a:tc>
                <a:tc>
                  <a:txBody>
                    <a:bodyPr/>
                    <a:lstStyle/>
                    <a:p>
                      <a:r>
                        <a:rPr lang="en-GB" sz="1100" dirty="0" smtClean="0"/>
                        <a:t>Overhead Clear </a:t>
                      </a:r>
                      <a:endParaRPr lang="en-GB" sz="1100" dirty="0"/>
                    </a:p>
                  </a:txBody>
                  <a:tcPr/>
                </a:tc>
                <a:tc>
                  <a:txBody>
                    <a:bodyPr/>
                    <a:lstStyle/>
                    <a:p>
                      <a:r>
                        <a:rPr lang="en-GB" sz="1100" dirty="0" smtClean="0"/>
                        <a:t>It is played to the opponent's back court and may be used defensively (high clear) or offensively as when played flatter (attacking clear). </a:t>
                      </a:r>
                      <a:endParaRPr lang="en-GB" sz="1100" dirty="0"/>
                    </a:p>
                  </a:txBody>
                  <a:tcPr/>
                </a:tc>
                <a:extLst>
                  <a:ext uri="{0D108BD9-81ED-4DB2-BD59-A6C34878D82A}">
                    <a16:rowId xmlns:a16="http://schemas.microsoft.com/office/drawing/2014/main" val="3442190050"/>
                  </a:ext>
                </a:extLst>
              </a:tr>
              <a:tr h="391062">
                <a:tc>
                  <a:txBody>
                    <a:bodyPr/>
                    <a:lstStyle/>
                    <a:p>
                      <a:r>
                        <a:rPr lang="en-GB" dirty="0" smtClean="0"/>
                        <a:t>8</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smtClean="0"/>
                        <a:t>Drop Shot </a:t>
                      </a:r>
                    </a:p>
                    <a:p>
                      <a:endParaRPr lang="en-GB" sz="1100" dirty="0"/>
                    </a:p>
                  </a:txBody>
                  <a:tcPr/>
                </a:tc>
                <a:tc>
                  <a:txBody>
                    <a:bodyPr/>
                    <a:lstStyle/>
                    <a:p>
                      <a:r>
                        <a:rPr lang="en-GB" sz="1100" dirty="0" smtClean="0"/>
                        <a:t>A shot played with finesse to land the shuttle swiftly and close to the net on the opponent's side (tap shot) </a:t>
                      </a:r>
                      <a:endParaRPr lang="en-GB" sz="1100" dirty="0"/>
                    </a:p>
                  </a:txBody>
                  <a:tcPr/>
                </a:tc>
                <a:extLst>
                  <a:ext uri="{0D108BD9-81ED-4DB2-BD59-A6C34878D82A}">
                    <a16:rowId xmlns:a16="http://schemas.microsoft.com/office/drawing/2014/main" val="803540165"/>
                  </a:ext>
                </a:extLst>
              </a:tr>
              <a:tr h="391062">
                <a:tc>
                  <a:txBody>
                    <a:bodyPr/>
                    <a:lstStyle/>
                    <a:p>
                      <a:r>
                        <a:rPr lang="en-GB" dirty="0" smtClean="0"/>
                        <a:t>9</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smtClean="0"/>
                        <a:t>Smash Shot </a:t>
                      </a:r>
                    </a:p>
                    <a:p>
                      <a:endParaRPr lang="en-GB" sz="1100" dirty="0"/>
                    </a:p>
                  </a:txBody>
                  <a:tcPr/>
                </a:tc>
                <a:tc>
                  <a:txBody>
                    <a:bodyPr/>
                    <a:lstStyle/>
                    <a:p>
                      <a:r>
                        <a:rPr lang="en-GB" sz="1100" dirty="0" smtClean="0"/>
                        <a:t>It is the most attacking shot in badminton. It is an overhead shot which brings the shuttle down from a height at a steep angle. </a:t>
                      </a:r>
                      <a:endParaRPr lang="en-GB" sz="1100" dirty="0"/>
                    </a:p>
                  </a:txBody>
                  <a:tcPr/>
                </a:tc>
                <a:extLst>
                  <a:ext uri="{0D108BD9-81ED-4DB2-BD59-A6C34878D82A}">
                    <a16:rowId xmlns:a16="http://schemas.microsoft.com/office/drawing/2014/main" val="2207943135"/>
                  </a:ext>
                </a:extLst>
              </a:tr>
              <a:tr h="279330">
                <a:tc>
                  <a:txBody>
                    <a:bodyPr/>
                    <a:lstStyle/>
                    <a:p>
                      <a:r>
                        <a:rPr lang="en-GB" dirty="0" smtClean="0"/>
                        <a:t>10</a:t>
                      </a:r>
                      <a:endParaRPr lang="en-GB" dirty="0"/>
                    </a:p>
                  </a:txBody>
                  <a:tcPr/>
                </a:tc>
                <a:tc>
                  <a:txBody>
                    <a:bodyPr/>
                    <a:lstStyle/>
                    <a:p>
                      <a:r>
                        <a:rPr lang="en-GB" sz="1100" dirty="0" smtClean="0"/>
                        <a:t>Net Shot </a:t>
                      </a:r>
                      <a:endParaRPr lang="en-GB" sz="1100" dirty="0"/>
                    </a:p>
                  </a:txBody>
                  <a:tcPr/>
                </a:tc>
                <a:tc>
                  <a:txBody>
                    <a:bodyPr/>
                    <a:lstStyle/>
                    <a:p>
                      <a:r>
                        <a:rPr lang="en-GB" sz="1100" dirty="0" smtClean="0"/>
                        <a:t>Shot hit from the fore court clearing the net and then falling rapidly</a:t>
                      </a:r>
                      <a:endParaRPr lang="en-GB" sz="1100" dirty="0"/>
                    </a:p>
                  </a:txBody>
                  <a:tcPr/>
                </a:tc>
                <a:extLst>
                  <a:ext uri="{0D108BD9-81ED-4DB2-BD59-A6C34878D82A}">
                    <a16:rowId xmlns:a16="http://schemas.microsoft.com/office/drawing/2014/main" val="1269822198"/>
                  </a:ext>
                </a:extLst>
              </a:tr>
              <a:tr h="544693">
                <a:tc>
                  <a:txBody>
                    <a:bodyPr/>
                    <a:lstStyle/>
                    <a:p>
                      <a:r>
                        <a:rPr lang="en-GB" dirty="0" smtClean="0"/>
                        <a:t>11</a:t>
                      </a:r>
                      <a:endParaRPr lang="en-GB" dirty="0"/>
                    </a:p>
                  </a:txBody>
                  <a:tcPr/>
                </a:tc>
                <a:tc>
                  <a:txBody>
                    <a:bodyPr/>
                    <a:lstStyle/>
                    <a:p>
                      <a:r>
                        <a:rPr lang="en-GB" sz="1100" dirty="0" smtClean="0"/>
                        <a:t>Underarm clear/Long Serve </a:t>
                      </a:r>
                      <a:endParaRPr lang="en-GB" sz="1100" dirty="0"/>
                    </a:p>
                  </a:txBody>
                  <a:tcPr/>
                </a:tc>
                <a:tc>
                  <a:txBody>
                    <a:bodyPr/>
                    <a:lstStyle/>
                    <a:p>
                      <a:r>
                        <a:rPr lang="en-GB" sz="1100" dirty="0" smtClean="0"/>
                        <a:t>Shot played to back of opponent’s court (high). Stand sideways on and use whip action with the racket to create power on shot. When used as serve the player will need to serve diagonally to their opponent’s court.   </a:t>
                      </a:r>
                      <a:endParaRPr lang="en-GB" sz="1100" dirty="0"/>
                    </a:p>
                  </a:txBody>
                  <a:tcPr/>
                </a:tc>
                <a:extLst>
                  <a:ext uri="{0D108BD9-81ED-4DB2-BD59-A6C34878D82A}">
                    <a16:rowId xmlns:a16="http://schemas.microsoft.com/office/drawing/2014/main" val="471428327"/>
                  </a:ext>
                </a:extLst>
              </a:tr>
              <a:tr h="698325">
                <a:tc>
                  <a:txBody>
                    <a:bodyPr/>
                    <a:lstStyle/>
                    <a:p>
                      <a:r>
                        <a:rPr lang="en-GB" dirty="0" smtClean="0"/>
                        <a:t>12</a:t>
                      </a:r>
                      <a:endParaRPr lang="en-GB" dirty="0"/>
                    </a:p>
                  </a:txBody>
                  <a:tcPr/>
                </a:tc>
                <a:tc>
                  <a:txBody>
                    <a:bodyPr/>
                    <a:lstStyle/>
                    <a:p>
                      <a:r>
                        <a:rPr lang="en-GB" sz="1100" dirty="0" smtClean="0"/>
                        <a:t>Tactics </a:t>
                      </a:r>
                      <a:endParaRPr lang="en-GB" sz="1100" dirty="0"/>
                    </a:p>
                  </a:txBody>
                  <a:tcPr/>
                </a:tc>
                <a:tc>
                  <a:txBody>
                    <a:bodyPr/>
                    <a:lstStyle/>
                    <a:p>
                      <a:r>
                        <a:rPr lang="en-GB" sz="1100" dirty="0" smtClean="0"/>
                        <a:t>Doubles Tactics- Positioning on court (Side by side/Front and back) Hitting into space- Moving opponent around the court Shot selection- Selecting the correct shot for correct situation Deception-Selecting shot to deceive/trick opponent Targeting opponents weakness </a:t>
                      </a:r>
                    </a:p>
                    <a:p>
                      <a:endParaRPr lang="en-GB" sz="1100" dirty="0"/>
                    </a:p>
                  </a:txBody>
                  <a:tcPr/>
                </a:tc>
                <a:extLst>
                  <a:ext uri="{0D108BD9-81ED-4DB2-BD59-A6C34878D82A}">
                    <a16:rowId xmlns:a16="http://schemas.microsoft.com/office/drawing/2014/main" val="3559508234"/>
                  </a:ext>
                </a:extLst>
              </a:tr>
            </a:tbl>
          </a:graphicData>
        </a:graphic>
      </p:graphicFrame>
      <p:pic>
        <p:nvPicPr>
          <p:cNvPr id="29" name="irc_mi" descr="Image result for badminton court">
            <a:hlinkClick r:id="rId4"/>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78446" y="1412776"/>
            <a:ext cx="1455074" cy="5025805"/>
          </a:xfrm>
          <a:prstGeom prst="rect">
            <a:avLst/>
          </a:prstGeom>
          <a:noFill/>
          <a:ln>
            <a:noFill/>
          </a:ln>
        </p:spPr>
      </p:pic>
      <p:sp>
        <p:nvSpPr>
          <p:cNvPr id="30" name="Rectangle 29"/>
          <p:cNvSpPr/>
          <p:nvPr/>
        </p:nvSpPr>
        <p:spPr>
          <a:xfrm>
            <a:off x="7827271" y="810553"/>
            <a:ext cx="2078729" cy="738664"/>
          </a:xfrm>
          <a:prstGeom prst="rect">
            <a:avLst/>
          </a:prstGeom>
        </p:spPr>
        <p:txBody>
          <a:bodyPr wrap="square">
            <a:spAutoFit/>
          </a:bodyPr>
          <a:lstStyle/>
          <a:p>
            <a:pPr algn="ctr"/>
            <a:r>
              <a:rPr lang="en-US" b="1" dirty="0" smtClean="0">
                <a:solidFill>
                  <a:srgbClr val="00B050"/>
                </a:solidFill>
                <a:latin typeface="Bangers"/>
                <a:ea typeface="Bangers"/>
                <a:cs typeface="Bangers"/>
                <a:sym typeface="Bangers"/>
              </a:rPr>
              <a:t>                   </a:t>
            </a:r>
            <a:r>
              <a:rPr lang="en-US" b="1" dirty="0" smtClean="0">
                <a:solidFill>
                  <a:srgbClr val="00B050"/>
                </a:solidFill>
                <a:latin typeface="Bangers"/>
                <a:ea typeface="Bangers"/>
                <a:cs typeface="Bangers"/>
                <a:sym typeface="Bangers"/>
              </a:rPr>
              <a:t>                 Serving</a:t>
            </a:r>
          </a:p>
          <a:p>
            <a:r>
              <a:rPr lang="en-US" sz="1100" b="1" dirty="0" smtClean="0">
                <a:solidFill>
                  <a:schemeClr val="tx1"/>
                </a:solidFill>
                <a:latin typeface="Bangers"/>
                <a:sym typeface="Bangers"/>
              </a:rPr>
              <a:t>5 </a:t>
            </a:r>
            <a:r>
              <a:rPr lang="en-US" b="1" dirty="0" smtClean="0">
                <a:solidFill>
                  <a:schemeClr val="tx1"/>
                </a:solidFill>
                <a:latin typeface="Bangers"/>
                <a:sym typeface="Bangers"/>
              </a:rPr>
              <a:t>  </a:t>
            </a:r>
            <a:endParaRPr lang="en-GB"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1352</TotalTime>
  <Words>377</Words>
  <Application>Microsoft Office PowerPoint</Application>
  <PresentationFormat>A4 Paper (210x297 mm)</PresentationFormat>
  <Paragraphs>36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Amatic SC</vt:lpstr>
      <vt:lpstr>Arial</vt:lpstr>
      <vt:lpstr>Bangers</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laptop</dc:creator>
  <cp:lastModifiedBy>Laura Critchlow</cp:lastModifiedBy>
  <cp:revision>137</cp:revision>
  <cp:lastPrinted>2020-02-19T10:06:00Z</cp:lastPrinted>
  <dcterms:modified xsi:type="dcterms:W3CDTF">2020-03-31T20:22:53Z</dcterms:modified>
</cp:coreProperties>
</file>