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906000" cy="6858000" type="A4"/>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63986F5-59F1-45FE-B2F2-9B36EEFBC028}">
  <a:tblStyle styleId="{663986F5-59F1-45FE-B2F2-9B36EEFBC028}"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11" autoAdjust="0"/>
    <p:restoredTop sz="94660"/>
  </p:normalViewPr>
  <p:slideViewPr>
    <p:cSldViewPr>
      <p:cViewPr varScale="1">
        <p:scale>
          <a:sx n="69" d="100"/>
          <a:sy n="69" d="100"/>
        </p:scale>
        <p:origin x="1548" y="-4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711200" y="744538"/>
            <a:ext cx="5376863"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79766" y="4715142"/>
            <a:ext cx="5438130" cy="4466971"/>
          </a:xfrm>
          <a:prstGeom prst="rect">
            <a:avLst/>
          </a:prstGeom>
          <a:noFill/>
          <a:ln>
            <a:noFill/>
          </a:ln>
        </p:spPr>
        <p:txBody>
          <a:bodyPr spcFirstLastPara="1" wrap="square" lIns="91398" tIns="91398" rIns="91398" bIns="91398"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7770689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79766" y="4715142"/>
            <a:ext cx="5438130" cy="4466971"/>
          </a:xfrm>
          <a:prstGeom prst="rect">
            <a:avLst/>
          </a:prstGeom>
          <a:noFill/>
          <a:ln>
            <a:noFill/>
          </a:ln>
        </p:spPr>
        <p:txBody>
          <a:bodyPr spcFirstLastPara="1" wrap="square" lIns="91398" tIns="91398" rIns="91398" bIns="91398" anchor="ctr" anchorCtr="0">
            <a:noAutofit/>
          </a:bodyPr>
          <a:lstStyle/>
          <a:p>
            <a:pPr marL="0" indent="0">
              <a:buNone/>
            </a:pPr>
            <a:endParaRPr dirty="0"/>
          </a:p>
        </p:txBody>
      </p:sp>
      <p:sp>
        <p:nvSpPr>
          <p:cNvPr id="82" name="Shape 82"/>
          <p:cNvSpPr>
            <a:spLocks noGrp="1" noRot="1" noChangeAspect="1"/>
          </p:cNvSpPr>
          <p:nvPr>
            <p:ph type="sldImg" idx="2"/>
          </p:nvPr>
        </p:nvSpPr>
        <p:spPr>
          <a:xfrm>
            <a:off x="711200" y="744538"/>
            <a:ext cx="537527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742950" y="2130426"/>
            <a:ext cx="8420100" cy="14700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3" name="Shape 13"/>
          <p:cNvSpPr txBox="1">
            <a:spLocks noGrp="1"/>
          </p:cNvSpPr>
          <p:nvPr>
            <p:ph type="subTitle" idx="1"/>
          </p:nvPr>
        </p:nvSpPr>
        <p:spPr>
          <a:xfrm>
            <a:off x="1485900" y="3886200"/>
            <a:ext cx="6934200" cy="1752600"/>
          </a:xfrm>
          <a:prstGeom prst="rect">
            <a:avLst/>
          </a:prstGeom>
          <a:noFill/>
          <a:ln>
            <a:noFill/>
          </a:ln>
        </p:spPr>
        <p:txBody>
          <a:bodyPr spcFirstLastPara="1" wrap="square" lIns="91425" tIns="91425" rIns="91425" bIns="91425" anchor="t" anchorCtr="0"/>
          <a:lstStyle>
            <a:lvl1pPr marL="0" marR="0" lvl="0" indent="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1" name="Shape 31"/>
          <p:cNvSpPr txBox="1">
            <a:spLocks noGrp="1"/>
          </p:cNvSpPr>
          <p:nvPr>
            <p:ph type="body" idx="1"/>
          </p:nvPr>
        </p:nvSpPr>
        <p:spPr>
          <a:xfrm>
            <a:off x="536575" y="1600201"/>
            <a:ext cx="4746625"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5448300" y="1600201"/>
            <a:ext cx="4746625"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8" name="Shape 38"/>
          <p:cNvSpPr txBox="1">
            <a:spLocks noGrp="1"/>
          </p:cNvSpPr>
          <p:nvPr>
            <p:ph type="body" idx="1"/>
          </p:nvPr>
        </p:nvSpPr>
        <p:spPr>
          <a:xfrm>
            <a:off x="495300" y="1535113"/>
            <a:ext cx="4376870"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495300" y="2174875"/>
            <a:ext cx="4376870"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5032111" y="1535113"/>
            <a:ext cx="4378590"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5032111" y="2174875"/>
            <a:ext cx="4378590"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7" name="Shape 47"/>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95300" y="273050"/>
            <a:ext cx="3259006"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6" name="Shape 56"/>
          <p:cNvSpPr txBox="1">
            <a:spLocks noGrp="1"/>
          </p:cNvSpPr>
          <p:nvPr>
            <p:ph type="body" idx="1"/>
          </p:nvPr>
        </p:nvSpPr>
        <p:spPr>
          <a:xfrm>
            <a:off x="3872971" y="273051"/>
            <a:ext cx="5537729"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95300" y="1435101"/>
            <a:ext cx="3259006"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941645" y="4800600"/>
            <a:ext cx="5943600" cy="5667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3" name="Shape 63"/>
          <p:cNvSpPr>
            <a:spLocks noGrp="1"/>
          </p:cNvSpPr>
          <p:nvPr>
            <p:ph type="pic" idx="2"/>
          </p:nvPr>
        </p:nvSpPr>
        <p:spPr>
          <a:xfrm>
            <a:off x="1941645" y="612775"/>
            <a:ext cx="59436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1941645" y="5367338"/>
            <a:ext cx="59436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0" name="Shape 70"/>
          <p:cNvSpPr txBox="1">
            <a:spLocks noGrp="1"/>
          </p:cNvSpPr>
          <p:nvPr>
            <p:ph type="body" idx="1"/>
          </p:nvPr>
        </p:nvSpPr>
        <p:spPr>
          <a:xfrm rot="5400000">
            <a:off x="2690018" y="-594518"/>
            <a:ext cx="4525963" cy="89154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6061868" y="1993108"/>
            <a:ext cx="5851525" cy="2414588"/>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6" name="Shape 76"/>
          <p:cNvSpPr txBox="1">
            <a:spLocks noGrp="1"/>
          </p:cNvSpPr>
          <p:nvPr>
            <p:ph type="body" idx="1"/>
          </p:nvPr>
        </p:nvSpPr>
        <p:spPr>
          <a:xfrm rot="5400000">
            <a:off x="1150144" y="-338930"/>
            <a:ext cx="5851525" cy="70786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 name="Shape 7"/>
          <p:cNvSpPr txBox="1">
            <a:spLocks noGrp="1"/>
          </p:cNvSpPr>
          <p:nvPr>
            <p:ph type="body" idx="1"/>
          </p:nvPr>
        </p:nvSpPr>
        <p:spPr>
          <a:xfrm>
            <a:off x="495300" y="1600201"/>
            <a:ext cx="89154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p:nvPr/>
        </p:nvSpPr>
        <p:spPr>
          <a:xfrm>
            <a:off x="1008405" y="-22547"/>
            <a:ext cx="8337376"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600" b="1" i="0" u="none" strike="noStrike" cap="none" dirty="0" smtClean="0">
                <a:solidFill>
                  <a:srgbClr val="FF0000"/>
                </a:solidFill>
                <a:latin typeface="Amatic SC"/>
                <a:ea typeface="Amatic SC"/>
                <a:cs typeface="Amatic SC"/>
                <a:sym typeface="Amatic SC"/>
              </a:rPr>
              <a:t>Knowledge </a:t>
            </a:r>
            <a:r>
              <a:rPr lang="en-US" sz="1600" b="1" i="0" u="none" strike="noStrike" cap="none" dirty="0" err="1" smtClean="0">
                <a:solidFill>
                  <a:srgbClr val="FF0000"/>
                </a:solidFill>
                <a:latin typeface="Amatic SC"/>
                <a:ea typeface="Amatic SC"/>
                <a:cs typeface="Amatic SC"/>
                <a:sym typeface="Amatic SC"/>
              </a:rPr>
              <a:t>Organiser</a:t>
            </a:r>
            <a:r>
              <a:rPr lang="en-US" sz="1600" b="1" i="0" u="none" strike="noStrike" cap="none" dirty="0" smtClean="0">
                <a:solidFill>
                  <a:srgbClr val="FF0000"/>
                </a:solidFill>
                <a:latin typeface="Amatic SC"/>
                <a:ea typeface="Amatic SC"/>
                <a:cs typeface="Amatic SC"/>
                <a:sym typeface="Amatic SC"/>
              </a:rPr>
              <a:t> </a:t>
            </a:r>
            <a:r>
              <a:rPr lang="en-US" sz="1600" b="1" dirty="0" smtClean="0">
                <a:solidFill>
                  <a:srgbClr val="FF0000"/>
                </a:solidFill>
                <a:latin typeface="Amatic SC"/>
                <a:ea typeface="Amatic SC"/>
                <a:cs typeface="Amatic SC"/>
                <a:sym typeface="Amatic SC"/>
              </a:rPr>
              <a:t>- Football</a:t>
            </a:r>
            <a:endParaRPr sz="1600" b="1" i="0" u="none" strike="noStrike" cap="none" dirty="0">
              <a:solidFill>
                <a:srgbClr val="FF0000"/>
              </a:solidFill>
              <a:latin typeface="Amatic SC"/>
              <a:ea typeface="Amatic SC"/>
              <a:cs typeface="Amatic SC"/>
              <a:sym typeface="Amatic SC"/>
            </a:endParaRPr>
          </a:p>
        </p:txBody>
      </p:sp>
      <p:sp>
        <p:nvSpPr>
          <p:cNvPr id="86" name="Shape 86"/>
          <p:cNvSpPr txBox="1"/>
          <p:nvPr/>
        </p:nvSpPr>
        <p:spPr>
          <a:xfrm>
            <a:off x="237498" y="332504"/>
            <a:ext cx="4847700" cy="307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1400" b="1" i="0" u="sng" strike="noStrike" cap="none">
              <a:solidFill>
                <a:schemeClr val="dk1"/>
              </a:solidFill>
              <a:latin typeface="Arial"/>
              <a:ea typeface="Arial"/>
              <a:cs typeface="Arial"/>
              <a:sym typeface="Arial"/>
            </a:endParaRPr>
          </a:p>
        </p:txBody>
      </p:sp>
      <p:sp>
        <p:nvSpPr>
          <p:cNvPr id="92" name="Shape 92"/>
          <p:cNvSpPr txBox="1"/>
          <p:nvPr/>
        </p:nvSpPr>
        <p:spPr>
          <a:xfrm>
            <a:off x="-411696" y="367912"/>
            <a:ext cx="5048629" cy="81175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solidFill>
                <a:srgbClr val="00B050"/>
              </a:solidFill>
              <a:latin typeface="Bangers"/>
              <a:ea typeface="Bangers"/>
              <a:cs typeface="Bangers"/>
              <a:sym typeface="Bangers"/>
            </a:endParaRPr>
          </a:p>
          <a:p>
            <a:endParaRPr lang="en-GB" dirty="0">
              <a:solidFill>
                <a:srgbClr val="00B050"/>
              </a:solidFill>
            </a:endParaRPr>
          </a:p>
          <a:p>
            <a:r>
              <a:rPr lang="en-GB" dirty="0" smtClean="0">
                <a:solidFill>
                  <a:srgbClr val="00B050"/>
                </a:solidFill>
              </a:rPr>
              <a:t>                </a:t>
            </a:r>
            <a:r>
              <a:rPr lang="en-GB" b="1" dirty="0" smtClean="0">
                <a:solidFill>
                  <a:srgbClr val="00B050"/>
                </a:solidFill>
              </a:rPr>
              <a:t>Football Pitch</a:t>
            </a:r>
            <a:r>
              <a:rPr lang="en-GB" dirty="0">
                <a:solidFill>
                  <a:srgbClr val="00B050"/>
                </a:solidFill>
              </a:rPr>
              <a:t>	</a:t>
            </a:r>
          </a:p>
          <a:p>
            <a:pPr marL="0" marR="0" lvl="0" indent="0" algn="ctr" rtl="0">
              <a:spcBef>
                <a:spcPts val="0"/>
              </a:spcBef>
              <a:spcAft>
                <a:spcPts val="0"/>
              </a:spcAft>
              <a:buNone/>
            </a:pPr>
            <a:endParaRPr sz="1400" b="1" i="0" strike="noStrike" cap="none" dirty="0">
              <a:solidFill>
                <a:srgbClr val="00B050"/>
              </a:solidFill>
              <a:latin typeface="Bangers"/>
              <a:ea typeface="Bangers"/>
              <a:cs typeface="Bangers"/>
              <a:sym typeface="Bangers"/>
            </a:endParaRPr>
          </a:p>
        </p:txBody>
      </p:sp>
      <p:sp>
        <p:nvSpPr>
          <p:cNvPr id="93" name="Shape 93"/>
          <p:cNvSpPr txBox="1"/>
          <p:nvPr/>
        </p:nvSpPr>
        <p:spPr>
          <a:xfrm>
            <a:off x="9836342" y="7075046"/>
            <a:ext cx="184666"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pic>
        <p:nvPicPr>
          <p:cNvPr id="1028" name="Picture 4" descr="https://www.birkenheadparkschool.com/images/logo/BPS_Logo_for_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464" y="38375"/>
            <a:ext cx="1872208" cy="5616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1900142372"/>
              </p:ext>
            </p:extLst>
          </p:nvPr>
        </p:nvGraphicFramePr>
        <p:xfrm>
          <a:off x="2035880" y="584358"/>
          <a:ext cx="4715279" cy="1753510"/>
        </p:xfrm>
        <a:graphic>
          <a:graphicData uri="http://schemas.openxmlformats.org/drawingml/2006/table">
            <a:tbl>
              <a:tblPr firstRow="1" bandRow="1">
                <a:tableStyleId>{663986F5-59F1-45FE-B2F2-9B36EEFBC028}</a:tableStyleId>
              </a:tblPr>
              <a:tblGrid>
                <a:gridCol w="315859">
                  <a:extLst>
                    <a:ext uri="{9D8B030D-6E8A-4147-A177-3AD203B41FA5}">
                      <a16:colId xmlns:a16="http://schemas.microsoft.com/office/drawing/2014/main" val="3183864781"/>
                    </a:ext>
                  </a:extLst>
                </a:gridCol>
                <a:gridCol w="746867">
                  <a:extLst>
                    <a:ext uri="{9D8B030D-6E8A-4147-A177-3AD203B41FA5}">
                      <a16:colId xmlns:a16="http://schemas.microsoft.com/office/drawing/2014/main" val="240668299"/>
                    </a:ext>
                  </a:extLst>
                </a:gridCol>
                <a:gridCol w="3652553">
                  <a:extLst>
                    <a:ext uri="{9D8B030D-6E8A-4147-A177-3AD203B41FA5}">
                      <a16:colId xmlns:a16="http://schemas.microsoft.com/office/drawing/2014/main" val="3837138635"/>
                    </a:ext>
                  </a:extLst>
                </a:gridCol>
              </a:tblGrid>
              <a:tr h="609875">
                <a:tc>
                  <a:txBody>
                    <a:bodyPr/>
                    <a:lstStyle/>
                    <a:p>
                      <a:r>
                        <a:rPr lang="en-GB" sz="1200" dirty="0" smtClean="0"/>
                        <a:t>2</a:t>
                      </a:r>
                      <a:endParaRPr lang="en-GB" sz="1200" dirty="0"/>
                    </a:p>
                  </a:txBody>
                  <a:tcPr/>
                </a:tc>
                <a:tc>
                  <a:txBody>
                    <a:bodyPr/>
                    <a:lstStyle/>
                    <a:p>
                      <a:r>
                        <a:rPr lang="en-GB" sz="1100" b="1" dirty="0" smtClean="0"/>
                        <a:t>Throw in</a:t>
                      </a:r>
                      <a:endParaRPr lang="en-GB" sz="1100" b="1" dirty="0"/>
                    </a:p>
                  </a:txBody>
                  <a:tcPr/>
                </a:tc>
                <a:tc>
                  <a:txBody>
                    <a:bodyPr/>
                    <a:lstStyle/>
                    <a:p>
                      <a:r>
                        <a:rPr lang="en-GB" sz="1100" b="0" i="0" u="none" strike="noStrike" cap="none" baseline="0" dirty="0" smtClean="0">
                          <a:solidFill>
                            <a:schemeClr val="dk1"/>
                          </a:solidFill>
                          <a:latin typeface="Calibri"/>
                          <a:ea typeface="Calibri"/>
                          <a:cs typeface="Calibri"/>
                          <a:sym typeface="Arial"/>
                        </a:rPr>
                        <a:t>- When the ball goes out at the side of the pitch and is taken by the opposite team to who kicked or headed it out. Ball is thrown from behind the head with feet behind the line.</a:t>
                      </a:r>
                      <a:endParaRPr lang="en-GB" sz="1100" b="0" i="0" u="none" strike="noStrike" cap="none" baseline="0" dirty="0" smtClean="0">
                        <a:solidFill>
                          <a:schemeClr val="dk1"/>
                        </a:solidFill>
                        <a:latin typeface="Calibri"/>
                        <a:ea typeface="Calibri"/>
                        <a:cs typeface="Calibri"/>
                        <a:sym typeface="Arial"/>
                      </a:endParaRPr>
                    </a:p>
                  </a:txBody>
                  <a:tcPr/>
                </a:tc>
                <a:extLst>
                  <a:ext uri="{0D108BD9-81ED-4DB2-BD59-A6C34878D82A}">
                    <a16:rowId xmlns:a16="http://schemas.microsoft.com/office/drawing/2014/main" val="970122657"/>
                  </a:ext>
                </a:extLst>
              </a:tr>
              <a:tr h="511120">
                <a:tc>
                  <a:txBody>
                    <a:bodyPr/>
                    <a:lstStyle/>
                    <a:p>
                      <a:r>
                        <a:rPr lang="en-GB" sz="1200" dirty="0" smtClean="0"/>
                        <a:t>3</a:t>
                      </a:r>
                      <a:endParaRPr lang="en-GB" sz="1200" dirty="0"/>
                    </a:p>
                  </a:txBody>
                  <a:tcPr/>
                </a:tc>
                <a:tc>
                  <a:txBody>
                    <a:bodyPr/>
                    <a:lstStyle/>
                    <a:p>
                      <a:r>
                        <a:rPr lang="en-GB" sz="1100" b="1" dirty="0" smtClean="0"/>
                        <a:t>Corner</a:t>
                      </a:r>
                      <a:endParaRPr lang="en-GB" sz="1100" b="1" dirty="0"/>
                    </a:p>
                  </a:txBody>
                  <a:tcPr/>
                </a:tc>
                <a:tc>
                  <a:txBody>
                    <a:bodyPr/>
                    <a:lstStyle/>
                    <a:p>
                      <a:pPr>
                        <a:lnSpc>
                          <a:spcPct val="107000"/>
                        </a:lnSpc>
                        <a:spcBef>
                          <a:spcPts val="1200"/>
                        </a:spcBef>
                        <a:spcAft>
                          <a:spcPts val="120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Awarded to the attacking team when the</a:t>
                      </a:r>
                      <a:r>
                        <a:rPr lang="en-GB" sz="1100" baseline="0" dirty="0" smtClean="0">
                          <a:effectLst/>
                          <a:latin typeface="Calibri" panose="020F0502020204030204" pitchFamily="34" charset="0"/>
                          <a:ea typeface="Calibri" panose="020F0502020204030204" pitchFamily="34" charset="0"/>
                          <a:cs typeface="Times New Roman" panose="02020603050405020304" pitchFamily="18" charset="0"/>
                        </a:rPr>
                        <a:t> final touch comes of a defender between the post and corner flag.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extLst>
                  <a:ext uri="{0D108BD9-81ED-4DB2-BD59-A6C34878D82A}">
                    <a16:rowId xmlns:a16="http://schemas.microsoft.com/office/drawing/2014/main" val="3583875554"/>
                  </a:ext>
                </a:extLst>
              </a:tr>
              <a:tr h="561182">
                <a:tc>
                  <a:txBody>
                    <a:bodyPr/>
                    <a:lstStyle/>
                    <a:p>
                      <a:r>
                        <a:rPr lang="en-GB" sz="1200" dirty="0" smtClean="0"/>
                        <a:t>4</a:t>
                      </a:r>
                      <a:endParaRPr lang="en-GB" sz="1200" dirty="0"/>
                    </a:p>
                  </a:txBody>
                  <a:tcPr/>
                </a:tc>
                <a:tc>
                  <a:txBody>
                    <a:bodyPr/>
                    <a:lstStyle/>
                    <a:p>
                      <a:r>
                        <a:rPr lang="en-GB" sz="1100" b="1" u="none" baseline="0" dirty="0" smtClean="0"/>
                        <a:t>Free Kick</a:t>
                      </a:r>
                    </a:p>
                    <a:p>
                      <a:endParaRPr lang="en-GB" sz="1100" b="1" u="none" baseline="0" dirty="0" smtClean="0"/>
                    </a:p>
                    <a:p>
                      <a:endParaRPr lang="en-GB" sz="1100" b="1" u="none" dirty="0"/>
                    </a:p>
                  </a:txBody>
                  <a:tcPr/>
                </a:tc>
                <a:tc>
                  <a:txBody>
                    <a:bodyPr/>
                    <a:lstStyle/>
                    <a:p>
                      <a:pPr marL="0" indent="0">
                        <a:buFontTx/>
                        <a:buNone/>
                      </a:pPr>
                      <a:r>
                        <a:rPr lang="en-GB" sz="1100" b="0" i="0" u="none" strike="noStrike" cap="none" baseline="0" dirty="0" smtClean="0">
                          <a:solidFill>
                            <a:schemeClr val="dk1"/>
                          </a:solidFill>
                          <a:latin typeface="Calibri"/>
                          <a:ea typeface="Calibri"/>
                          <a:cs typeface="Calibri"/>
                          <a:sym typeface="Arial"/>
                        </a:rPr>
                        <a:t>Player can shoot without passing to another player (</a:t>
                      </a:r>
                      <a:r>
                        <a:rPr lang="en-GB" sz="1100" b="1" i="0" u="none" strike="noStrike" cap="none" baseline="0" dirty="0" smtClean="0">
                          <a:solidFill>
                            <a:schemeClr val="dk1"/>
                          </a:solidFill>
                          <a:latin typeface="Calibri"/>
                          <a:ea typeface="Calibri"/>
                          <a:cs typeface="Calibri"/>
                          <a:sym typeface="Arial"/>
                        </a:rPr>
                        <a:t>Direct</a:t>
                      </a:r>
                      <a:r>
                        <a:rPr lang="en-GB" sz="1100" b="0" i="0" u="none" strike="noStrike" cap="none" baseline="0" dirty="0" smtClean="0">
                          <a:solidFill>
                            <a:schemeClr val="dk1"/>
                          </a:solidFill>
                          <a:latin typeface="Calibri"/>
                          <a:ea typeface="Calibri"/>
                          <a:cs typeface="Calibri"/>
                          <a:sym typeface="Arial"/>
                        </a:rPr>
                        <a:t>) or must pass the ball to an opponent first before a shot is allowed to be taken on goal (</a:t>
                      </a:r>
                      <a:r>
                        <a:rPr lang="en-GB" sz="1100" b="1" i="0" u="none" strike="noStrike" cap="none" baseline="0" dirty="0" smtClean="0">
                          <a:solidFill>
                            <a:schemeClr val="dk1"/>
                          </a:solidFill>
                          <a:latin typeface="Calibri"/>
                          <a:ea typeface="Calibri"/>
                          <a:cs typeface="Calibri"/>
                          <a:sym typeface="Arial"/>
                        </a:rPr>
                        <a:t>Indirect</a:t>
                      </a:r>
                      <a:r>
                        <a:rPr lang="en-GB" sz="1100" b="0" i="0" u="none" strike="noStrike" cap="none" baseline="0" dirty="0" smtClean="0">
                          <a:solidFill>
                            <a:schemeClr val="dk1"/>
                          </a:solidFill>
                          <a:latin typeface="Calibri"/>
                          <a:ea typeface="Calibri"/>
                          <a:cs typeface="Calibri"/>
                          <a:sym typeface="Arial"/>
                        </a:rPr>
                        <a:t>).</a:t>
                      </a:r>
                      <a:endParaRPr lang="en-GB" sz="1100" b="0" i="0" u="none" strike="noStrike" cap="none" baseline="0" dirty="0" smtClean="0">
                        <a:solidFill>
                          <a:schemeClr val="dk1"/>
                        </a:solidFill>
                        <a:latin typeface="Calibri"/>
                        <a:ea typeface="Calibri"/>
                        <a:cs typeface="Calibri"/>
                        <a:sym typeface="Arial"/>
                      </a:endParaRPr>
                    </a:p>
                  </a:txBody>
                  <a:tcPr/>
                </a:tc>
                <a:extLst>
                  <a:ext uri="{0D108BD9-81ED-4DB2-BD59-A6C34878D82A}">
                    <a16:rowId xmlns:a16="http://schemas.microsoft.com/office/drawing/2014/main" val="3788771566"/>
                  </a:ext>
                </a:extLst>
              </a:tr>
            </a:tbl>
          </a:graphicData>
        </a:graphic>
      </p:graphicFrame>
      <p:sp>
        <p:nvSpPr>
          <p:cNvPr id="20" name="Shape 92"/>
          <p:cNvSpPr txBox="1"/>
          <p:nvPr/>
        </p:nvSpPr>
        <p:spPr>
          <a:xfrm>
            <a:off x="2351724" y="77512"/>
            <a:ext cx="4847700" cy="580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lang="en-US" dirty="0" smtClean="0">
              <a:solidFill>
                <a:schemeClr val="dk1"/>
              </a:solidFill>
              <a:latin typeface="Bangers"/>
              <a:ea typeface="Bangers"/>
              <a:cs typeface="Bangers"/>
              <a:sym typeface="Bangers"/>
            </a:endParaRPr>
          </a:p>
          <a:p>
            <a:pPr marL="0" marR="0" lvl="0" indent="0" algn="ctr" rtl="0">
              <a:spcBef>
                <a:spcPts val="0"/>
              </a:spcBef>
              <a:spcAft>
                <a:spcPts val="0"/>
              </a:spcAft>
              <a:buNone/>
            </a:pPr>
            <a:r>
              <a:rPr lang="en-US" b="1" dirty="0" smtClean="0">
                <a:solidFill>
                  <a:srgbClr val="00B050"/>
                </a:solidFill>
                <a:latin typeface="Bangers"/>
                <a:ea typeface="Bangers"/>
                <a:cs typeface="Bangers"/>
                <a:sym typeface="Bangers"/>
              </a:rPr>
              <a:t>Sport Specific Terminology – Set Pieces</a:t>
            </a:r>
            <a:endParaRPr sz="1400" b="1" i="0" strike="noStrike" cap="none" dirty="0">
              <a:solidFill>
                <a:srgbClr val="00B050"/>
              </a:solidFill>
              <a:latin typeface="Bangers"/>
              <a:ea typeface="Bangers"/>
              <a:cs typeface="Bangers"/>
              <a:sym typeface="Bangers"/>
            </a:endParaRPr>
          </a:p>
        </p:txBody>
      </p:sp>
      <p:sp>
        <p:nvSpPr>
          <p:cNvPr id="4" name="TextBox 3"/>
          <p:cNvSpPr txBox="1"/>
          <p:nvPr/>
        </p:nvSpPr>
        <p:spPr>
          <a:xfrm>
            <a:off x="80401" y="804929"/>
            <a:ext cx="288032" cy="307777"/>
          </a:xfrm>
          <a:prstGeom prst="rect">
            <a:avLst/>
          </a:prstGeom>
          <a:noFill/>
        </p:spPr>
        <p:txBody>
          <a:bodyPr wrap="square" rtlCol="0">
            <a:spAutoFit/>
          </a:bodyPr>
          <a:lstStyle/>
          <a:p>
            <a:r>
              <a:rPr lang="en-GB" dirty="0" smtClean="0"/>
              <a:t>1</a:t>
            </a:r>
            <a:endParaRPr lang="en-GB" dirty="0"/>
          </a:p>
        </p:txBody>
      </p:sp>
      <p:sp>
        <p:nvSpPr>
          <p:cNvPr id="24" name="Shape 92"/>
          <p:cNvSpPr txBox="1"/>
          <p:nvPr/>
        </p:nvSpPr>
        <p:spPr>
          <a:xfrm>
            <a:off x="5580748" y="2511461"/>
            <a:ext cx="4347927" cy="86270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b="1" dirty="0">
              <a:solidFill>
                <a:schemeClr val="dk1"/>
              </a:solidFill>
              <a:latin typeface="Bangers"/>
              <a:ea typeface="Bangers"/>
              <a:cs typeface="Bangers"/>
              <a:sym typeface="Bangers"/>
            </a:endParaRPr>
          </a:p>
          <a:p>
            <a:pPr marL="0" marR="0" lvl="0" indent="0" algn="ctr" rtl="0">
              <a:spcBef>
                <a:spcPts val="0"/>
              </a:spcBef>
              <a:spcAft>
                <a:spcPts val="0"/>
              </a:spcAft>
              <a:buNone/>
            </a:pPr>
            <a:r>
              <a:rPr lang="en-US" b="1" dirty="0" smtClean="0">
                <a:solidFill>
                  <a:srgbClr val="00B050"/>
                </a:solidFill>
                <a:latin typeface="Bangers"/>
                <a:ea typeface="Bangers"/>
                <a:cs typeface="Bangers"/>
                <a:sym typeface="Bangers"/>
              </a:rPr>
              <a:t>                          Football Skills &amp; Techniques</a:t>
            </a:r>
            <a:endParaRPr sz="1400" b="1" i="0" strike="noStrike" cap="none" dirty="0">
              <a:solidFill>
                <a:srgbClr val="00B050"/>
              </a:solidFill>
              <a:latin typeface="Bangers"/>
              <a:ea typeface="Bangers"/>
              <a:cs typeface="Bangers"/>
              <a:sym typeface="Bangers"/>
            </a:endParaRPr>
          </a:p>
        </p:txBody>
      </p:sp>
      <p:graphicFrame>
        <p:nvGraphicFramePr>
          <p:cNvPr id="17" name="Table 16"/>
          <p:cNvGraphicFramePr>
            <a:graphicFrameLocks noGrp="1"/>
          </p:cNvGraphicFramePr>
          <p:nvPr>
            <p:extLst>
              <p:ext uri="{D42A27DB-BD31-4B8C-83A1-F6EECF244321}">
                <p14:modId xmlns:p14="http://schemas.microsoft.com/office/powerpoint/2010/main" val="2203313685"/>
              </p:ext>
            </p:extLst>
          </p:nvPr>
        </p:nvGraphicFramePr>
        <p:xfrm>
          <a:off x="123344" y="3159685"/>
          <a:ext cx="4647037" cy="1935480"/>
        </p:xfrm>
        <a:graphic>
          <a:graphicData uri="http://schemas.openxmlformats.org/drawingml/2006/table">
            <a:tbl>
              <a:tblPr firstRow="1" bandRow="1">
                <a:tableStyleId>{663986F5-59F1-45FE-B2F2-9B36EEFBC028}</a:tableStyleId>
              </a:tblPr>
              <a:tblGrid>
                <a:gridCol w="266214">
                  <a:extLst>
                    <a:ext uri="{9D8B030D-6E8A-4147-A177-3AD203B41FA5}">
                      <a16:colId xmlns:a16="http://schemas.microsoft.com/office/drawing/2014/main" val="3061750383"/>
                    </a:ext>
                  </a:extLst>
                </a:gridCol>
                <a:gridCol w="623176">
                  <a:extLst>
                    <a:ext uri="{9D8B030D-6E8A-4147-A177-3AD203B41FA5}">
                      <a16:colId xmlns:a16="http://schemas.microsoft.com/office/drawing/2014/main" val="1949540036"/>
                    </a:ext>
                  </a:extLst>
                </a:gridCol>
                <a:gridCol w="3757647">
                  <a:extLst>
                    <a:ext uri="{9D8B030D-6E8A-4147-A177-3AD203B41FA5}">
                      <a16:colId xmlns:a16="http://schemas.microsoft.com/office/drawing/2014/main" val="3544214520"/>
                    </a:ext>
                  </a:extLst>
                </a:gridCol>
              </a:tblGrid>
              <a:tr h="1932855">
                <a:tc>
                  <a:txBody>
                    <a:bodyPr/>
                    <a:lstStyle/>
                    <a:p>
                      <a:r>
                        <a:rPr lang="en-GB" sz="1100" dirty="0" smtClean="0"/>
                        <a:t>7</a:t>
                      </a:r>
                      <a:endParaRPr lang="en-GB" sz="1100" dirty="0"/>
                    </a:p>
                  </a:txBody>
                  <a:tcPr/>
                </a:tc>
                <a:tc>
                  <a:txBody>
                    <a:bodyPr/>
                    <a:lstStyle/>
                    <a:p>
                      <a:r>
                        <a:rPr lang="en-GB" sz="1100" b="1" baseline="0" dirty="0" smtClean="0"/>
                        <a:t>Rules</a:t>
                      </a:r>
                      <a:endParaRPr lang="en-GB" sz="1100" b="1" baseline="0" dirty="0" smtClean="0"/>
                    </a:p>
                    <a:p>
                      <a:endParaRPr lang="en-GB" sz="1100" b="1" baseline="0" dirty="0" smtClean="0"/>
                    </a:p>
                  </a:txBody>
                  <a:tcPr/>
                </a:tc>
                <a:tc>
                  <a:txBody>
                    <a:bodyPr/>
                    <a:lstStyle/>
                    <a:p>
                      <a:r>
                        <a:rPr lang="en-US" sz="1100" dirty="0" smtClean="0"/>
                        <a:t>1) A game starts by a kick off in the </a:t>
                      </a:r>
                      <a:r>
                        <a:rPr lang="en-US" sz="1100" dirty="0" err="1" smtClean="0"/>
                        <a:t>centre</a:t>
                      </a:r>
                      <a:r>
                        <a:rPr lang="en-US" sz="1100" dirty="0" smtClean="0"/>
                        <a:t> circle of the pitch</a:t>
                      </a:r>
                      <a:r>
                        <a:rPr lang="en-US" sz="1100" baseline="0" dirty="0" smtClean="0"/>
                        <a:t> on</a:t>
                      </a:r>
                      <a:r>
                        <a:rPr lang="en-US" sz="1100" dirty="0" smtClean="0"/>
                        <a:t> the referee’s whistle. Each</a:t>
                      </a:r>
                      <a:r>
                        <a:rPr lang="en-US" sz="1100" baseline="0" dirty="0" smtClean="0"/>
                        <a:t> team</a:t>
                      </a:r>
                      <a:r>
                        <a:rPr lang="en-US" sz="1100" dirty="0" smtClean="0"/>
                        <a:t> has 11 players on the pitch (A goal keeper, defenders, midfielders and strikers). </a:t>
                      </a:r>
                    </a:p>
                    <a:p>
                      <a:r>
                        <a:rPr lang="en-US" sz="1100" dirty="0" smtClean="0"/>
                        <a:t>2) A referee and 2 linesmen officiate the game. If the ball is goes outside the pitch lines, possession is given to the opposing team either as a throw in, goal kick (off the floor) or corner kick. If a foul is committed a free kick or a penalty is issued (depending on the incident). </a:t>
                      </a:r>
                    </a:p>
                    <a:p>
                      <a:r>
                        <a:rPr lang="en-US" sz="1100" dirty="0" smtClean="0"/>
                        <a:t>3) To score a goal, the ball must cross the opponents</a:t>
                      </a:r>
                      <a:r>
                        <a:rPr lang="en-US" sz="1100" baseline="0" dirty="0" smtClean="0"/>
                        <a:t> </a:t>
                      </a:r>
                      <a:r>
                        <a:rPr lang="en-US" sz="1100" dirty="0" smtClean="0"/>
                        <a:t>line. </a:t>
                      </a:r>
                    </a:p>
                    <a:p>
                      <a:r>
                        <a:rPr lang="en-US" sz="1100" dirty="0" smtClean="0"/>
                        <a:t>4) The team with the most goals at the end of the game</a:t>
                      </a:r>
                      <a:r>
                        <a:rPr lang="en-US" sz="1100" baseline="0" dirty="0" smtClean="0"/>
                        <a:t> </a:t>
                      </a:r>
                      <a:r>
                        <a:rPr lang="en-US" sz="1100" dirty="0" smtClean="0"/>
                        <a:t>wins.</a:t>
                      </a:r>
                    </a:p>
                    <a:p>
                      <a:r>
                        <a:rPr lang="en-US" sz="1100" b="0" i="0" u="none" strike="noStrike" cap="none" baseline="0" dirty="0" smtClean="0">
                          <a:solidFill>
                            <a:schemeClr val="dk1"/>
                          </a:solidFill>
                          <a:latin typeface="Calibri"/>
                          <a:ea typeface="Calibri"/>
                          <a:cs typeface="Calibri"/>
                          <a:sym typeface="Arial"/>
                        </a:rPr>
                        <a:t>5) Yellow card (minor foul) / Red card – Player sent off field.</a:t>
                      </a:r>
                      <a:endParaRPr lang="en-GB" sz="1100" b="0" i="0" u="none" strike="noStrike" cap="none" baseline="0" dirty="0" smtClean="0">
                        <a:solidFill>
                          <a:schemeClr val="dk1"/>
                        </a:solidFill>
                        <a:latin typeface="Calibri"/>
                        <a:ea typeface="Calibri"/>
                        <a:cs typeface="Calibri"/>
                        <a:sym typeface="Arial"/>
                      </a:endParaRPr>
                    </a:p>
                  </a:txBody>
                  <a:tcPr/>
                </a:tc>
                <a:extLst>
                  <a:ext uri="{0D108BD9-81ED-4DB2-BD59-A6C34878D82A}">
                    <a16:rowId xmlns:a16="http://schemas.microsoft.com/office/drawing/2014/main" val="2245023858"/>
                  </a:ext>
                </a:extLst>
              </a:tr>
            </a:tbl>
          </a:graphicData>
        </a:graphic>
      </p:graphicFrame>
      <p:sp>
        <p:nvSpPr>
          <p:cNvPr id="18" name="Rectangle 17"/>
          <p:cNvSpPr/>
          <p:nvPr/>
        </p:nvSpPr>
        <p:spPr>
          <a:xfrm>
            <a:off x="-770611" y="2675752"/>
            <a:ext cx="2699778" cy="307777"/>
          </a:xfrm>
          <a:prstGeom prst="rect">
            <a:avLst/>
          </a:prstGeom>
        </p:spPr>
        <p:txBody>
          <a:bodyPr wrap="none">
            <a:spAutoFit/>
          </a:bodyPr>
          <a:lstStyle/>
          <a:p>
            <a:r>
              <a:rPr lang="en-US" b="1" dirty="0" smtClean="0">
                <a:solidFill>
                  <a:srgbClr val="00B050"/>
                </a:solidFill>
                <a:latin typeface="Bangers"/>
                <a:ea typeface="Bangers"/>
                <a:cs typeface="Bangers"/>
                <a:sym typeface="Bangers"/>
              </a:rPr>
              <a:t>                   Rules of the Game</a:t>
            </a:r>
            <a:endParaRPr lang="en-GB" dirty="0"/>
          </a:p>
        </p:txBody>
      </p:sp>
      <p:graphicFrame>
        <p:nvGraphicFramePr>
          <p:cNvPr id="19" name="Table 18"/>
          <p:cNvGraphicFramePr>
            <a:graphicFrameLocks noGrp="1"/>
          </p:cNvGraphicFramePr>
          <p:nvPr>
            <p:extLst>
              <p:ext uri="{D42A27DB-BD31-4B8C-83A1-F6EECF244321}">
                <p14:modId xmlns:p14="http://schemas.microsoft.com/office/powerpoint/2010/main" val="3824120427"/>
              </p:ext>
            </p:extLst>
          </p:nvPr>
        </p:nvGraphicFramePr>
        <p:xfrm>
          <a:off x="4880990" y="4861468"/>
          <a:ext cx="4950503" cy="2051050"/>
        </p:xfrm>
        <a:graphic>
          <a:graphicData uri="http://schemas.openxmlformats.org/drawingml/2006/table">
            <a:tbl>
              <a:tblPr firstRow="1" bandRow="1">
                <a:tableStyleId>{663986F5-59F1-45FE-B2F2-9B36EEFBC028}</a:tableStyleId>
              </a:tblPr>
              <a:tblGrid>
                <a:gridCol w="360040">
                  <a:extLst>
                    <a:ext uri="{9D8B030D-6E8A-4147-A177-3AD203B41FA5}">
                      <a16:colId xmlns:a16="http://schemas.microsoft.com/office/drawing/2014/main" val="2922156594"/>
                    </a:ext>
                  </a:extLst>
                </a:gridCol>
                <a:gridCol w="715235">
                  <a:extLst>
                    <a:ext uri="{9D8B030D-6E8A-4147-A177-3AD203B41FA5}">
                      <a16:colId xmlns:a16="http://schemas.microsoft.com/office/drawing/2014/main" val="316174202"/>
                    </a:ext>
                  </a:extLst>
                </a:gridCol>
                <a:gridCol w="3875228">
                  <a:extLst>
                    <a:ext uri="{9D8B030D-6E8A-4147-A177-3AD203B41FA5}">
                      <a16:colId xmlns:a16="http://schemas.microsoft.com/office/drawing/2014/main" val="1581788796"/>
                    </a:ext>
                  </a:extLst>
                </a:gridCol>
              </a:tblGrid>
              <a:tr h="655764">
                <a:tc>
                  <a:txBody>
                    <a:bodyPr/>
                    <a:lstStyle/>
                    <a:p>
                      <a:r>
                        <a:rPr lang="en-GB" sz="1100" dirty="0" smtClean="0"/>
                        <a:t>13</a:t>
                      </a:r>
                      <a:endParaRPr lang="en-GB" sz="1100" dirty="0"/>
                    </a:p>
                  </a:txBody>
                  <a:tcPr/>
                </a:tc>
                <a:tc>
                  <a:txBody>
                    <a:bodyPr/>
                    <a:lstStyle/>
                    <a:p>
                      <a:r>
                        <a:rPr lang="en-GB" sz="1100" b="1" dirty="0" smtClean="0"/>
                        <a:t>Heading</a:t>
                      </a:r>
                      <a:endParaRPr lang="en-GB" sz="1100" b="1" dirty="0"/>
                    </a:p>
                  </a:txBody>
                  <a:tcPr/>
                </a:tc>
                <a:tc>
                  <a:txBody>
                    <a:bodyPr/>
                    <a:lstStyle/>
                    <a:p>
                      <a:pPr>
                        <a:lnSpc>
                          <a:spcPct val="107000"/>
                        </a:lnSpc>
                        <a:spcBef>
                          <a:spcPts val="1200"/>
                        </a:spcBef>
                        <a:spcAft>
                          <a:spcPts val="1200"/>
                        </a:spcAft>
                      </a:pPr>
                      <a:r>
                        <a:rPr lang="en-US" sz="1100" dirty="0" smtClean="0"/>
                        <a:t>The forehead is used to contact the ball. Eyes focused on the ball. Meet the ball with your forehead by moving your feet or jumping to gain a height advantage and power.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extLst>
                  <a:ext uri="{0D108BD9-81ED-4DB2-BD59-A6C34878D82A}">
                    <a16:rowId xmlns:a16="http://schemas.microsoft.com/office/drawing/2014/main" val="1122415713"/>
                  </a:ext>
                </a:extLst>
              </a:tr>
              <a:tr h="525448">
                <a:tc>
                  <a:txBody>
                    <a:bodyPr/>
                    <a:lstStyle/>
                    <a:p>
                      <a:r>
                        <a:rPr lang="en-GB" sz="1100" dirty="0" smtClean="0"/>
                        <a:t>14</a:t>
                      </a:r>
                      <a:endParaRPr lang="en-GB" sz="1100" dirty="0"/>
                    </a:p>
                  </a:txBody>
                  <a:tcPr/>
                </a:tc>
                <a:tc>
                  <a:txBody>
                    <a:bodyPr/>
                    <a:lstStyle/>
                    <a:p>
                      <a:r>
                        <a:rPr lang="en-GB" sz="1100" b="1" dirty="0" smtClean="0"/>
                        <a:t>Tackling</a:t>
                      </a:r>
                      <a:endParaRPr lang="en-GB" sz="1100" b="1" dirty="0"/>
                    </a:p>
                  </a:txBody>
                  <a:tcPr/>
                </a:tc>
                <a:tc>
                  <a:txBody>
                    <a:bodyPr/>
                    <a:lstStyle/>
                    <a:p>
                      <a:pPr>
                        <a:lnSpc>
                          <a:spcPct val="107000"/>
                        </a:lnSpc>
                        <a:spcBef>
                          <a:spcPts val="1200"/>
                        </a:spcBef>
                        <a:spcAft>
                          <a:spcPts val="1200"/>
                        </a:spcAft>
                      </a:pPr>
                      <a:r>
                        <a:rPr lang="en-GB" sz="105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11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defender should get side on to the opponent within touching distance. Stay light on feet keeping eyes on the ball and not diving in with knees slightly bent. Arch run when approaching to tackle.</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3486005968"/>
                  </a:ext>
                </a:extLst>
              </a:tr>
              <a:tr h="704511">
                <a:tc>
                  <a:txBody>
                    <a:bodyPr/>
                    <a:lstStyle/>
                    <a:p>
                      <a:r>
                        <a:rPr lang="en-GB" sz="1100" dirty="0" smtClean="0"/>
                        <a:t>15</a:t>
                      </a:r>
                      <a:endParaRPr lang="en-GB" sz="1100" dirty="0"/>
                    </a:p>
                  </a:txBody>
                  <a:tcPr/>
                </a:tc>
                <a:tc>
                  <a:txBody>
                    <a:bodyPr/>
                    <a:lstStyle/>
                    <a:p>
                      <a:r>
                        <a:rPr lang="en-GB" sz="1100" b="1" dirty="0" smtClean="0"/>
                        <a:t>Volley</a:t>
                      </a:r>
                      <a:endParaRPr lang="en-GB" sz="1100" b="1" dirty="0"/>
                    </a:p>
                  </a:txBody>
                  <a:tcPr/>
                </a:tc>
                <a:tc>
                  <a:txBody>
                    <a:bodyPr/>
                    <a:lstStyle/>
                    <a:p>
                      <a:r>
                        <a:rPr lang="en-US" sz="1100" dirty="0" smtClean="0"/>
                        <a:t>Striking a ball that is still in the air. Focus eyes upon the ball. Arms out for balance. Keep eyes focused on the ball as you get into the line of flight. Head still. Non kicking foot on the floor and lead with kicking leg forward. </a:t>
                      </a:r>
                      <a:endParaRPr lang="en-GB" sz="1100" dirty="0"/>
                    </a:p>
                  </a:txBody>
                  <a:tcPr/>
                </a:tc>
                <a:extLst>
                  <a:ext uri="{0D108BD9-81ED-4DB2-BD59-A6C34878D82A}">
                    <a16:rowId xmlns:a16="http://schemas.microsoft.com/office/drawing/2014/main" val="3840505619"/>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741639135"/>
              </p:ext>
            </p:extLst>
          </p:nvPr>
        </p:nvGraphicFramePr>
        <p:xfrm>
          <a:off x="6819837" y="629188"/>
          <a:ext cx="3049974" cy="2046564"/>
        </p:xfrm>
        <a:graphic>
          <a:graphicData uri="http://schemas.openxmlformats.org/drawingml/2006/table">
            <a:tbl>
              <a:tblPr firstRow="1" bandRow="1">
                <a:tableStyleId>{663986F5-59F1-45FE-B2F2-9B36EEFBC028}</a:tableStyleId>
              </a:tblPr>
              <a:tblGrid>
                <a:gridCol w="326872">
                  <a:extLst>
                    <a:ext uri="{9D8B030D-6E8A-4147-A177-3AD203B41FA5}">
                      <a16:colId xmlns:a16="http://schemas.microsoft.com/office/drawing/2014/main" val="2547244308"/>
                    </a:ext>
                  </a:extLst>
                </a:gridCol>
                <a:gridCol w="2723102">
                  <a:extLst>
                    <a:ext uri="{9D8B030D-6E8A-4147-A177-3AD203B41FA5}">
                      <a16:colId xmlns:a16="http://schemas.microsoft.com/office/drawing/2014/main" val="3557165869"/>
                    </a:ext>
                  </a:extLst>
                </a:gridCol>
              </a:tblGrid>
              <a:tr h="704300">
                <a:tc>
                  <a:txBody>
                    <a:bodyPr/>
                    <a:lstStyle/>
                    <a:p>
                      <a:r>
                        <a:rPr lang="en-GB" sz="1000" dirty="0" smtClean="0"/>
                        <a:t>9</a:t>
                      </a:r>
                      <a:endParaRPr lang="en-GB" sz="1000"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50" dirty="0" smtClean="0"/>
                        <a:t>4-4-2 ( 4 defenders, 4 midfielders, 2 strikers).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50" dirty="0" smtClean="0"/>
                        <a:t>5-4-1 ( 5 defenders-4 midfielders,</a:t>
                      </a:r>
                      <a:r>
                        <a:rPr lang="en-US" sz="1050" baseline="0" dirty="0" smtClean="0"/>
                        <a:t> </a:t>
                      </a:r>
                      <a:r>
                        <a:rPr lang="en-US" sz="1050" dirty="0" smtClean="0"/>
                        <a:t>1 striker).</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50" dirty="0" smtClean="0"/>
                        <a:t>3-5-2 (3 defenders, 5 midfielders, 2 strikers).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50" baseline="0" dirty="0" smtClean="0"/>
                        <a:t>4-3-3 (4 defenders, 3 midfielders, 3 strikers)</a:t>
                      </a:r>
                      <a:endParaRPr lang="en-GB" sz="1050" baseline="0" dirty="0" smtClean="0"/>
                    </a:p>
                  </a:txBody>
                  <a:tcPr/>
                </a:tc>
                <a:extLst>
                  <a:ext uri="{0D108BD9-81ED-4DB2-BD59-A6C34878D82A}">
                    <a16:rowId xmlns:a16="http://schemas.microsoft.com/office/drawing/2014/main" val="2814969968"/>
                  </a:ext>
                </a:extLst>
              </a:tr>
              <a:tr h="1315044">
                <a:tc>
                  <a:txBody>
                    <a:bodyPr/>
                    <a:lstStyle/>
                    <a:p>
                      <a:r>
                        <a:rPr lang="en-GB" sz="1000" dirty="0" smtClean="0"/>
                        <a:t>10</a:t>
                      </a:r>
                      <a:endParaRPr lang="en-GB" sz="1000"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baseline="0" dirty="0" smtClean="0"/>
                        <a:t>Game Duration –  Timings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aseline="0" dirty="0" smtClean="0"/>
                        <a:t>-    </a:t>
                      </a:r>
                      <a:r>
                        <a:rPr lang="en-GB" sz="1100" baseline="0" dirty="0" smtClean="0"/>
                        <a:t>2 x 45 minute halves (90 minutes).</a:t>
                      </a:r>
                      <a:endParaRPr lang="en-GB" sz="1100" baseline="0" dirty="0" smtClean="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baseline="0" dirty="0" smtClean="0"/>
                        <a:t>-    </a:t>
                      </a:r>
                      <a:r>
                        <a:rPr lang="en-GB" sz="1100" b="0" baseline="0" dirty="0" smtClean="0"/>
                        <a:t>Half Time – 15 minutes.</a:t>
                      </a:r>
                      <a:endParaRPr lang="en-GB" sz="1100" b="0" baseline="0" dirty="0" smtClean="0"/>
                    </a:p>
                    <a:p>
                      <a:pPr marL="171450" marR="0" lvl="0" indent="-171450" algn="l" defTabSz="914400" rtl="0" eaLnBrk="1" fontAlgn="auto" latinLnBrk="0" hangingPunct="1">
                        <a:lnSpc>
                          <a:spcPct val="100000"/>
                        </a:lnSpc>
                        <a:spcBef>
                          <a:spcPts val="0"/>
                        </a:spcBef>
                        <a:spcAft>
                          <a:spcPts val="0"/>
                        </a:spcAft>
                        <a:buClr>
                          <a:srgbClr val="000000"/>
                        </a:buClr>
                        <a:buSzTx/>
                        <a:buFontTx/>
                        <a:buChar char="-"/>
                        <a:tabLst/>
                        <a:defRPr/>
                      </a:pPr>
                      <a:r>
                        <a:rPr lang="en-GB" sz="1100" b="0" baseline="0" dirty="0" smtClean="0"/>
                        <a:t>Extra Time – 15 minutes each way.</a:t>
                      </a:r>
                      <a:endParaRPr lang="en-GB" sz="1100" b="0" baseline="0" dirty="0" smtClean="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0" baseline="0" dirty="0" smtClean="0"/>
                        <a:t>(If after extra time in a cup competition, scores are level, a penalty shoot out occurs (Each team has 5 pens then sudden death).</a:t>
                      </a:r>
                      <a:endParaRPr lang="en-GB" sz="1100" b="0" baseline="0" dirty="0" smtClean="0"/>
                    </a:p>
                  </a:txBody>
                  <a:tcPr/>
                </a:tc>
                <a:extLst>
                  <a:ext uri="{0D108BD9-81ED-4DB2-BD59-A6C34878D82A}">
                    <a16:rowId xmlns:a16="http://schemas.microsoft.com/office/drawing/2014/main" val="666769773"/>
                  </a:ext>
                </a:extLst>
              </a:tr>
            </a:tbl>
          </a:graphicData>
        </a:graphic>
      </p:graphicFrame>
      <p:sp>
        <p:nvSpPr>
          <p:cNvPr id="33" name="Shape 92"/>
          <p:cNvSpPr txBox="1"/>
          <p:nvPr/>
        </p:nvSpPr>
        <p:spPr>
          <a:xfrm>
            <a:off x="7517298" y="-130599"/>
            <a:ext cx="2503710" cy="5272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b="1" dirty="0">
              <a:solidFill>
                <a:schemeClr val="dk1"/>
              </a:solidFill>
              <a:latin typeface="Bangers"/>
              <a:ea typeface="Bangers"/>
              <a:cs typeface="Bangers"/>
              <a:sym typeface="Bangers"/>
            </a:endParaRPr>
          </a:p>
          <a:p>
            <a:pPr marL="0" marR="0" lvl="0" indent="0" algn="ctr" rtl="0">
              <a:spcBef>
                <a:spcPts val="0"/>
              </a:spcBef>
              <a:spcAft>
                <a:spcPts val="0"/>
              </a:spcAft>
              <a:buNone/>
            </a:pPr>
            <a:endParaRPr sz="1400" b="1" i="0" strike="noStrike" cap="none" dirty="0">
              <a:solidFill>
                <a:srgbClr val="00B050"/>
              </a:solidFill>
              <a:latin typeface="Bangers"/>
              <a:ea typeface="Bangers"/>
              <a:cs typeface="Bangers"/>
              <a:sym typeface="Bangers"/>
            </a:endParaRPr>
          </a:p>
        </p:txBody>
      </p:sp>
      <p:graphicFrame>
        <p:nvGraphicFramePr>
          <p:cNvPr id="28" name="Table 27"/>
          <p:cNvGraphicFramePr>
            <a:graphicFrameLocks noGrp="1"/>
          </p:cNvGraphicFramePr>
          <p:nvPr>
            <p:extLst>
              <p:ext uri="{D42A27DB-BD31-4B8C-83A1-F6EECF244321}">
                <p14:modId xmlns:p14="http://schemas.microsoft.com/office/powerpoint/2010/main" val="3967235356"/>
              </p:ext>
            </p:extLst>
          </p:nvPr>
        </p:nvGraphicFramePr>
        <p:xfrm>
          <a:off x="4880991" y="4423378"/>
          <a:ext cx="4950502" cy="426720"/>
        </p:xfrm>
        <a:graphic>
          <a:graphicData uri="http://schemas.openxmlformats.org/drawingml/2006/table">
            <a:tbl>
              <a:tblPr firstRow="1" bandRow="1">
                <a:tableStyleId>{663986F5-59F1-45FE-B2F2-9B36EEFBC028}</a:tableStyleId>
              </a:tblPr>
              <a:tblGrid>
                <a:gridCol w="360040">
                  <a:extLst>
                    <a:ext uri="{9D8B030D-6E8A-4147-A177-3AD203B41FA5}">
                      <a16:colId xmlns:a16="http://schemas.microsoft.com/office/drawing/2014/main" val="1980621131"/>
                    </a:ext>
                  </a:extLst>
                </a:gridCol>
                <a:gridCol w="720080">
                  <a:extLst>
                    <a:ext uri="{9D8B030D-6E8A-4147-A177-3AD203B41FA5}">
                      <a16:colId xmlns:a16="http://schemas.microsoft.com/office/drawing/2014/main" val="3266506755"/>
                    </a:ext>
                  </a:extLst>
                </a:gridCol>
                <a:gridCol w="3870382">
                  <a:extLst>
                    <a:ext uri="{9D8B030D-6E8A-4147-A177-3AD203B41FA5}">
                      <a16:colId xmlns:a16="http://schemas.microsoft.com/office/drawing/2014/main" val="2319496220"/>
                    </a:ext>
                  </a:extLst>
                </a:gridCol>
              </a:tblGrid>
              <a:tr h="392961">
                <a:tc>
                  <a:txBody>
                    <a:bodyPr/>
                    <a:lstStyle/>
                    <a:p>
                      <a:r>
                        <a:rPr lang="en-GB" sz="1100" dirty="0" smtClean="0"/>
                        <a:t>12</a:t>
                      </a:r>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dirty="0" smtClean="0"/>
                        <a:t>Dribbling</a:t>
                      </a:r>
                    </a:p>
                  </a:txBody>
                  <a:tcPr/>
                </a:tc>
                <a:tc>
                  <a:txBody>
                    <a:bodyPr/>
                    <a:lstStyle/>
                    <a:p>
                      <a:r>
                        <a:rPr lang="en-US" sz="1100" dirty="0" smtClean="0"/>
                        <a:t>Allows you to move the ball around the field without losing possession</a:t>
                      </a:r>
                      <a:r>
                        <a:rPr lang="en-US" sz="1100" baseline="0" dirty="0" smtClean="0"/>
                        <a:t> keeping</a:t>
                      </a:r>
                      <a:r>
                        <a:rPr lang="en-US" sz="1100" dirty="0" smtClean="0"/>
                        <a:t> the ball close to your feet when running. </a:t>
                      </a:r>
                      <a:endParaRPr lang="en-GB" sz="1100" dirty="0"/>
                    </a:p>
                  </a:txBody>
                  <a:tcPr/>
                </a:tc>
                <a:extLst>
                  <a:ext uri="{0D108BD9-81ED-4DB2-BD59-A6C34878D82A}">
                    <a16:rowId xmlns:a16="http://schemas.microsoft.com/office/drawing/2014/main" val="977319624"/>
                  </a:ext>
                </a:extLst>
              </a:tr>
            </a:tbl>
          </a:graphicData>
        </a:graphic>
      </p:graphicFrame>
      <p:sp>
        <p:nvSpPr>
          <p:cNvPr id="30" name="Rectangle 29"/>
          <p:cNvSpPr/>
          <p:nvPr/>
        </p:nvSpPr>
        <p:spPr>
          <a:xfrm>
            <a:off x="851697" y="5095165"/>
            <a:ext cx="2521844" cy="307777"/>
          </a:xfrm>
          <a:prstGeom prst="rect">
            <a:avLst/>
          </a:prstGeom>
        </p:spPr>
        <p:txBody>
          <a:bodyPr wrap="none">
            <a:spAutoFit/>
          </a:bodyPr>
          <a:lstStyle/>
          <a:p>
            <a:r>
              <a:rPr lang="en-US" b="1" dirty="0" smtClean="0">
                <a:solidFill>
                  <a:srgbClr val="00B050"/>
                </a:solidFill>
                <a:latin typeface="Bangers"/>
                <a:ea typeface="Bangers"/>
                <a:cs typeface="Bangers"/>
                <a:sym typeface="Bangers"/>
              </a:rPr>
              <a:t>                   Player Positions</a:t>
            </a:r>
            <a:endParaRPr lang="en-GB" dirty="0"/>
          </a:p>
        </p:txBody>
      </p:sp>
      <p:graphicFrame>
        <p:nvGraphicFramePr>
          <p:cNvPr id="32" name="Table 31"/>
          <p:cNvGraphicFramePr>
            <a:graphicFrameLocks noGrp="1"/>
          </p:cNvGraphicFramePr>
          <p:nvPr>
            <p:extLst>
              <p:ext uri="{D42A27DB-BD31-4B8C-83A1-F6EECF244321}">
                <p14:modId xmlns:p14="http://schemas.microsoft.com/office/powerpoint/2010/main" val="4266131166"/>
              </p:ext>
            </p:extLst>
          </p:nvPr>
        </p:nvGraphicFramePr>
        <p:xfrm>
          <a:off x="4880991" y="3483335"/>
          <a:ext cx="4950502" cy="929640"/>
        </p:xfrm>
        <a:graphic>
          <a:graphicData uri="http://schemas.openxmlformats.org/drawingml/2006/table">
            <a:tbl>
              <a:tblPr firstRow="1" bandRow="1">
                <a:tableStyleId>{663986F5-59F1-45FE-B2F2-9B36EEFBC028}</a:tableStyleId>
              </a:tblPr>
              <a:tblGrid>
                <a:gridCol w="360040">
                  <a:extLst>
                    <a:ext uri="{9D8B030D-6E8A-4147-A177-3AD203B41FA5}">
                      <a16:colId xmlns:a16="http://schemas.microsoft.com/office/drawing/2014/main" val="1980621131"/>
                    </a:ext>
                  </a:extLst>
                </a:gridCol>
                <a:gridCol w="720080">
                  <a:extLst>
                    <a:ext uri="{9D8B030D-6E8A-4147-A177-3AD203B41FA5}">
                      <a16:colId xmlns:a16="http://schemas.microsoft.com/office/drawing/2014/main" val="3266506755"/>
                    </a:ext>
                  </a:extLst>
                </a:gridCol>
                <a:gridCol w="3870382">
                  <a:extLst>
                    <a:ext uri="{9D8B030D-6E8A-4147-A177-3AD203B41FA5}">
                      <a16:colId xmlns:a16="http://schemas.microsoft.com/office/drawing/2014/main" val="2319496220"/>
                    </a:ext>
                  </a:extLst>
                </a:gridCol>
              </a:tblGrid>
              <a:tr h="840137">
                <a:tc>
                  <a:txBody>
                    <a:bodyPr/>
                    <a:lstStyle/>
                    <a:p>
                      <a:r>
                        <a:rPr lang="en-GB" sz="1100" dirty="0" smtClean="0"/>
                        <a:t>12</a:t>
                      </a:r>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dirty="0" smtClean="0"/>
                        <a:t>Shooting</a:t>
                      </a:r>
                    </a:p>
                  </a:txBody>
                  <a:tcPr/>
                </a:tc>
                <a:tc>
                  <a:txBody>
                    <a:bodyPr/>
                    <a:lstStyle/>
                    <a:p>
                      <a:r>
                        <a:rPr lang="en-US" sz="1100" dirty="0" smtClean="0"/>
                        <a:t>Non kicking foot next to ball.</a:t>
                      </a:r>
                      <a:r>
                        <a:rPr lang="en-US" sz="1100" baseline="0" dirty="0" smtClean="0"/>
                        <a:t> H</a:t>
                      </a:r>
                      <a:r>
                        <a:rPr lang="en-US" sz="1100" dirty="0" smtClean="0"/>
                        <a:t>ead over the top of the ball. Contact with side of the foot (placement of ball) or top of the foot ( to generate power) Both legs flexed but when striking the ball, kicking foot needs to be fully extended on follow-through. Aim to shoot between the goalkeeper and the posts.</a:t>
                      </a:r>
                      <a:endParaRPr lang="en-GB" sz="1100" dirty="0"/>
                    </a:p>
                  </a:txBody>
                  <a:tcPr/>
                </a:tc>
                <a:extLst>
                  <a:ext uri="{0D108BD9-81ED-4DB2-BD59-A6C34878D82A}">
                    <a16:rowId xmlns:a16="http://schemas.microsoft.com/office/drawing/2014/main" val="977319624"/>
                  </a:ext>
                </a:extLst>
              </a:tr>
            </a:tbl>
          </a:graphicData>
        </a:graphic>
      </p:graphicFrame>
      <p:graphicFrame>
        <p:nvGraphicFramePr>
          <p:cNvPr id="34" name="Table 33"/>
          <p:cNvGraphicFramePr>
            <a:graphicFrameLocks noGrp="1"/>
          </p:cNvGraphicFramePr>
          <p:nvPr>
            <p:extLst>
              <p:ext uri="{D42A27DB-BD31-4B8C-83A1-F6EECF244321}">
                <p14:modId xmlns:p14="http://schemas.microsoft.com/office/powerpoint/2010/main" val="3174566418"/>
              </p:ext>
            </p:extLst>
          </p:nvPr>
        </p:nvGraphicFramePr>
        <p:xfrm>
          <a:off x="4880991" y="3099552"/>
          <a:ext cx="4950502" cy="373380"/>
        </p:xfrm>
        <a:graphic>
          <a:graphicData uri="http://schemas.openxmlformats.org/drawingml/2006/table">
            <a:tbl>
              <a:tblPr firstRow="1" bandRow="1">
                <a:tableStyleId>{663986F5-59F1-45FE-B2F2-9B36EEFBC028}</a:tableStyleId>
              </a:tblPr>
              <a:tblGrid>
                <a:gridCol w="360040">
                  <a:extLst>
                    <a:ext uri="{9D8B030D-6E8A-4147-A177-3AD203B41FA5}">
                      <a16:colId xmlns:a16="http://schemas.microsoft.com/office/drawing/2014/main" val="1980621131"/>
                    </a:ext>
                  </a:extLst>
                </a:gridCol>
                <a:gridCol w="715233">
                  <a:extLst>
                    <a:ext uri="{9D8B030D-6E8A-4147-A177-3AD203B41FA5}">
                      <a16:colId xmlns:a16="http://schemas.microsoft.com/office/drawing/2014/main" val="3266506755"/>
                    </a:ext>
                  </a:extLst>
                </a:gridCol>
                <a:gridCol w="3875229">
                  <a:extLst>
                    <a:ext uri="{9D8B030D-6E8A-4147-A177-3AD203B41FA5}">
                      <a16:colId xmlns:a16="http://schemas.microsoft.com/office/drawing/2014/main" val="2319496220"/>
                    </a:ext>
                  </a:extLst>
                </a:gridCol>
              </a:tblGrid>
              <a:tr h="352563">
                <a:tc>
                  <a:txBody>
                    <a:bodyPr/>
                    <a:lstStyle/>
                    <a:p>
                      <a:r>
                        <a:rPr lang="en-GB" sz="1100" dirty="0" smtClean="0"/>
                        <a:t>11</a:t>
                      </a:r>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dirty="0" smtClean="0"/>
                        <a:t>Passing</a:t>
                      </a:r>
                    </a:p>
                  </a:txBody>
                  <a:tcPr/>
                </a:tc>
                <a:tc>
                  <a:txBody>
                    <a:bodyPr/>
                    <a:lstStyle/>
                    <a:p>
                      <a:r>
                        <a:rPr lang="en-US" sz="1100" baseline="0" dirty="0" smtClean="0"/>
                        <a:t> </a:t>
                      </a:r>
                      <a:r>
                        <a:rPr lang="en-US" sz="1100" baseline="0" dirty="0" smtClean="0"/>
                        <a:t>Long and Short - </a:t>
                      </a:r>
                      <a:r>
                        <a:rPr lang="en-US" sz="1100" dirty="0" smtClean="0"/>
                        <a:t>Non-kicking foot closest to the ball. Kicking foot at a right angle to the ball.</a:t>
                      </a:r>
                      <a:r>
                        <a:rPr lang="en-US" sz="1100" baseline="0" dirty="0" smtClean="0"/>
                        <a:t> </a:t>
                      </a:r>
                      <a:r>
                        <a:rPr lang="en-US" sz="1100" dirty="0" smtClean="0"/>
                        <a:t>Body over ball and arms used for balance.</a:t>
                      </a:r>
                      <a:endParaRPr lang="en-US" sz="1100" dirty="0"/>
                    </a:p>
                  </a:txBody>
                  <a:tcPr marL="19050" marR="19050" marT="19050" marB="19050" anchor="ctr"/>
                </a:tc>
                <a:extLst>
                  <a:ext uri="{0D108BD9-81ED-4DB2-BD59-A6C34878D82A}">
                    <a16:rowId xmlns:a16="http://schemas.microsoft.com/office/drawing/2014/main" val="977319624"/>
                  </a:ext>
                </a:extLst>
              </a:tr>
            </a:tbl>
          </a:graphicData>
        </a:graphic>
      </p:graphicFrame>
      <p:graphicFrame>
        <p:nvGraphicFramePr>
          <p:cNvPr id="35" name="Table 34"/>
          <p:cNvGraphicFramePr>
            <a:graphicFrameLocks noGrp="1"/>
          </p:cNvGraphicFramePr>
          <p:nvPr>
            <p:extLst>
              <p:ext uri="{D42A27DB-BD31-4B8C-83A1-F6EECF244321}">
                <p14:modId xmlns:p14="http://schemas.microsoft.com/office/powerpoint/2010/main" val="1726434154"/>
              </p:ext>
            </p:extLst>
          </p:nvPr>
        </p:nvGraphicFramePr>
        <p:xfrm>
          <a:off x="64948" y="5402942"/>
          <a:ext cx="4705433" cy="1569720"/>
        </p:xfrm>
        <a:graphic>
          <a:graphicData uri="http://schemas.openxmlformats.org/drawingml/2006/table">
            <a:tbl>
              <a:tblPr firstRow="1" bandRow="1">
                <a:tableStyleId>{663986F5-59F1-45FE-B2F2-9B36EEFBC028}</a:tableStyleId>
              </a:tblPr>
              <a:tblGrid>
                <a:gridCol w="262402">
                  <a:extLst>
                    <a:ext uri="{9D8B030D-6E8A-4147-A177-3AD203B41FA5}">
                      <a16:colId xmlns:a16="http://schemas.microsoft.com/office/drawing/2014/main" val="3061750383"/>
                    </a:ext>
                  </a:extLst>
                </a:gridCol>
                <a:gridCol w="881234">
                  <a:extLst>
                    <a:ext uri="{9D8B030D-6E8A-4147-A177-3AD203B41FA5}">
                      <a16:colId xmlns:a16="http://schemas.microsoft.com/office/drawing/2014/main" val="1949540036"/>
                    </a:ext>
                  </a:extLst>
                </a:gridCol>
                <a:gridCol w="3561797">
                  <a:extLst>
                    <a:ext uri="{9D8B030D-6E8A-4147-A177-3AD203B41FA5}">
                      <a16:colId xmlns:a16="http://schemas.microsoft.com/office/drawing/2014/main" val="3544214520"/>
                    </a:ext>
                  </a:extLst>
                </a:gridCol>
              </a:tblGrid>
              <a:tr h="1455058">
                <a:tc>
                  <a:txBody>
                    <a:bodyPr/>
                    <a:lstStyle/>
                    <a:p>
                      <a:r>
                        <a:rPr lang="en-GB" sz="1100" dirty="0" smtClean="0"/>
                        <a:t>8</a:t>
                      </a:r>
                      <a:endParaRPr lang="en-GB" sz="1100" dirty="0"/>
                    </a:p>
                  </a:txBody>
                  <a:tcPr/>
                </a:tc>
                <a:tc>
                  <a:txBody>
                    <a:bodyPr/>
                    <a:lstStyle/>
                    <a:p>
                      <a:r>
                        <a:rPr lang="en-GB" sz="1050" b="1" dirty="0" smtClean="0"/>
                        <a:t>Goalkeeper</a:t>
                      </a:r>
                    </a:p>
                    <a:p>
                      <a:r>
                        <a:rPr lang="en-GB" sz="1050" b="1" dirty="0" smtClean="0"/>
                        <a:t>Centre</a:t>
                      </a:r>
                      <a:r>
                        <a:rPr lang="en-GB" sz="1050" b="1" baseline="0" dirty="0" smtClean="0"/>
                        <a:t> Back</a:t>
                      </a:r>
                    </a:p>
                    <a:p>
                      <a:endParaRPr lang="en-GB" sz="1050" b="1" baseline="0" dirty="0" smtClean="0"/>
                    </a:p>
                    <a:p>
                      <a:r>
                        <a:rPr lang="en-GB" sz="1050" b="1" baseline="0" dirty="0" smtClean="0"/>
                        <a:t>Full </a:t>
                      </a:r>
                      <a:r>
                        <a:rPr lang="en-GB" sz="1050" b="1" baseline="0" dirty="0" smtClean="0"/>
                        <a:t>Back</a:t>
                      </a:r>
                    </a:p>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50" b="1" baseline="0" dirty="0" smtClean="0"/>
                        <a:t>Midfielder</a:t>
                      </a:r>
                    </a:p>
                    <a:p>
                      <a:endParaRPr lang="en-GB" sz="1050" b="1" baseline="0" dirty="0" smtClean="0"/>
                    </a:p>
                    <a:p>
                      <a:r>
                        <a:rPr lang="en-GB" sz="1050" b="1" baseline="0" dirty="0" smtClean="0"/>
                        <a:t>Winger</a:t>
                      </a:r>
                      <a:endParaRPr lang="en-GB" sz="1050" b="1" baseline="0" dirty="0" smtClean="0"/>
                    </a:p>
                    <a:p>
                      <a:r>
                        <a:rPr lang="en-GB" sz="1050" b="1" dirty="0" smtClean="0"/>
                        <a:t>Striker</a:t>
                      </a:r>
                      <a:endParaRPr lang="en-GB" sz="1050" b="1" dirty="0"/>
                    </a:p>
                  </a:txBody>
                  <a:tcPr/>
                </a:tc>
                <a:tc>
                  <a:txBody>
                    <a:bodyPr/>
                    <a:lstStyle/>
                    <a:p>
                      <a:pPr marL="171450" marR="0" lvl="0" indent="-171450" algn="l" defTabSz="914400" rtl="0" eaLnBrk="1" fontAlgn="auto" latinLnBrk="0" hangingPunct="1">
                        <a:lnSpc>
                          <a:spcPct val="100000"/>
                        </a:lnSpc>
                        <a:spcBef>
                          <a:spcPts val="0"/>
                        </a:spcBef>
                        <a:spcAft>
                          <a:spcPts val="0"/>
                        </a:spcAft>
                        <a:buClr>
                          <a:srgbClr val="000000"/>
                        </a:buClr>
                        <a:buSzTx/>
                        <a:buFontTx/>
                        <a:buChar char="-"/>
                        <a:tabLst/>
                        <a:defRPr/>
                      </a:pPr>
                      <a:r>
                        <a:rPr lang="en-US" sz="1100" b="0" i="0" u="none" strike="noStrike" cap="none" dirty="0" smtClean="0">
                          <a:solidFill>
                            <a:schemeClr val="dk1"/>
                          </a:solidFill>
                          <a:effectLst/>
                          <a:latin typeface="Calibri"/>
                          <a:ea typeface="Calibri"/>
                          <a:cs typeface="Calibri"/>
                          <a:sym typeface="Arial"/>
                        </a:rPr>
                        <a:t>Prevent the opposing team from scoring a goal.</a:t>
                      </a:r>
                    </a:p>
                    <a:p>
                      <a:pPr marL="171450" marR="0" lvl="0" indent="-171450" algn="l" defTabSz="914400" rtl="0" eaLnBrk="1" fontAlgn="auto" latinLnBrk="0" hangingPunct="1">
                        <a:lnSpc>
                          <a:spcPct val="100000"/>
                        </a:lnSpc>
                        <a:spcBef>
                          <a:spcPts val="0"/>
                        </a:spcBef>
                        <a:spcAft>
                          <a:spcPts val="0"/>
                        </a:spcAft>
                        <a:buClr>
                          <a:srgbClr val="000000"/>
                        </a:buClr>
                        <a:buSzTx/>
                        <a:buFontTx/>
                        <a:buChar char="-"/>
                        <a:tabLst/>
                        <a:defRPr/>
                      </a:pPr>
                      <a:r>
                        <a:rPr lang="en-US" sz="1100" b="0" i="0" u="none" strike="noStrike" cap="none" baseline="0" dirty="0" smtClean="0">
                          <a:solidFill>
                            <a:schemeClr val="dk1"/>
                          </a:solidFill>
                          <a:effectLst/>
                          <a:latin typeface="Calibri"/>
                          <a:ea typeface="Calibri"/>
                          <a:cs typeface="Calibri"/>
                          <a:sym typeface="Arial"/>
                        </a:rPr>
                        <a:t>Main role is to tackle and clear balls near their own goal (Hold, Press, Cover and sweep).</a:t>
                      </a:r>
                    </a:p>
                    <a:p>
                      <a:pPr marL="171450" marR="0" lvl="0" indent="-171450" algn="l" defTabSz="914400" rtl="0" eaLnBrk="1" fontAlgn="auto" latinLnBrk="0" hangingPunct="1">
                        <a:lnSpc>
                          <a:spcPct val="100000"/>
                        </a:lnSpc>
                        <a:spcBef>
                          <a:spcPts val="0"/>
                        </a:spcBef>
                        <a:spcAft>
                          <a:spcPts val="0"/>
                        </a:spcAft>
                        <a:buClr>
                          <a:srgbClr val="000000"/>
                        </a:buClr>
                        <a:buSzTx/>
                        <a:buFontTx/>
                        <a:buChar char="-"/>
                        <a:tabLst/>
                        <a:defRPr/>
                      </a:pPr>
                      <a:r>
                        <a:rPr lang="en-US" sz="1100" b="0" i="0" u="none" strike="noStrike" cap="none" baseline="0" dirty="0" smtClean="0">
                          <a:solidFill>
                            <a:schemeClr val="dk1"/>
                          </a:solidFill>
                          <a:effectLst/>
                          <a:latin typeface="Calibri"/>
                          <a:ea typeface="Calibri"/>
                          <a:cs typeface="Calibri"/>
                          <a:sym typeface="Arial"/>
                        </a:rPr>
                        <a:t>Main role is to tackle wide players and to overlap. </a:t>
                      </a:r>
                    </a:p>
                    <a:p>
                      <a:pPr marL="171450" marR="0" lvl="0" indent="-171450" algn="l" defTabSz="914400" rtl="0" eaLnBrk="1" fontAlgn="auto" latinLnBrk="0" hangingPunct="1">
                        <a:lnSpc>
                          <a:spcPct val="100000"/>
                        </a:lnSpc>
                        <a:spcBef>
                          <a:spcPts val="0"/>
                        </a:spcBef>
                        <a:spcAft>
                          <a:spcPts val="0"/>
                        </a:spcAft>
                        <a:buClr>
                          <a:srgbClr val="000000"/>
                        </a:buClr>
                        <a:buSzTx/>
                        <a:buFontTx/>
                        <a:buChar char="-"/>
                        <a:tabLst/>
                        <a:defRPr/>
                      </a:pPr>
                      <a:r>
                        <a:rPr lang="en-US" sz="1100" b="0" i="0" u="none" strike="noStrike" cap="none" baseline="0" dirty="0" smtClean="0">
                          <a:solidFill>
                            <a:schemeClr val="dk1"/>
                          </a:solidFill>
                          <a:effectLst/>
                          <a:latin typeface="Calibri"/>
                          <a:ea typeface="Calibri"/>
                          <a:cs typeface="Calibri"/>
                          <a:sym typeface="Arial"/>
                        </a:rPr>
                        <a:t>To protect the defensive line and support creative players (playmaker). Run with ball and switch play.</a:t>
                      </a:r>
                    </a:p>
                    <a:p>
                      <a:pPr marL="171450" marR="0" lvl="0" indent="-171450" algn="l" defTabSz="914400" rtl="0" eaLnBrk="1" fontAlgn="auto" latinLnBrk="0" hangingPunct="1">
                        <a:lnSpc>
                          <a:spcPct val="100000"/>
                        </a:lnSpc>
                        <a:spcBef>
                          <a:spcPts val="0"/>
                        </a:spcBef>
                        <a:spcAft>
                          <a:spcPts val="0"/>
                        </a:spcAft>
                        <a:buClr>
                          <a:srgbClr val="000000"/>
                        </a:buClr>
                        <a:buSzTx/>
                        <a:buFontTx/>
                        <a:buChar char="-"/>
                        <a:tabLst/>
                        <a:defRPr/>
                      </a:pPr>
                      <a:r>
                        <a:rPr lang="en-US" sz="1100" b="0" i="0" u="none" strike="noStrike" cap="none" baseline="0" dirty="0" smtClean="0">
                          <a:solidFill>
                            <a:schemeClr val="dk1"/>
                          </a:solidFill>
                          <a:effectLst/>
                          <a:latin typeface="Calibri"/>
                          <a:ea typeface="Calibri"/>
                          <a:cs typeface="Calibri"/>
                          <a:sym typeface="Arial"/>
                        </a:rPr>
                        <a:t>Dribble/cross the ball. Hugs line but cuts inside.</a:t>
                      </a:r>
                    </a:p>
                    <a:p>
                      <a:pPr marL="171450" marR="0" lvl="0" indent="-171450" algn="l" defTabSz="914400" rtl="0" eaLnBrk="1" fontAlgn="auto" latinLnBrk="0" hangingPunct="1">
                        <a:lnSpc>
                          <a:spcPct val="100000"/>
                        </a:lnSpc>
                        <a:spcBef>
                          <a:spcPts val="0"/>
                        </a:spcBef>
                        <a:spcAft>
                          <a:spcPts val="0"/>
                        </a:spcAft>
                        <a:buClr>
                          <a:srgbClr val="000000"/>
                        </a:buClr>
                        <a:buSzTx/>
                        <a:buFontTx/>
                        <a:buChar char="-"/>
                        <a:tabLst/>
                        <a:defRPr/>
                      </a:pPr>
                      <a:r>
                        <a:rPr lang="en-US" sz="1100" b="0" i="0" u="none" strike="noStrike" cap="none" baseline="0" dirty="0" smtClean="0">
                          <a:solidFill>
                            <a:schemeClr val="dk1"/>
                          </a:solidFill>
                          <a:effectLst/>
                          <a:latin typeface="Calibri"/>
                          <a:ea typeface="Calibri"/>
                          <a:cs typeface="Calibri"/>
                          <a:sym typeface="Arial"/>
                        </a:rPr>
                        <a:t>Score and create goals, lay offs and lead the line.</a:t>
                      </a:r>
                    </a:p>
                    <a:p>
                      <a:pPr marL="171450" marR="0" lvl="0" indent="-171450" algn="l" defTabSz="914400" rtl="0" eaLnBrk="1" fontAlgn="auto" latinLnBrk="0" hangingPunct="1">
                        <a:lnSpc>
                          <a:spcPct val="100000"/>
                        </a:lnSpc>
                        <a:spcBef>
                          <a:spcPts val="0"/>
                        </a:spcBef>
                        <a:spcAft>
                          <a:spcPts val="0"/>
                        </a:spcAft>
                        <a:buClr>
                          <a:srgbClr val="000000"/>
                        </a:buClr>
                        <a:buSzTx/>
                        <a:buFontTx/>
                        <a:buChar char="-"/>
                        <a:tabLst/>
                        <a:defRPr/>
                      </a:pPr>
                      <a:endParaRPr lang="en-GB" sz="900" b="0" i="0" u="none" strike="noStrike" cap="none" baseline="0" dirty="0" smtClean="0">
                        <a:solidFill>
                          <a:schemeClr val="dk1"/>
                        </a:solidFill>
                        <a:latin typeface="Calibri"/>
                        <a:ea typeface="Calibri"/>
                        <a:cs typeface="Calibri"/>
                        <a:sym typeface="Arial"/>
                      </a:endParaRPr>
                    </a:p>
                  </a:txBody>
                  <a:tcPr/>
                </a:tc>
                <a:extLst>
                  <a:ext uri="{0D108BD9-81ED-4DB2-BD59-A6C34878D82A}">
                    <a16:rowId xmlns:a16="http://schemas.microsoft.com/office/drawing/2014/main" val="2245023858"/>
                  </a:ext>
                </a:extLst>
              </a:tr>
            </a:tbl>
          </a:graphicData>
        </a:graphic>
      </p:graphicFrame>
      <p:sp>
        <p:nvSpPr>
          <p:cNvPr id="38" name="Rectangle 37"/>
          <p:cNvSpPr/>
          <p:nvPr/>
        </p:nvSpPr>
        <p:spPr>
          <a:xfrm>
            <a:off x="6161891" y="299132"/>
            <a:ext cx="3584636" cy="307777"/>
          </a:xfrm>
          <a:prstGeom prst="rect">
            <a:avLst/>
          </a:prstGeom>
        </p:spPr>
        <p:txBody>
          <a:bodyPr wrap="none">
            <a:spAutoFit/>
          </a:bodyPr>
          <a:lstStyle/>
          <a:p>
            <a:r>
              <a:rPr lang="en-US" b="1" dirty="0" smtClean="0">
                <a:solidFill>
                  <a:srgbClr val="00B050"/>
                </a:solidFill>
                <a:latin typeface="Bangers"/>
                <a:ea typeface="Bangers"/>
                <a:cs typeface="Bangers"/>
                <a:sym typeface="Bangers"/>
              </a:rPr>
              <a:t>                   </a:t>
            </a:r>
            <a:r>
              <a:rPr lang="en-US" b="1" dirty="0" smtClean="0">
                <a:solidFill>
                  <a:srgbClr val="00B050"/>
                </a:solidFill>
                <a:latin typeface="Bangers"/>
                <a:ea typeface="Bangers"/>
                <a:cs typeface="Bangers"/>
                <a:sym typeface="Bangers"/>
              </a:rPr>
              <a:t>Formations &amp; Match Timings</a:t>
            </a:r>
            <a:endParaRPr lang="en-GB" dirty="0"/>
          </a:p>
        </p:txBody>
      </p:sp>
      <p:pic>
        <p:nvPicPr>
          <p:cNvPr id="2" name="Picture 4" descr="Image result for football pitc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227" y="1147702"/>
            <a:ext cx="1830355" cy="142808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491980812"/>
              </p:ext>
            </p:extLst>
          </p:nvPr>
        </p:nvGraphicFramePr>
        <p:xfrm>
          <a:off x="2035880" y="2347648"/>
          <a:ext cx="4711667" cy="369888"/>
        </p:xfrm>
        <a:graphic>
          <a:graphicData uri="http://schemas.openxmlformats.org/drawingml/2006/table">
            <a:tbl>
              <a:tblPr firstRow="1" bandRow="1">
                <a:tableStyleId>{663986F5-59F1-45FE-B2F2-9B36EEFBC028}</a:tableStyleId>
              </a:tblPr>
              <a:tblGrid>
                <a:gridCol w="315617">
                  <a:extLst>
                    <a:ext uri="{9D8B030D-6E8A-4147-A177-3AD203B41FA5}">
                      <a16:colId xmlns:a16="http://schemas.microsoft.com/office/drawing/2014/main" val="2660333262"/>
                    </a:ext>
                  </a:extLst>
                </a:gridCol>
                <a:gridCol w="746295">
                  <a:extLst>
                    <a:ext uri="{9D8B030D-6E8A-4147-A177-3AD203B41FA5}">
                      <a16:colId xmlns:a16="http://schemas.microsoft.com/office/drawing/2014/main" val="2391851447"/>
                    </a:ext>
                  </a:extLst>
                </a:gridCol>
                <a:gridCol w="3649755">
                  <a:extLst>
                    <a:ext uri="{9D8B030D-6E8A-4147-A177-3AD203B41FA5}">
                      <a16:colId xmlns:a16="http://schemas.microsoft.com/office/drawing/2014/main" val="314919147"/>
                    </a:ext>
                  </a:extLst>
                </a:gridCol>
              </a:tblGrid>
              <a:tr h="299200">
                <a:tc>
                  <a:txBody>
                    <a:bodyPr/>
                    <a:lstStyle/>
                    <a:p>
                      <a:r>
                        <a:rPr lang="en-GB" sz="1200" dirty="0" smtClean="0"/>
                        <a:t>5</a:t>
                      </a:r>
                      <a:endParaRPr lang="en-GB" sz="1200" dirty="0"/>
                    </a:p>
                  </a:txBody>
                  <a:tcPr/>
                </a:tc>
                <a:tc>
                  <a:txBody>
                    <a:bodyPr/>
                    <a:lstStyle/>
                    <a:p>
                      <a:r>
                        <a:rPr lang="en-GB" sz="1100" b="1" dirty="0" smtClean="0"/>
                        <a:t>Goal</a:t>
                      </a:r>
                      <a:r>
                        <a:rPr lang="en-GB" sz="1100" b="1" baseline="0" dirty="0" smtClean="0"/>
                        <a:t> Kick</a:t>
                      </a:r>
                      <a:endParaRPr lang="en-GB" sz="1100" b="1" dirty="0"/>
                    </a:p>
                  </a:txBody>
                  <a:tcPr/>
                </a:tc>
                <a:tc>
                  <a:txBody>
                    <a:bodyPr/>
                    <a:lstStyle/>
                    <a:p>
                      <a:pPr>
                        <a:lnSpc>
                          <a:spcPct val="107000"/>
                        </a:lnSpc>
                        <a:spcBef>
                          <a:spcPts val="1200"/>
                        </a:spcBef>
                        <a:spcAft>
                          <a:spcPts val="1200"/>
                        </a:spcAft>
                      </a:pPr>
                      <a:r>
                        <a:rPr lang="en-GB" sz="1100" baseline="0" dirty="0" smtClean="0">
                          <a:effectLst/>
                          <a:latin typeface="Calibri" panose="020F0502020204030204" pitchFamily="34" charset="0"/>
                          <a:ea typeface="Calibri" panose="020F0502020204030204" pitchFamily="34" charset="0"/>
                          <a:cs typeface="Times New Roman" panose="02020603050405020304" pitchFamily="18" charset="0"/>
                        </a:rPr>
                        <a:t>When the ball goes behind the goal off a striker.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extLst>
                  <a:ext uri="{0D108BD9-81ED-4DB2-BD59-A6C34878D82A}">
                    <a16:rowId xmlns:a16="http://schemas.microsoft.com/office/drawing/2014/main" val="3844049023"/>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366629840"/>
              </p:ext>
            </p:extLst>
          </p:nvPr>
        </p:nvGraphicFramePr>
        <p:xfrm>
          <a:off x="2034073" y="2717536"/>
          <a:ext cx="4715279" cy="361950"/>
        </p:xfrm>
        <a:graphic>
          <a:graphicData uri="http://schemas.openxmlformats.org/drawingml/2006/table">
            <a:tbl>
              <a:tblPr firstRow="1" bandRow="1">
                <a:tableStyleId>{663986F5-59F1-45FE-B2F2-9B36EEFBC028}</a:tableStyleId>
              </a:tblPr>
              <a:tblGrid>
                <a:gridCol w="319403">
                  <a:extLst>
                    <a:ext uri="{9D8B030D-6E8A-4147-A177-3AD203B41FA5}">
                      <a16:colId xmlns:a16="http://schemas.microsoft.com/office/drawing/2014/main" val="2660333262"/>
                    </a:ext>
                  </a:extLst>
                </a:gridCol>
                <a:gridCol w="755247">
                  <a:extLst>
                    <a:ext uri="{9D8B030D-6E8A-4147-A177-3AD203B41FA5}">
                      <a16:colId xmlns:a16="http://schemas.microsoft.com/office/drawing/2014/main" val="2391851447"/>
                    </a:ext>
                  </a:extLst>
                </a:gridCol>
                <a:gridCol w="3640629">
                  <a:extLst>
                    <a:ext uri="{9D8B030D-6E8A-4147-A177-3AD203B41FA5}">
                      <a16:colId xmlns:a16="http://schemas.microsoft.com/office/drawing/2014/main" val="314919147"/>
                    </a:ext>
                  </a:extLst>
                </a:gridCol>
              </a:tblGrid>
              <a:tr h="327303">
                <a:tc>
                  <a:txBody>
                    <a:bodyPr/>
                    <a:lstStyle/>
                    <a:p>
                      <a:r>
                        <a:rPr lang="en-GB" sz="1200" dirty="0" smtClean="0"/>
                        <a:t>6</a:t>
                      </a:r>
                      <a:endParaRPr lang="en-GB" sz="1200" dirty="0"/>
                    </a:p>
                  </a:txBody>
                  <a:tcPr/>
                </a:tc>
                <a:tc>
                  <a:txBody>
                    <a:bodyPr/>
                    <a:lstStyle/>
                    <a:p>
                      <a:r>
                        <a:rPr lang="en-GB" sz="1100" b="1" dirty="0" smtClean="0"/>
                        <a:t>Penalty</a:t>
                      </a:r>
                      <a:endParaRPr lang="en-GB" sz="1100" b="1" dirty="0"/>
                    </a:p>
                  </a:txBody>
                  <a:tcPr/>
                </a:tc>
                <a:tc>
                  <a:txBody>
                    <a:bodyPr/>
                    <a:lstStyle/>
                    <a:p>
                      <a:pPr>
                        <a:lnSpc>
                          <a:spcPct val="107000"/>
                        </a:lnSpc>
                        <a:spcBef>
                          <a:spcPts val="1200"/>
                        </a:spcBef>
                        <a:spcAft>
                          <a:spcPts val="1200"/>
                        </a:spcAft>
                      </a:pPr>
                      <a:r>
                        <a:rPr lang="en-GB" sz="1100" baseline="0" dirty="0" smtClean="0">
                          <a:effectLst/>
                          <a:latin typeface="Calibri" panose="020F0502020204030204" pitchFamily="34" charset="0"/>
                          <a:ea typeface="Calibri" panose="020F0502020204030204" pitchFamily="34" charset="0"/>
                          <a:cs typeface="Times New Roman" panose="02020603050405020304" pitchFamily="18" charset="0"/>
                        </a:rPr>
                        <a:t>Awarded for a foul in the box for the attacking team.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extLst>
                  <a:ext uri="{0D108BD9-81ED-4DB2-BD59-A6C34878D82A}">
                    <a16:rowId xmlns:a16="http://schemas.microsoft.com/office/drawing/2014/main" val="3844049023"/>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1204</TotalTime>
  <Words>764</Words>
  <Application>Microsoft Office PowerPoint</Application>
  <PresentationFormat>A4 Paper (210x297 mm)</PresentationFormat>
  <Paragraphs>78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Amatic SC</vt:lpstr>
      <vt:lpstr>Arial</vt:lpstr>
      <vt:lpstr>Bangers</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laptop</dc:creator>
  <cp:lastModifiedBy>Ian Gauntlett</cp:lastModifiedBy>
  <cp:revision>124</cp:revision>
  <cp:lastPrinted>2020-02-19T10:06:00Z</cp:lastPrinted>
  <dcterms:modified xsi:type="dcterms:W3CDTF">2020-03-25T00:17:26Z</dcterms:modified>
</cp:coreProperties>
</file>