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9906000" cy="6858000" type="A4"/>
  <p:notesSz cx="6799263" cy="99298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63986F5-59F1-45FE-B2F2-9B36EEFBC028}">
  <a:tblStyle styleId="{663986F5-59F1-45FE-B2F2-9B36EEFBC028}"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918" y="9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33425" y="744725"/>
            <a:ext cx="4533050" cy="37236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79925" y="4716650"/>
            <a:ext cx="5439400" cy="44684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7770689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79925" y="4716650"/>
            <a:ext cx="5439400" cy="44684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82" name="Shape 82"/>
          <p:cNvSpPr>
            <a:spLocks noGrp="1" noRot="1" noChangeAspect="1"/>
          </p:cNvSpPr>
          <p:nvPr>
            <p:ph type="sldImg" idx="2"/>
          </p:nvPr>
        </p:nvSpPr>
        <p:spPr>
          <a:xfrm>
            <a:off x="711200" y="744538"/>
            <a:ext cx="5376863" cy="37242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742950" y="2130426"/>
            <a:ext cx="8420100" cy="14700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3" name="Shape 13"/>
          <p:cNvSpPr txBox="1">
            <a:spLocks noGrp="1"/>
          </p:cNvSpPr>
          <p:nvPr>
            <p:ph type="subTitle" idx="1"/>
          </p:nvPr>
        </p:nvSpPr>
        <p:spPr>
          <a:xfrm>
            <a:off x="1485900" y="3886200"/>
            <a:ext cx="6934200" cy="1752600"/>
          </a:xfrm>
          <a:prstGeom prst="rect">
            <a:avLst/>
          </a:prstGeom>
          <a:noFill/>
          <a:ln>
            <a:noFill/>
          </a:ln>
        </p:spPr>
        <p:txBody>
          <a:bodyPr spcFirstLastPara="1" wrap="square" lIns="91425" tIns="91425" rIns="91425" bIns="91425" anchor="t" anchorCtr="0"/>
          <a:lstStyle>
            <a:lvl1pPr marL="0" marR="0" lvl="0" indent="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6061868" y="1993108"/>
            <a:ext cx="5851525" cy="2414588"/>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6" name="Shape 76"/>
          <p:cNvSpPr txBox="1">
            <a:spLocks noGrp="1"/>
          </p:cNvSpPr>
          <p:nvPr>
            <p:ph type="body" idx="1"/>
          </p:nvPr>
        </p:nvSpPr>
        <p:spPr>
          <a:xfrm rot="5400000">
            <a:off x="1150144" y="-338930"/>
            <a:ext cx="5851525" cy="707866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782506" y="4406901"/>
            <a:ext cx="8420100" cy="1362075"/>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Clr>
                <a:schemeClr val="dk1"/>
              </a:buClr>
              <a:buSzPts val="1400"/>
              <a:buFont typeface="Calibri"/>
              <a:buNone/>
              <a:defRPr sz="4000" b="1"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25" name="Shape 25"/>
          <p:cNvSpPr txBox="1">
            <a:spLocks noGrp="1"/>
          </p:cNvSpPr>
          <p:nvPr>
            <p:ph type="body" idx="1"/>
          </p:nvPr>
        </p:nvSpPr>
        <p:spPr>
          <a:xfrm>
            <a:off x="782506" y="2906713"/>
            <a:ext cx="8420100" cy="1500187"/>
          </a:xfrm>
          <a:prstGeom prst="rect">
            <a:avLst/>
          </a:prstGeom>
          <a:noFill/>
          <a:ln>
            <a:noFill/>
          </a:ln>
        </p:spPr>
        <p:txBody>
          <a:bodyPr spcFirstLastPara="1" wrap="square" lIns="91425" tIns="91425" rIns="91425" bIns="91425" anchor="b" anchorCtr="0"/>
          <a:lstStyle>
            <a:lvl1pPr marL="457200" marR="0" lvl="0" indent="-228600" algn="l" rtl="0">
              <a:spcBef>
                <a:spcPts val="400"/>
              </a:spcBef>
              <a:spcAft>
                <a:spcPts val="0"/>
              </a:spcAft>
              <a:buClr>
                <a:srgbClr val="888888"/>
              </a:buClr>
              <a:buSzPts val="32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2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24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495300" y="274638"/>
            <a:ext cx="89154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1" name="Shape 31"/>
          <p:cNvSpPr txBox="1">
            <a:spLocks noGrp="1"/>
          </p:cNvSpPr>
          <p:nvPr>
            <p:ph type="body" idx="1"/>
          </p:nvPr>
        </p:nvSpPr>
        <p:spPr>
          <a:xfrm>
            <a:off x="536575" y="1600201"/>
            <a:ext cx="4746625"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5448300" y="1600201"/>
            <a:ext cx="4746625"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5300" y="274638"/>
            <a:ext cx="89154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8" name="Shape 38"/>
          <p:cNvSpPr txBox="1">
            <a:spLocks noGrp="1"/>
          </p:cNvSpPr>
          <p:nvPr>
            <p:ph type="body" idx="1"/>
          </p:nvPr>
        </p:nvSpPr>
        <p:spPr>
          <a:xfrm>
            <a:off x="495300" y="1535113"/>
            <a:ext cx="4376870"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495300" y="2174875"/>
            <a:ext cx="4376870"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5032111" y="1535113"/>
            <a:ext cx="4378590"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5032111" y="2174875"/>
            <a:ext cx="4378590"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95300" y="274638"/>
            <a:ext cx="89154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47" name="Shape 47"/>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95300" y="273050"/>
            <a:ext cx="3259006" cy="116205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dk1"/>
              </a:buClr>
              <a:buSzPts val="1400"/>
              <a:buFont typeface="Calibri"/>
              <a:buNone/>
              <a:defRPr sz="2000" b="1"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56" name="Shape 56"/>
          <p:cNvSpPr txBox="1">
            <a:spLocks noGrp="1"/>
          </p:cNvSpPr>
          <p:nvPr>
            <p:ph type="body" idx="1"/>
          </p:nvPr>
        </p:nvSpPr>
        <p:spPr>
          <a:xfrm>
            <a:off x="3872971" y="273051"/>
            <a:ext cx="5537729" cy="585311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495300" y="1435101"/>
            <a:ext cx="3259006" cy="469106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1941645" y="4800600"/>
            <a:ext cx="5943600" cy="566738"/>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dk1"/>
              </a:buClr>
              <a:buSzPts val="1400"/>
              <a:buFont typeface="Calibri"/>
              <a:buNone/>
              <a:defRPr sz="2000" b="1"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3" name="Shape 63"/>
          <p:cNvSpPr>
            <a:spLocks noGrp="1"/>
          </p:cNvSpPr>
          <p:nvPr>
            <p:ph type="pic" idx="2"/>
          </p:nvPr>
        </p:nvSpPr>
        <p:spPr>
          <a:xfrm>
            <a:off x="1941645" y="612775"/>
            <a:ext cx="5943600" cy="4114800"/>
          </a:xfrm>
          <a:prstGeom prst="rect">
            <a:avLst/>
          </a:prstGeom>
          <a:noFill/>
          <a:ln>
            <a:noFill/>
          </a:ln>
        </p:spPr>
        <p:txBody>
          <a:bodyPr spcFirstLastPara="1" wrap="square" lIns="91425" tIns="91425" rIns="91425" bIns="91425" anchor="t" anchorCtr="0"/>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1941645" y="5367338"/>
            <a:ext cx="5943600" cy="804862"/>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95300" y="274638"/>
            <a:ext cx="89154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0" name="Shape 70"/>
          <p:cNvSpPr txBox="1">
            <a:spLocks noGrp="1"/>
          </p:cNvSpPr>
          <p:nvPr>
            <p:ph type="body" idx="1"/>
          </p:nvPr>
        </p:nvSpPr>
        <p:spPr>
          <a:xfrm rot="5400000">
            <a:off x="2690018" y="-594518"/>
            <a:ext cx="4525963" cy="89154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95300" y="274638"/>
            <a:ext cx="89154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 name="Shape 7"/>
          <p:cNvSpPr txBox="1">
            <a:spLocks noGrp="1"/>
          </p:cNvSpPr>
          <p:nvPr>
            <p:ph type="body" idx="1"/>
          </p:nvPr>
        </p:nvSpPr>
        <p:spPr>
          <a:xfrm>
            <a:off x="495300" y="1600201"/>
            <a:ext cx="8915400" cy="452596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p:nvPr/>
        </p:nvSpPr>
        <p:spPr>
          <a:xfrm>
            <a:off x="1568624" y="-27410"/>
            <a:ext cx="8337376" cy="40011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b="1" i="0" u="none" strike="noStrike" cap="none" dirty="0">
                <a:solidFill>
                  <a:srgbClr val="FF0000"/>
                </a:solidFill>
                <a:latin typeface="Amatic SC"/>
                <a:ea typeface="Amatic SC"/>
                <a:cs typeface="Amatic SC"/>
                <a:sym typeface="Amatic SC"/>
              </a:rPr>
              <a:t>Knowledge Organiser </a:t>
            </a:r>
            <a:r>
              <a:rPr lang="en-US" sz="2400" b="1" i="0" u="none" strike="noStrike" cap="none" dirty="0" smtClean="0">
                <a:solidFill>
                  <a:srgbClr val="FF0000"/>
                </a:solidFill>
                <a:latin typeface="Amatic SC"/>
                <a:ea typeface="Amatic SC"/>
                <a:cs typeface="Amatic SC"/>
                <a:sym typeface="Amatic SC"/>
              </a:rPr>
              <a:t>– </a:t>
            </a:r>
            <a:r>
              <a:rPr lang="en-US" sz="2400" b="1" dirty="0" smtClean="0">
                <a:solidFill>
                  <a:srgbClr val="FF0000"/>
                </a:solidFill>
                <a:latin typeface="Amatic SC"/>
                <a:ea typeface="Amatic SC"/>
                <a:cs typeface="Amatic SC"/>
                <a:sym typeface="Amatic SC"/>
              </a:rPr>
              <a:t>Henry VIII &amp; his ministers</a:t>
            </a:r>
            <a:endParaRPr sz="2400" b="1" i="0" u="none" strike="noStrike" cap="none" dirty="0">
              <a:solidFill>
                <a:srgbClr val="FF0000"/>
              </a:solidFill>
              <a:latin typeface="Amatic SC"/>
              <a:ea typeface="Amatic SC"/>
              <a:cs typeface="Amatic SC"/>
              <a:sym typeface="Amatic SC"/>
            </a:endParaRPr>
          </a:p>
        </p:txBody>
      </p:sp>
      <p:graphicFrame>
        <p:nvGraphicFramePr>
          <p:cNvPr id="85" name="Shape 85"/>
          <p:cNvGraphicFramePr/>
          <p:nvPr>
            <p:extLst>
              <p:ext uri="{D42A27DB-BD31-4B8C-83A1-F6EECF244321}">
                <p14:modId xmlns:p14="http://schemas.microsoft.com/office/powerpoint/2010/main" val="1583870615"/>
              </p:ext>
            </p:extLst>
          </p:nvPr>
        </p:nvGraphicFramePr>
        <p:xfrm>
          <a:off x="37907" y="635031"/>
          <a:ext cx="4548325" cy="875782"/>
        </p:xfrm>
        <a:graphic>
          <a:graphicData uri="http://schemas.openxmlformats.org/drawingml/2006/table">
            <a:tbl>
              <a:tblPr firstRow="1" bandRow="1">
                <a:noFill/>
                <a:tableStyleId>{663986F5-59F1-45FE-B2F2-9B36EEFBC028}</a:tableStyleId>
              </a:tblPr>
              <a:tblGrid>
                <a:gridCol w="398575">
                  <a:extLst>
                    <a:ext uri="{9D8B030D-6E8A-4147-A177-3AD203B41FA5}">
                      <a16:colId xmlns:a16="http://schemas.microsoft.com/office/drawing/2014/main" val="20000"/>
                    </a:ext>
                  </a:extLst>
                </a:gridCol>
                <a:gridCol w="4149750">
                  <a:extLst>
                    <a:ext uri="{9D8B030D-6E8A-4147-A177-3AD203B41FA5}">
                      <a16:colId xmlns:a16="http://schemas.microsoft.com/office/drawing/2014/main" val="20001"/>
                    </a:ext>
                  </a:extLst>
                </a:gridCol>
              </a:tblGrid>
              <a:tr h="875782">
                <a:tc>
                  <a:txBody>
                    <a:bodyPr/>
                    <a:lstStyle/>
                    <a:p>
                      <a:pPr marL="0" marR="0" lvl="0" indent="0" algn="ctr" rtl="0">
                        <a:spcBef>
                          <a:spcPts val="0"/>
                        </a:spcBef>
                        <a:spcAft>
                          <a:spcPts val="0"/>
                        </a:spcAft>
                        <a:buNone/>
                      </a:pPr>
                      <a:r>
                        <a:rPr lang="en-US" sz="1000" b="1" u="none" strike="noStrike" cap="none" dirty="0">
                          <a:latin typeface="Century Gothic"/>
                          <a:ea typeface="Century Gothic"/>
                          <a:cs typeface="Century Gothic"/>
                          <a:sym typeface="Century Gothic"/>
                        </a:rPr>
                        <a:t>1</a:t>
                      </a:r>
                      <a:endParaRPr sz="1000" b="1" u="none" strike="noStrike" cap="none" dirty="0">
                        <a:latin typeface="Century Gothic"/>
                        <a:ea typeface="Century Gothic"/>
                        <a:cs typeface="Century Gothic"/>
                        <a:sym typeface="Century Gothic"/>
                      </a:endParaRPr>
                    </a:p>
                  </a:txBody>
                  <a:tcPr marL="91450" marR="91450" marT="45725" marB="45725"/>
                </a:tc>
                <a:tc>
                  <a:txBody>
                    <a:bodyPr/>
                    <a:lstStyle/>
                    <a:p>
                      <a:pPr marL="0" marR="0" lvl="0" indent="0" algn="ctr" rtl="0">
                        <a:spcBef>
                          <a:spcPts val="0"/>
                        </a:spcBef>
                        <a:spcAft>
                          <a:spcPts val="0"/>
                        </a:spcAft>
                        <a:buNone/>
                      </a:pPr>
                      <a:r>
                        <a:rPr lang="en-GB" sz="900" dirty="0" smtClean="0">
                          <a:latin typeface="Love Ya Like A Sister"/>
                          <a:ea typeface="Love Ya Like A Sister"/>
                          <a:cs typeface="Love Ya Like A Sister"/>
                          <a:sym typeface="Love Ya Like A Sister"/>
                        </a:rPr>
                        <a:t>Henry</a:t>
                      </a:r>
                      <a:r>
                        <a:rPr lang="en-GB" sz="900" baseline="0" dirty="0" smtClean="0">
                          <a:latin typeface="Love Ya Like A Sister"/>
                          <a:ea typeface="Love Ya Like A Sister"/>
                          <a:cs typeface="Love Ya Like A Sister"/>
                          <a:sym typeface="Love Ya Like A Sister"/>
                        </a:rPr>
                        <a:t> VIII inherited a strong country from his father. He was 18 years old in 1509 when he became king. The people of England were excited to have a young king. Society was very different and Henry believed in the ‘divine rights of kings’. Henry was inexperienced and stubborn. He wanted to be a ‘renaissance’ king.</a:t>
                      </a:r>
                      <a:endParaRPr sz="900" dirty="0">
                        <a:latin typeface="Love Ya Like A Sister"/>
                        <a:ea typeface="Love Ya Like A Sister"/>
                        <a:cs typeface="Love Ya Like A Sister"/>
                        <a:sym typeface="Love Ya Like A Sister"/>
                      </a:endParaRPr>
                    </a:p>
                  </a:txBody>
                  <a:tcPr marL="91450" marR="91450" marT="45725" marB="45725"/>
                </a:tc>
                <a:extLst>
                  <a:ext uri="{0D108BD9-81ED-4DB2-BD59-A6C34878D82A}">
                    <a16:rowId xmlns:a16="http://schemas.microsoft.com/office/drawing/2014/main" val="10000"/>
                  </a:ext>
                </a:extLst>
              </a:tr>
            </a:tbl>
          </a:graphicData>
        </a:graphic>
      </p:graphicFrame>
      <p:sp>
        <p:nvSpPr>
          <p:cNvPr id="86" name="Shape 86"/>
          <p:cNvSpPr txBox="1"/>
          <p:nvPr/>
        </p:nvSpPr>
        <p:spPr>
          <a:xfrm>
            <a:off x="-2253" y="229706"/>
            <a:ext cx="4847700" cy="3078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1400" b="1" i="0" u="sng" strike="noStrike" cap="none">
              <a:solidFill>
                <a:schemeClr val="dk1"/>
              </a:solidFill>
              <a:latin typeface="Arial"/>
              <a:ea typeface="Arial"/>
              <a:cs typeface="Arial"/>
              <a:sym typeface="Arial"/>
            </a:endParaRPr>
          </a:p>
        </p:txBody>
      </p:sp>
      <p:graphicFrame>
        <p:nvGraphicFramePr>
          <p:cNvPr id="87" name="Shape 87"/>
          <p:cNvGraphicFramePr/>
          <p:nvPr>
            <p:extLst>
              <p:ext uri="{D42A27DB-BD31-4B8C-83A1-F6EECF244321}">
                <p14:modId xmlns:p14="http://schemas.microsoft.com/office/powerpoint/2010/main" val="1617121357"/>
              </p:ext>
            </p:extLst>
          </p:nvPr>
        </p:nvGraphicFramePr>
        <p:xfrm>
          <a:off x="53186" y="2942377"/>
          <a:ext cx="4550976" cy="3871000"/>
        </p:xfrm>
        <a:graphic>
          <a:graphicData uri="http://schemas.openxmlformats.org/drawingml/2006/table">
            <a:tbl>
              <a:tblPr firstRow="1" bandRow="1">
                <a:noFill/>
                <a:tableStyleId>{663986F5-59F1-45FE-B2F2-9B36EEFBC028}</a:tableStyleId>
              </a:tblPr>
              <a:tblGrid>
                <a:gridCol w="742932">
                  <a:extLst>
                    <a:ext uri="{9D8B030D-6E8A-4147-A177-3AD203B41FA5}">
                      <a16:colId xmlns:a16="http://schemas.microsoft.com/office/drawing/2014/main" val="20000"/>
                    </a:ext>
                  </a:extLst>
                </a:gridCol>
                <a:gridCol w="3808044">
                  <a:extLst>
                    <a:ext uri="{9D8B030D-6E8A-4147-A177-3AD203B41FA5}">
                      <a16:colId xmlns:a16="http://schemas.microsoft.com/office/drawing/2014/main" val="20001"/>
                    </a:ext>
                  </a:extLst>
                </a:gridCol>
              </a:tblGrid>
              <a:tr h="1134695">
                <a:tc>
                  <a:txBody>
                    <a:bodyPr/>
                    <a:lstStyle/>
                    <a:p>
                      <a:pPr marL="0" marR="0" lvl="0" indent="0" algn="l" rtl="0">
                        <a:spcBef>
                          <a:spcPts val="0"/>
                        </a:spcBef>
                        <a:spcAft>
                          <a:spcPts val="0"/>
                        </a:spcAft>
                        <a:buNone/>
                      </a:pPr>
                      <a:r>
                        <a:rPr lang="en-US" sz="900" b="1" dirty="0">
                          <a:latin typeface="Love Ya Like A Sister"/>
                          <a:ea typeface="Love Ya Like A Sister"/>
                          <a:cs typeface="Love Ya Like A Sister"/>
                          <a:sym typeface="Love Ya Like A Sister"/>
                        </a:rPr>
                        <a:t>7. </a:t>
                      </a:r>
                      <a:endParaRPr lang="en-US" sz="900" b="1" dirty="0" smtClean="0">
                        <a:latin typeface="Love Ya Like A Sister"/>
                        <a:ea typeface="Love Ya Like A Sister"/>
                        <a:cs typeface="Love Ya Like A Sister"/>
                        <a:sym typeface="Love Ya Like A Sister"/>
                      </a:endParaRPr>
                    </a:p>
                    <a:p>
                      <a:pPr marL="0" marR="0" lvl="0" indent="0" algn="l" rtl="0">
                        <a:spcBef>
                          <a:spcPts val="0"/>
                        </a:spcBef>
                        <a:spcAft>
                          <a:spcPts val="0"/>
                        </a:spcAft>
                        <a:buNone/>
                      </a:pPr>
                      <a:r>
                        <a:rPr lang="en-US" sz="900" b="1" dirty="0" smtClean="0">
                          <a:latin typeface="Love Ya Like A Sister"/>
                          <a:ea typeface="Love Ya Like A Sister"/>
                          <a:cs typeface="Love Ya Like A Sister"/>
                          <a:sym typeface="Love Ya Like A Sister"/>
                        </a:rPr>
                        <a:t>Wolsey </a:t>
                      </a:r>
                      <a:endParaRPr sz="900" b="1" dirty="0">
                        <a:latin typeface="Love Ya Like A Sister"/>
                        <a:ea typeface="Love Ya Like A Sister"/>
                        <a:cs typeface="Love Ya Like A Sister"/>
                        <a:sym typeface="Love Ya Like A Sister"/>
                      </a:endParaRPr>
                    </a:p>
                  </a:txBody>
                  <a:tcPr marL="91450" marR="91450" marT="45725" marB="45725"/>
                </a:tc>
                <a:tc>
                  <a:txBody>
                    <a:bodyPr/>
                    <a:lstStyle/>
                    <a:p>
                      <a:pPr marL="0" marR="0" lvl="0" indent="0" algn="l" rtl="0">
                        <a:spcBef>
                          <a:spcPts val="0"/>
                        </a:spcBef>
                        <a:spcAft>
                          <a:spcPts val="0"/>
                        </a:spcAft>
                        <a:buFont typeface="Arial" pitchFamily="34" charset="0"/>
                        <a:buNone/>
                      </a:pPr>
                      <a:r>
                        <a:rPr lang="en-GB" sz="1000" dirty="0" smtClean="0">
                          <a:latin typeface="Love Ya Like A Sister"/>
                          <a:ea typeface="Love Ya Like A Sister"/>
                          <a:cs typeface="Love Ya Like A Sister"/>
                          <a:sym typeface="Love Ya Like A Sister"/>
                        </a:rPr>
                        <a:t>Wolsey was born a son of a</a:t>
                      </a:r>
                      <a:r>
                        <a:rPr lang="en-GB" sz="1000" baseline="0" dirty="0" smtClean="0">
                          <a:latin typeface="Love Ya Like A Sister"/>
                          <a:ea typeface="Love Ya Like A Sister"/>
                          <a:cs typeface="Love Ya Like A Sister"/>
                          <a:sym typeface="Love Ya Like A Sister"/>
                        </a:rPr>
                        <a:t> butcher. He graduated from Oxford University as a priest. He worked to protect the poor and held 260 court cases against rich landowners. The Amicable Grant charged priests 1/3 of their income and ordinary people 1/6. They had 10 weeks to pay and 10,000 men rebelled. The Eltham Ordinances got rid of sick servants and cut costs and the Privy Chamber was cut from 12 to 6 men.</a:t>
                      </a:r>
                      <a:endParaRPr sz="1000" dirty="0">
                        <a:latin typeface="Love Ya Like A Sister"/>
                        <a:ea typeface="Love Ya Like A Sister"/>
                        <a:cs typeface="Love Ya Like A Sister"/>
                        <a:sym typeface="Love Ya Like A Sister"/>
                      </a:endParaRPr>
                    </a:p>
                  </a:txBody>
                  <a:tcPr marL="91450" marR="91450" marT="45725" marB="45725"/>
                </a:tc>
                <a:extLst>
                  <a:ext uri="{0D108BD9-81ED-4DB2-BD59-A6C34878D82A}">
                    <a16:rowId xmlns:a16="http://schemas.microsoft.com/office/drawing/2014/main" val="10000"/>
                  </a:ext>
                </a:extLst>
              </a:tr>
              <a:tr h="1074489">
                <a:tc>
                  <a:txBody>
                    <a:bodyPr/>
                    <a:lstStyle/>
                    <a:p>
                      <a:pPr marL="0" marR="0" lvl="0" indent="0" algn="l" rtl="0">
                        <a:spcBef>
                          <a:spcPts val="0"/>
                        </a:spcBef>
                        <a:spcAft>
                          <a:spcPts val="0"/>
                        </a:spcAft>
                        <a:buNone/>
                      </a:pPr>
                      <a:r>
                        <a:rPr lang="en-US" sz="900" b="1" dirty="0">
                          <a:latin typeface="Love Ya Like A Sister"/>
                          <a:ea typeface="Love Ya Like A Sister"/>
                          <a:cs typeface="Love Ya Like A Sister"/>
                          <a:sym typeface="Love Ya Like A Sister"/>
                        </a:rPr>
                        <a:t>8</a:t>
                      </a:r>
                      <a:r>
                        <a:rPr lang="en-US" sz="900" b="1" dirty="0" smtClean="0">
                          <a:latin typeface="Love Ya Like A Sister"/>
                          <a:ea typeface="Love Ya Like A Sister"/>
                          <a:cs typeface="Love Ya Like A Sister"/>
                          <a:sym typeface="Love Ya Like A Sister"/>
                        </a:rPr>
                        <a:t>.</a:t>
                      </a:r>
                      <a:r>
                        <a:rPr lang="en-US" sz="900" b="1" baseline="0" dirty="0">
                          <a:latin typeface="Love Ya Like A Sister"/>
                          <a:ea typeface="Love Ya Like A Sister"/>
                          <a:cs typeface="Love Ya Like A Sister"/>
                          <a:sym typeface="Love Ya Like A Sister"/>
                        </a:rPr>
                        <a:t> </a:t>
                      </a:r>
                      <a:endParaRPr lang="en-US" sz="900" b="1" baseline="0" dirty="0" smtClean="0">
                        <a:latin typeface="Love Ya Like A Sister"/>
                        <a:ea typeface="Love Ya Like A Sister"/>
                        <a:cs typeface="Love Ya Like A Sister"/>
                        <a:sym typeface="Love Ya Like A Sister"/>
                      </a:endParaRPr>
                    </a:p>
                    <a:p>
                      <a:pPr marL="0" marR="0" lvl="0" indent="0" algn="l" rtl="0">
                        <a:spcBef>
                          <a:spcPts val="0"/>
                        </a:spcBef>
                        <a:spcAft>
                          <a:spcPts val="0"/>
                        </a:spcAft>
                        <a:buNone/>
                      </a:pPr>
                      <a:r>
                        <a:rPr lang="en-US" sz="900" b="1" baseline="0" dirty="0" smtClean="0">
                          <a:latin typeface="Love Ya Like A Sister"/>
                          <a:ea typeface="Love Ya Like A Sister"/>
                          <a:cs typeface="Love Ya Like A Sister"/>
                          <a:sym typeface="Love Ya Like A Sister"/>
                        </a:rPr>
                        <a:t>Cromwell</a:t>
                      </a:r>
                      <a:endParaRPr lang="en-US" sz="900" b="1" dirty="0" smtClean="0">
                        <a:latin typeface="Love Ya Like A Sister"/>
                        <a:ea typeface="Love Ya Like A Sister"/>
                        <a:cs typeface="Love Ya Like A Sister"/>
                        <a:sym typeface="Love Ya Like A Sister"/>
                      </a:endParaRPr>
                    </a:p>
                  </a:txBody>
                  <a:tcPr marL="91450" marR="91450" marT="45725" marB="45725"/>
                </a:tc>
                <a:tc>
                  <a:txBody>
                    <a:bodyPr/>
                    <a:lstStyle/>
                    <a:p>
                      <a:pPr marL="0" marR="0" lvl="0" indent="0" algn="l" rtl="0">
                        <a:lnSpc>
                          <a:spcPct val="100000"/>
                        </a:lnSpc>
                        <a:spcBef>
                          <a:spcPts val="0"/>
                        </a:spcBef>
                        <a:spcAft>
                          <a:spcPts val="0"/>
                        </a:spcAft>
                        <a:buClr>
                          <a:schemeClr val="dk1"/>
                        </a:buClr>
                        <a:buFont typeface="Century Gothic"/>
                        <a:buNone/>
                      </a:pPr>
                      <a:r>
                        <a:rPr lang="en-GB" sz="1000" dirty="0" smtClean="0">
                          <a:latin typeface="Love Ya Like A Sister"/>
                          <a:ea typeface="Love Ya Like A Sister"/>
                          <a:cs typeface="Love Ya Like A Sister"/>
                          <a:sym typeface="Love Ya Like A Sister"/>
                        </a:rPr>
                        <a:t>Cromwell was a MP and influential in parliament. He secured the annulment and was involved in the downfall</a:t>
                      </a:r>
                      <a:r>
                        <a:rPr lang="en-GB" sz="1000" baseline="0" dirty="0" smtClean="0">
                          <a:latin typeface="Love Ya Like A Sister"/>
                          <a:ea typeface="Love Ya Like A Sister"/>
                          <a:cs typeface="Love Ya Like A Sister"/>
                          <a:sym typeface="Love Ya Like A Sister"/>
                        </a:rPr>
                        <a:t> of Anne Boleyn. As a Protestant he supported the Reformation. He was responsible for the marriage to Anne of Cleves which damaged his reputation. He was able to reduced the Royal Council from 100 to 20 members, bring Wales under England’s control and set up a modern system of government.</a:t>
                      </a:r>
                      <a:endParaRPr sz="1000" dirty="0">
                        <a:latin typeface="Love Ya Like A Sister"/>
                        <a:ea typeface="Love Ya Like A Sister"/>
                        <a:cs typeface="Love Ya Like A Sister"/>
                        <a:sym typeface="Love Ya Like A Sister"/>
                      </a:endParaRPr>
                    </a:p>
                  </a:txBody>
                  <a:tcPr marL="91450" marR="91450" marT="45725" marB="45725"/>
                </a:tc>
                <a:extLst>
                  <a:ext uri="{0D108BD9-81ED-4DB2-BD59-A6C34878D82A}">
                    <a16:rowId xmlns:a16="http://schemas.microsoft.com/office/drawing/2014/main" val="10001"/>
                  </a:ext>
                </a:extLst>
              </a:tr>
              <a:tr h="791731">
                <a:tc>
                  <a:txBody>
                    <a:bodyPr/>
                    <a:lstStyle/>
                    <a:p>
                      <a:pPr marL="0" marR="0" lvl="0" indent="0" algn="l" rtl="0">
                        <a:spcBef>
                          <a:spcPts val="0"/>
                        </a:spcBef>
                        <a:spcAft>
                          <a:spcPts val="0"/>
                        </a:spcAft>
                        <a:buNone/>
                      </a:pPr>
                      <a:r>
                        <a:rPr lang="en-US" sz="900" b="1" dirty="0">
                          <a:latin typeface="Love Ya Like A Sister"/>
                          <a:ea typeface="Love Ya Like A Sister"/>
                          <a:cs typeface="Love Ya Like A Sister"/>
                          <a:sym typeface="Love Ya Like A Sister"/>
                        </a:rPr>
                        <a:t>9</a:t>
                      </a:r>
                      <a:r>
                        <a:rPr lang="en-US" sz="900" b="1" dirty="0" smtClean="0">
                          <a:latin typeface="Love Ya Like A Sister"/>
                          <a:ea typeface="Love Ya Like A Sister"/>
                          <a:cs typeface="Love Ya Like A Sister"/>
                          <a:sym typeface="Love Ya Like A Sister"/>
                        </a:rPr>
                        <a:t>.</a:t>
                      </a:r>
                    </a:p>
                    <a:p>
                      <a:pPr marL="0" marR="0" lvl="0" indent="0" algn="l" rtl="0">
                        <a:spcBef>
                          <a:spcPts val="0"/>
                        </a:spcBef>
                        <a:spcAft>
                          <a:spcPts val="0"/>
                        </a:spcAft>
                        <a:buNone/>
                      </a:pPr>
                      <a:r>
                        <a:rPr lang="en-US" sz="800" b="1" dirty="0" smtClean="0">
                          <a:latin typeface="Love Ya Like A Sister"/>
                          <a:ea typeface="Love Ya Like A Sister"/>
                          <a:cs typeface="Love Ya Like A Sister"/>
                          <a:sym typeface="Love Ya Like A Sister"/>
                        </a:rPr>
                        <a:t>Break</a:t>
                      </a:r>
                      <a:r>
                        <a:rPr lang="en-US" sz="800" b="1" baseline="0" dirty="0" smtClean="0">
                          <a:latin typeface="Love Ya Like A Sister"/>
                          <a:ea typeface="Love Ya Like A Sister"/>
                          <a:cs typeface="Love Ya Like A Sister"/>
                          <a:sym typeface="Love Ya Like A Sister"/>
                        </a:rPr>
                        <a:t> with Rome</a:t>
                      </a:r>
                      <a:endParaRPr sz="800" b="1" dirty="0">
                        <a:latin typeface="Love Ya Like A Sister"/>
                        <a:ea typeface="Love Ya Like A Sister"/>
                        <a:cs typeface="Love Ya Like A Sister"/>
                        <a:sym typeface="Love Ya Like A Sister"/>
                      </a:endParaRPr>
                    </a:p>
                  </a:txBody>
                  <a:tcPr marL="91450" marR="91450" marT="45725" marB="45725"/>
                </a:tc>
                <a:tc>
                  <a:txBody>
                    <a:bodyPr/>
                    <a:lstStyle/>
                    <a:p>
                      <a:pPr marL="0" marR="0" lvl="0" indent="0" algn="l" rtl="0">
                        <a:lnSpc>
                          <a:spcPct val="100000"/>
                        </a:lnSpc>
                        <a:spcBef>
                          <a:spcPts val="0"/>
                        </a:spcBef>
                        <a:spcAft>
                          <a:spcPts val="0"/>
                        </a:spcAft>
                        <a:buNone/>
                      </a:pPr>
                      <a:r>
                        <a:rPr lang="en-GB" sz="1000" dirty="0" smtClean="0">
                          <a:latin typeface="Love Ya Like A Sister"/>
                          <a:ea typeface="Love Ya Like A Sister"/>
                          <a:cs typeface="Love Ya Like A Sister"/>
                          <a:sym typeface="Love Ya Like A Sister"/>
                        </a:rPr>
                        <a:t>Henry believed</a:t>
                      </a:r>
                      <a:r>
                        <a:rPr lang="en-GB" sz="1000" baseline="0" dirty="0" smtClean="0">
                          <a:latin typeface="Love Ya Like A Sister"/>
                          <a:ea typeface="Love Ya Like A Sister"/>
                          <a:cs typeface="Love Ya Like A Sister"/>
                          <a:sym typeface="Love Ya Like A Sister"/>
                        </a:rPr>
                        <a:t> God was punishing him for being married to his brother’s widow. He used the Bible to get an annulment and secure a male heir. The Act of Supremacy made Henry head of the English church and not the Pope. The Treason Act meant anyone who went against Henry was executed.</a:t>
                      </a:r>
                      <a:endParaRPr sz="1000" dirty="0">
                        <a:latin typeface="Love Ya Like A Sister"/>
                        <a:ea typeface="Love Ya Like A Sister"/>
                        <a:cs typeface="Love Ya Like A Sister"/>
                        <a:sym typeface="Love Ya Like A Sister"/>
                      </a:endParaRPr>
                    </a:p>
                  </a:txBody>
                  <a:tcPr marL="91450" marR="91450" marT="45725" marB="45725"/>
                </a:tc>
                <a:extLst>
                  <a:ext uri="{0D108BD9-81ED-4DB2-BD59-A6C34878D82A}">
                    <a16:rowId xmlns:a16="http://schemas.microsoft.com/office/drawing/2014/main" val="10002"/>
                  </a:ext>
                </a:extLst>
              </a:tr>
              <a:tr h="609439">
                <a:tc>
                  <a:txBody>
                    <a:bodyPr/>
                    <a:lstStyle/>
                    <a:p>
                      <a:pPr marL="0" marR="0" lvl="0" indent="0" algn="l" rtl="0">
                        <a:spcBef>
                          <a:spcPts val="0"/>
                        </a:spcBef>
                        <a:spcAft>
                          <a:spcPts val="0"/>
                        </a:spcAft>
                        <a:buNone/>
                      </a:pPr>
                      <a:r>
                        <a:rPr lang="en-GB" sz="900" b="1" dirty="0" smtClean="0">
                          <a:latin typeface="Love Ya Like A Sister"/>
                          <a:ea typeface="Love Ya Like A Sister"/>
                          <a:cs typeface="Love Ya Like A Sister"/>
                          <a:sym typeface="Love Ya Like A Sister"/>
                        </a:rPr>
                        <a:t>10.</a:t>
                      </a:r>
                    </a:p>
                    <a:p>
                      <a:pPr marL="0" marR="0" lvl="0" indent="0" algn="l" rtl="0">
                        <a:spcBef>
                          <a:spcPts val="0"/>
                        </a:spcBef>
                        <a:spcAft>
                          <a:spcPts val="0"/>
                        </a:spcAft>
                        <a:buNone/>
                      </a:pPr>
                      <a:r>
                        <a:rPr lang="en-GB" sz="800" b="1" dirty="0" smtClean="0">
                          <a:latin typeface="Love Ya Like A Sister"/>
                          <a:ea typeface="Love Ya Like A Sister"/>
                          <a:cs typeface="Love Ya Like A Sister"/>
                          <a:sym typeface="Love Ya Like A Sister"/>
                        </a:rPr>
                        <a:t>Dissolution</a:t>
                      </a:r>
                    </a:p>
                  </a:txBody>
                  <a:tcPr marL="91450" marR="91450" marT="45725" marB="45725"/>
                </a:tc>
                <a:tc>
                  <a:txBody>
                    <a:bodyPr/>
                    <a:lstStyle/>
                    <a:p>
                      <a:pPr marL="0" marR="0" lvl="0" indent="0" algn="l" rtl="0">
                        <a:lnSpc>
                          <a:spcPct val="100000"/>
                        </a:lnSpc>
                        <a:spcBef>
                          <a:spcPts val="0"/>
                        </a:spcBef>
                        <a:spcAft>
                          <a:spcPts val="0"/>
                        </a:spcAft>
                        <a:buNone/>
                      </a:pPr>
                      <a:r>
                        <a:rPr lang="en-GB" sz="1000" dirty="0" smtClean="0">
                          <a:latin typeface="Love Ya Like A Sister"/>
                          <a:ea typeface="Love Ya Like A Sister"/>
                          <a:cs typeface="Love Ya Like A Sister"/>
                          <a:sym typeface="Love Ya Like A Sister"/>
                        </a:rPr>
                        <a:t>The small monasteries were closed in 1536.</a:t>
                      </a:r>
                      <a:r>
                        <a:rPr lang="en-GB" sz="1000" baseline="0" dirty="0" smtClean="0">
                          <a:latin typeface="Love Ya Like A Sister"/>
                          <a:ea typeface="Love Ya Like A Sister"/>
                          <a:cs typeface="Love Ya Like A Sister"/>
                          <a:sym typeface="Love Ya Like A Sister"/>
                        </a:rPr>
                        <a:t> Many people such as Elizabeth Barton, John Fisher and Thomas More opposed the Break with Rome and the dissolution. The Pilgrimage of Grace saw over 40,000 rebels unite in anger.</a:t>
                      </a:r>
                      <a:endParaRPr sz="1000" dirty="0">
                        <a:latin typeface="Love Ya Like A Sister"/>
                        <a:ea typeface="Love Ya Like A Sister"/>
                        <a:cs typeface="Love Ya Like A Sister"/>
                        <a:sym typeface="Love Ya Like A Sister"/>
                      </a:endParaRPr>
                    </a:p>
                  </a:txBody>
                  <a:tcPr marL="91450" marR="91450" marT="45725" marB="45725"/>
                </a:tc>
                <a:extLst>
                  <a:ext uri="{0D108BD9-81ED-4DB2-BD59-A6C34878D82A}">
                    <a16:rowId xmlns:a16="http://schemas.microsoft.com/office/drawing/2014/main" val="10003"/>
                  </a:ext>
                </a:extLst>
              </a:tr>
            </a:tbl>
          </a:graphicData>
        </a:graphic>
      </p:graphicFrame>
      <p:sp>
        <p:nvSpPr>
          <p:cNvPr id="88" name="Shape 88"/>
          <p:cNvSpPr txBox="1"/>
          <p:nvPr/>
        </p:nvSpPr>
        <p:spPr>
          <a:xfrm>
            <a:off x="128464" y="2736431"/>
            <a:ext cx="4847682" cy="30777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200" b="1" i="0" strike="noStrike" cap="none" dirty="0">
                <a:solidFill>
                  <a:srgbClr val="00B050"/>
                </a:solidFill>
                <a:latin typeface="Bangers"/>
                <a:ea typeface="Bangers"/>
                <a:cs typeface="Bangers"/>
                <a:sym typeface="Bangers"/>
              </a:rPr>
              <a:t>Key </a:t>
            </a:r>
            <a:r>
              <a:rPr lang="en-US" sz="1200" b="1" dirty="0">
                <a:solidFill>
                  <a:srgbClr val="00B050"/>
                </a:solidFill>
                <a:latin typeface="Bangers"/>
                <a:ea typeface="Bangers"/>
                <a:cs typeface="Bangers"/>
                <a:sym typeface="Bangers"/>
              </a:rPr>
              <a:t>Individuals</a:t>
            </a:r>
            <a:endParaRPr sz="1200" b="1" i="0" strike="noStrike" cap="none" dirty="0">
              <a:solidFill>
                <a:srgbClr val="00B050"/>
              </a:solidFill>
              <a:latin typeface="Bangers"/>
              <a:ea typeface="Bangers"/>
              <a:cs typeface="Bangers"/>
              <a:sym typeface="Bangers"/>
            </a:endParaRPr>
          </a:p>
        </p:txBody>
      </p:sp>
      <p:graphicFrame>
        <p:nvGraphicFramePr>
          <p:cNvPr id="89" name="Shape 89"/>
          <p:cNvGraphicFramePr/>
          <p:nvPr>
            <p:extLst>
              <p:ext uri="{D42A27DB-BD31-4B8C-83A1-F6EECF244321}">
                <p14:modId xmlns:p14="http://schemas.microsoft.com/office/powerpoint/2010/main" val="257633004"/>
              </p:ext>
            </p:extLst>
          </p:nvPr>
        </p:nvGraphicFramePr>
        <p:xfrm>
          <a:off x="4667029" y="616825"/>
          <a:ext cx="5169326" cy="5986710"/>
        </p:xfrm>
        <a:graphic>
          <a:graphicData uri="http://schemas.openxmlformats.org/drawingml/2006/table">
            <a:tbl>
              <a:tblPr firstRow="1" bandRow="1">
                <a:noFill/>
                <a:tableStyleId>{663986F5-59F1-45FE-B2F2-9B36EEFBC028}</a:tableStyleId>
              </a:tblPr>
              <a:tblGrid>
                <a:gridCol w="452355">
                  <a:extLst>
                    <a:ext uri="{9D8B030D-6E8A-4147-A177-3AD203B41FA5}">
                      <a16:colId xmlns:a16="http://schemas.microsoft.com/office/drawing/2014/main" val="20000"/>
                    </a:ext>
                  </a:extLst>
                </a:gridCol>
                <a:gridCol w="1273776">
                  <a:extLst>
                    <a:ext uri="{9D8B030D-6E8A-4147-A177-3AD203B41FA5}">
                      <a16:colId xmlns:a16="http://schemas.microsoft.com/office/drawing/2014/main" val="20001"/>
                    </a:ext>
                  </a:extLst>
                </a:gridCol>
                <a:gridCol w="3443195">
                  <a:extLst>
                    <a:ext uri="{9D8B030D-6E8A-4147-A177-3AD203B41FA5}">
                      <a16:colId xmlns:a16="http://schemas.microsoft.com/office/drawing/2014/main" val="20002"/>
                    </a:ext>
                  </a:extLst>
                </a:gridCol>
              </a:tblGrid>
              <a:tr h="239009">
                <a:tc>
                  <a:txBody>
                    <a:bodyPr/>
                    <a:lstStyle/>
                    <a:p>
                      <a:pPr marL="0" marR="0" lvl="0" indent="0" algn="l" rtl="0">
                        <a:spcBef>
                          <a:spcPts val="0"/>
                        </a:spcBef>
                        <a:spcAft>
                          <a:spcPts val="0"/>
                        </a:spcAft>
                        <a:buNone/>
                      </a:pPr>
                      <a:r>
                        <a:rPr lang="en-US" sz="1000" b="1" dirty="0" smtClean="0"/>
                        <a:t>11.</a:t>
                      </a:r>
                      <a:endParaRPr sz="1000" b="1" dirty="0"/>
                    </a:p>
                  </a:txBody>
                  <a:tcPr marL="91450" marR="91450" marT="45725" marB="45725"/>
                </a:tc>
                <a:tc>
                  <a:txBody>
                    <a:bodyPr/>
                    <a:lstStyle/>
                    <a:p>
                      <a:pPr marL="0" marR="0" lvl="0" indent="0" algn="l" rtl="0">
                        <a:spcBef>
                          <a:spcPts val="0"/>
                        </a:spcBef>
                        <a:spcAft>
                          <a:spcPts val="0"/>
                        </a:spcAft>
                        <a:buNone/>
                      </a:pPr>
                      <a:r>
                        <a:rPr lang="en-GB" sz="1000" b="1" dirty="0" smtClean="0">
                          <a:latin typeface="Love Ya Like A Sister"/>
                          <a:ea typeface="Love Ya Like A Sister"/>
                          <a:cs typeface="Love Ya Like A Sister"/>
                          <a:sym typeface="Love Ya Like A Sister"/>
                        </a:rPr>
                        <a:t>Privy Chamber</a:t>
                      </a:r>
                      <a:endParaRPr sz="1000" b="1" dirty="0">
                        <a:latin typeface="Love Ya Like A Sister"/>
                        <a:ea typeface="Love Ya Like A Sister"/>
                        <a:cs typeface="Love Ya Like A Sister"/>
                        <a:sym typeface="Love Ya Like A Sister"/>
                      </a:endParaRPr>
                    </a:p>
                  </a:txBody>
                  <a:tcPr marL="91450" marR="91450" marT="45725" marB="45725"/>
                </a:tc>
                <a:tc>
                  <a:txBody>
                    <a:bodyPr/>
                    <a:lstStyle/>
                    <a:p>
                      <a:pPr marL="0" marR="0" lvl="0" indent="0" algn="l" rtl="0">
                        <a:spcBef>
                          <a:spcPts val="0"/>
                        </a:spcBef>
                        <a:spcAft>
                          <a:spcPts val="0"/>
                        </a:spcAft>
                        <a:buNone/>
                      </a:pPr>
                      <a:r>
                        <a:rPr lang="en-GB" sz="900" dirty="0" smtClean="0">
                          <a:latin typeface="Love Ya Like A Sister"/>
                          <a:ea typeface="Love Ya Like A Sister"/>
                          <a:cs typeface="Love Ya Like A Sister"/>
                          <a:sym typeface="Love Ya Like A Sister"/>
                        </a:rPr>
                        <a:t>King’s closest friends including the Groom of the Stool.</a:t>
                      </a:r>
                      <a:endParaRPr sz="900" dirty="0">
                        <a:latin typeface="Love Ya Like A Sister"/>
                        <a:ea typeface="Love Ya Like A Sister"/>
                        <a:cs typeface="Love Ya Like A Sister"/>
                        <a:sym typeface="Love Ya Like A Sister"/>
                      </a:endParaRPr>
                    </a:p>
                  </a:txBody>
                  <a:tcPr marL="91450" marR="91450" marT="45725" marB="45725"/>
                </a:tc>
                <a:extLst>
                  <a:ext uri="{0D108BD9-81ED-4DB2-BD59-A6C34878D82A}">
                    <a16:rowId xmlns:a16="http://schemas.microsoft.com/office/drawing/2014/main" val="10000"/>
                  </a:ext>
                </a:extLst>
              </a:tr>
              <a:tr h="264069">
                <a:tc>
                  <a:txBody>
                    <a:bodyPr/>
                    <a:lstStyle/>
                    <a:p>
                      <a:pPr marL="0" marR="0" lvl="0" indent="0" algn="l" rtl="0">
                        <a:spcBef>
                          <a:spcPts val="0"/>
                        </a:spcBef>
                        <a:spcAft>
                          <a:spcPts val="0"/>
                        </a:spcAft>
                        <a:buNone/>
                      </a:pPr>
                      <a:r>
                        <a:rPr lang="en-US" sz="1000" b="1" dirty="0" smtClean="0"/>
                        <a:t>12.</a:t>
                      </a:r>
                      <a:endParaRPr sz="1000" b="1" dirty="0"/>
                    </a:p>
                  </a:txBody>
                  <a:tcPr marL="91450" marR="91450" marT="45725" marB="45725"/>
                </a:tc>
                <a:tc>
                  <a:txBody>
                    <a:bodyPr/>
                    <a:lstStyle/>
                    <a:p>
                      <a:pPr marL="0" marR="0" lvl="0" indent="0" algn="l" rtl="0">
                        <a:spcBef>
                          <a:spcPts val="0"/>
                        </a:spcBef>
                        <a:spcAft>
                          <a:spcPts val="0"/>
                        </a:spcAft>
                        <a:buNone/>
                      </a:pPr>
                      <a:r>
                        <a:rPr lang="en-GB" sz="1000" b="1" dirty="0" smtClean="0">
                          <a:latin typeface="Love Ya Like A Sister"/>
                          <a:ea typeface="Love Ya Like A Sister"/>
                          <a:cs typeface="Love Ya Like A Sister"/>
                          <a:sym typeface="Love Ya Like A Sister"/>
                        </a:rPr>
                        <a:t>Star Chamber</a:t>
                      </a:r>
                      <a:endParaRPr sz="1000" b="1" dirty="0">
                        <a:latin typeface="Love Ya Like A Sister"/>
                        <a:ea typeface="Love Ya Like A Sister"/>
                        <a:cs typeface="Love Ya Like A Sister"/>
                        <a:sym typeface="Love Ya Like A Sister"/>
                      </a:endParaRPr>
                    </a:p>
                  </a:txBody>
                  <a:tcPr marL="91450" marR="91450" marT="45725" marB="45725"/>
                </a:tc>
                <a:tc>
                  <a:txBody>
                    <a:bodyPr/>
                    <a:lstStyle/>
                    <a:p>
                      <a:pPr marL="0" marR="0" lvl="0" indent="0" algn="l" rtl="0">
                        <a:lnSpc>
                          <a:spcPct val="100000"/>
                        </a:lnSpc>
                        <a:spcBef>
                          <a:spcPts val="0"/>
                        </a:spcBef>
                        <a:spcAft>
                          <a:spcPts val="0"/>
                        </a:spcAft>
                        <a:buClr>
                          <a:schemeClr val="dk1"/>
                        </a:buClr>
                        <a:buFont typeface="Calibri"/>
                        <a:buNone/>
                      </a:pPr>
                      <a:r>
                        <a:rPr lang="en-GB" sz="900" dirty="0" smtClean="0">
                          <a:latin typeface="Love Ya Like A Sister"/>
                          <a:ea typeface="Love Ya Like A Sister"/>
                          <a:cs typeface="Love Ya Like A Sister"/>
                          <a:sym typeface="Love Ya Like A Sister"/>
                        </a:rPr>
                        <a:t>Special court used by Wolsey.</a:t>
                      </a:r>
                      <a:endParaRPr sz="900" dirty="0">
                        <a:latin typeface="Love Ya Like A Sister"/>
                        <a:ea typeface="Love Ya Like A Sister"/>
                        <a:cs typeface="Love Ya Like A Sister"/>
                        <a:sym typeface="Love Ya Like A Sister"/>
                      </a:endParaRPr>
                    </a:p>
                  </a:txBody>
                  <a:tcPr marL="91450" marR="91450" marT="45725" marB="45725"/>
                </a:tc>
                <a:extLst>
                  <a:ext uri="{0D108BD9-81ED-4DB2-BD59-A6C34878D82A}">
                    <a16:rowId xmlns:a16="http://schemas.microsoft.com/office/drawing/2014/main" val="10001"/>
                  </a:ext>
                </a:extLst>
              </a:tr>
              <a:tr h="388384">
                <a:tc>
                  <a:txBody>
                    <a:bodyPr/>
                    <a:lstStyle/>
                    <a:p>
                      <a:pPr marL="0" marR="0" lvl="0" indent="0" algn="l" rtl="0">
                        <a:spcBef>
                          <a:spcPts val="0"/>
                        </a:spcBef>
                        <a:spcAft>
                          <a:spcPts val="0"/>
                        </a:spcAft>
                        <a:buNone/>
                      </a:pPr>
                      <a:r>
                        <a:rPr lang="en-US" sz="1000" b="1" dirty="0" smtClean="0"/>
                        <a:t>13.</a:t>
                      </a:r>
                      <a:endParaRPr sz="1000" b="1" dirty="0"/>
                    </a:p>
                  </a:txBody>
                  <a:tcPr marL="91450" marR="91450" marT="45725" marB="45725"/>
                </a:tc>
                <a:tc>
                  <a:txBody>
                    <a:bodyPr/>
                    <a:lstStyle/>
                    <a:p>
                      <a:pPr marL="0" marR="0" lvl="0" indent="0" algn="l" rtl="0">
                        <a:spcBef>
                          <a:spcPts val="0"/>
                        </a:spcBef>
                        <a:spcAft>
                          <a:spcPts val="0"/>
                        </a:spcAft>
                        <a:buNone/>
                      </a:pPr>
                      <a:r>
                        <a:rPr lang="en-GB" sz="1000" b="1" dirty="0" smtClean="0">
                          <a:latin typeface="Love Ya Like A Sister"/>
                          <a:ea typeface="Love Ya Like A Sister"/>
                          <a:cs typeface="Love Ya Like A Sister"/>
                          <a:sym typeface="Love Ya Like A Sister"/>
                        </a:rPr>
                        <a:t>Enclosure</a:t>
                      </a:r>
                      <a:endParaRPr sz="1000" b="1" dirty="0">
                        <a:latin typeface="Love Ya Like A Sister"/>
                        <a:ea typeface="Love Ya Like A Sister"/>
                        <a:cs typeface="Love Ya Like A Sister"/>
                        <a:sym typeface="Love Ya Like A Sister"/>
                      </a:endParaRPr>
                    </a:p>
                  </a:txBody>
                  <a:tcPr marL="91450" marR="91450" marT="45725" marB="45725"/>
                </a:tc>
                <a:tc>
                  <a:txBody>
                    <a:bodyPr/>
                    <a:lstStyle/>
                    <a:p>
                      <a:pPr marL="0" marR="0" lvl="0" indent="0" algn="l" rtl="0">
                        <a:lnSpc>
                          <a:spcPct val="100000"/>
                        </a:lnSpc>
                        <a:spcBef>
                          <a:spcPts val="0"/>
                        </a:spcBef>
                        <a:spcAft>
                          <a:spcPts val="0"/>
                        </a:spcAft>
                        <a:buClr>
                          <a:schemeClr val="dk1"/>
                        </a:buClr>
                        <a:buFont typeface="Calibri"/>
                        <a:buNone/>
                      </a:pPr>
                      <a:r>
                        <a:rPr lang="en-GB" sz="900" dirty="0" smtClean="0">
                          <a:latin typeface="Love Ya Like A Sister"/>
                          <a:ea typeface="Love Ya Like A Sister"/>
                          <a:cs typeface="Love Ya Like A Sister"/>
                          <a:sym typeface="Love Ya Like A Sister"/>
                        </a:rPr>
                        <a:t>The rich fencing off farm land.</a:t>
                      </a:r>
                      <a:endParaRPr sz="900" dirty="0">
                        <a:latin typeface="Love Ya Like A Sister"/>
                        <a:ea typeface="Love Ya Like A Sister"/>
                        <a:cs typeface="Love Ya Like A Sister"/>
                        <a:sym typeface="Love Ya Like A Sister"/>
                      </a:endParaRPr>
                    </a:p>
                  </a:txBody>
                  <a:tcPr marL="91450" marR="91450" marT="45725" marB="45725"/>
                </a:tc>
                <a:extLst>
                  <a:ext uri="{0D108BD9-81ED-4DB2-BD59-A6C34878D82A}">
                    <a16:rowId xmlns:a16="http://schemas.microsoft.com/office/drawing/2014/main" val="10002"/>
                  </a:ext>
                </a:extLst>
              </a:tr>
              <a:tr h="373447">
                <a:tc>
                  <a:txBody>
                    <a:bodyPr/>
                    <a:lstStyle/>
                    <a:p>
                      <a:pPr marL="0" marR="0" lvl="0" indent="0" algn="l" rtl="0">
                        <a:spcBef>
                          <a:spcPts val="0"/>
                        </a:spcBef>
                        <a:spcAft>
                          <a:spcPts val="0"/>
                        </a:spcAft>
                        <a:buNone/>
                      </a:pPr>
                      <a:r>
                        <a:rPr lang="en-US" sz="1000" b="1" dirty="0" smtClean="0"/>
                        <a:t>14.</a:t>
                      </a:r>
                      <a:endParaRPr sz="1000" b="1" dirty="0"/>
                    </a:p>
                  </a:txBody>
                  <a:tcPr marL="91450" marR="91450" marT="45725" marB="45725"/>
                </a:tc>
                <a:tc>
                  <a:txBody>
                    <a:bodyPr/>
                    <a:lstStyle/>
                    <a:p>
                      <a:pPr marL="0" lvl="0" indent="0" rtl="0">
                        <a:spcBef>
                          <a:spcPts val="0"/>
                        </a:spcBef>
                        <a:spcAft>
                          <a:spcPts val="0"/>
                        </a:spcAft>
                        <a:buNone/>
                      </a:pPr>
                      <a:r>
                        <a:rPr lang="en-GB" sz="1000" b="1" dirty="0" smtClean="0">
                          <a:latin typeface="Love Ya Like A Sister"/>
                          <a:ea typeface="Love Ya Like A Sister"/>
                          <a:cs typeface="Love Ya Like A Sister"/>
                          <a:sym typeface="Love Ya Like A Sister"/>
                        </a:rPr>
                        <a:t>Holy Roman Empire</a:t>
                      </a:r>
                      <a:endParaRPr sz="1000" b="1" dirty="0">
                        <a:latin typeface="Love Ya Like A Sister"/>
                        <a:ea typeface="Love Ya Like A Sister"/>
                        <a:cs typeface="Love Ya Like A Sister"/>
                        <a:sym typeface="Love Ya Like A Sister"/>
                      </a:endParaRPr>
                    </a:p>
                  </a:txBody>
                  <a:tcPr marL="91450" marR="91450" marT="45725" marB="45725"/>
                </a:tc>
                <a:tc>
                  <a:txBody>
                    <a:bodyPr/>
                    <a:lstStyle/>
                    <a:p>
                      <a:pPr marL="0" lvl="0" indent="0" rtl="0">
                        <a:spcBef>
                          <a:spcPts val="0"/>
                        </a:spcBef>
                        <a:spcAft>
                          <a:spcPts val="0"/>
                        </a:spcAft>
                        <a:buNone/>
                      </a:pPr>
                      <a:r>
                        <a:rPr lang="en-GB" sz="900" dirty="0" smtClean="0">
                          <a:latin typeface="Love Ya Like A Sister"/>
                          <a:ea typeface="Love Ya Like A Sister"/>
                          <a:cs typeface="Love Ya Like A Sister"/>
                          <a:sym typeface="Love Ya Like A Sister"/>
                        </a:rPr>
                        <a:t>400 states all ruled over by Charles V. </a:t>
                      </a:r>
                      <a:endParaRPr sz="900" dirty="0">
                        <a:latin typeface="Love Ya Like A Sister"/>
                        <a:ea typeface="Love Ya Like A Sister"/>
                        <a:cs typeface="Love Ya Like A Sister"/>
                        <a:sym typeface="Love Ya Like A Sister"/>
                      </a:endParaRPr>
                    </a:p>
                  </a:txBody>
                  <a:tcPr marL="91450" marR="91450" marT="45725" marB="45725"/>
                </a:tc>
                <a:extLst>
                  <a:ext uri="{0D108BD9-81ED-4DB2-BD59-A6C34878D82A}">
                    <a16:rowId xmlns:a16="http://schemas.microsoft.com/office/drawing/2014/main" val="10003"/>
                  </a:ext>
                </a:extLst>
              </a:tr>
              <a:tr h="258116">
                <a:tc>
                  <a:txBody>
                    <a:bodyPr/>
                    <a:lstStyle/>
                    <a:p>
                      <a:pPr marL="0" marR="0" lvl="0" indent="0" algn="l" rtl="0">
                        <a:spcBef>
                          <a:spcPts val="0"/>
                        </a:spcBef>
                        <a:spcAft>
                          <a:spcPts val="0"/>
                        </a:spcAft>
                        <a:buNone/>
                      </a:pPr>
                      <a:r>
                        <a:rPr lang="en-US" sz="1000" b="1" dirty="0" smtClean="0"/>
                        <a:t>15.</a:t>
                      </a:r>
                      <a:endParaRPr sz="1000" b="1" dirty="0"/>
                    </a:p>
                  </a:txBody>
                  <a:tcPr marL="91450" marR="91450" marT="45725" marB="45725"/>
                </a:tc>
                <a:tc>
                  <a:txBody>
                    <a:bodyPr/>
                    <a:lstStyle/>
                    <a:p>
                      <a:pPr marL="0" marR="0" lvl="0" indent="0" algn="l" rtl="0">
                        <a:spcBef>
                          <a:spcPts val="0"/>
                        </a:spcBef>
                        <a:spcAft>
                          <a:spcPts val="0"/>
                        </a:spcAft>
                        <a:buNone/>
                      </a:pPr>
                      <a:r>
                        <a:rPr lang="en-GB" sz="1000" b="1" dirty="0" smtClean="0">
                          <a:latin typeface="Love Ya Like A Sister"/>
                          <a:ea typeface="Love Ya Like A Sister"/>
                          <a:cs typeface="Love Ya Like A Sister"/>
                          <a:sym typeface="Love Ya Like A Sister"/>
                        </a:rPr>
                        <a:t>Annulment</a:t>
                      </a:r>
                      <a:endParaRPr sz="1000" b="1" dirty="0">
                        <a:latin typeface="Love Ya Like A Sister"/>
                        <a:ea typeface="Love Ya Like A Sister"/>
                        <a:cs typeface="Love Ya Like A Sister"/>
                        <a:sym typeface="Love Ya Like A Sister"/>
                      </a:endParaRPr>
                    </a:p>
                  </a:txBody>
                  <a:tcPr marL="91450" marR="91450" marT="45725" marB="45725"/>
                </a:tc>
                <a:tc>
                  <a:txBody>
                    <a:bodyPr/>
                    <a:lstStyle/>
                    <a:p>
                      <a:pPr marL="0" marR="0" lvl="0" indent="0" algn="l" rtl="0">
                        <a:lnSpc>
                          <a:spcPct val="100000"/>
                        </a:lnSpc>
                        <a:spcBef>
                          <a:spcPts val="0"/>
                        </a:spcBef>
                        <a:spcAft>
                          <a:spcPts val="0"/>
                        </a:spcAft>
                        <a:buClr>
                          <a:schemeClr val="dk1"/>
                        </a:buClr>
                        <a:buFont typeface="Calibri"/>
                        <a:buNone/>
                      </a:pPr>
                      <a:r>
                        <a:rPr lang="en-GB" sz="900" dirty="0" smtClean="0">
                          <a:latin typeface="Love Ya Like A Sister"/>
                          <a:ea typeface="Love Ya Like A Sister"/>
                          <a:cs typeface="Love Ya Like A Sister"/>
                          <a:sym typeface="Love Ya Like A Sister"/>
                        </a:rPr>
                        <a:t>To end a marriage.</a:t>
                      </a:r>
                      <a:endParaRPr sz="900" dirty="0">
                        <a:latin typeface="Love Ya Like A Sister"/>
                        <a:ea typeface="Love Ya Like A Sister"/>
                        <a:cs typeface="Love Ya Like A Sister"/>
                        <a:sym typeface="Love Ya Like A Sister"/>
                      </a:endParaRPr>
                    </a:p>
                  </a:txBody>
                  <a:tcPr marL="91450" marR="91450" marT="45725" marB="45725"/>
                </a:tc>
                <a:extLst>
                  <a:ext uri="{0D108BD9-81ED-4DB2-BD59-A6C34878D82A}">
                    <a16:rowId xmlns:a16="http://schemas.microsoft.com/office/drawing/2014/main" val="10004"/>
                  </a:ext>
                </a:extLst>
              </a:tr>
              <a:tr h="288032">
                <a:tc>
                  <a:txBody>
                    <a:bodyPr/>
                    <a:lstStyle/>
                    <a:p>
                      <a:pPr marL="0" marR="0" lvl="0" indent="0" algn="l" rtl="0">
                        <a:spcBef>
                          <a:spcPts val="0"/>
                        </a:spcBef>
                        <a:spcAft>
                          <a:spcPts val="0"/>
                        </a:spcAft>
                        <a:buNone/>
                      </a:pPr>
                      <a:r>
                        <a:rPr lang="en-US" sz="1000" b="1" dirty="0" smtClean="0"/>
                        <a:t>16.</a:t>
                      </a:r>
                      <a:endParaRPr sz="1000" b="1" dirty="0"/>
                    </a:p>
                  </a:txBody>
                  <a:tcPr marL="91450" marR="91450" marT="45725" marB="45725"/>
                </a:tc>
                <a:tc>
                  <a:txBody>
                    <a:bodyPr/>
                    <a:lstStyle/>
                    <a:p>
                      <a:pPr marL="0" lvl="0" indent="0" rtl="0">
                        <a:spcBef>
                          <a:spcPts val="0"/>
                        </a:spcBef>
                        <a:spcAft>
                          <a:spcPts val="0"/>
                        </a:spcAft>
                        <a:buNone/>
                      </a:pPr>
                      <a:r>
                        <a:rPr lang="en-GB" sz="1000" b="1" dirty="0" smtClean="0">
                          <a:latin typeface="Love Ya Like A Sister"/>
                          <a:ea typeface="Love Ya Like A Sister"/>
                          <a:cs typeface="Love Ya Like A Sister"/>
                          <a:sym typeface="Love Ya Like A Sister"/>
                        </a:rPr>
                        <a:t>Succession</a:t>
                      </a:r>
                      <a:endParaRPr sz="1000" b="1" dirty="0">
                        <a:latin typeface="Love Ya Like A Sister"/>
                        <a:ea typeface="Love Ya Like A Sister"/>
                        <a:cs typeface="Love Ya Like A Sister"/>
                        <a:sym typeface="Love Ya Like A Sister"/>
                      </a:endParaRPr>
                    </a:p>
                  </a:txBody>
                  <a:tcPr marL="91450" marR="91450" marT="45725" marB="45725"/>
                </a:tc>
                <a:tc>
                  <a:txBody>
                    <a:bodyPr/>
                    <a:lstStyle/>
                    <a:p>
                      <a:pPr marL="0" lvl="0" indent="0" rtl="0">
                        <a:spcBef>
                          <a:spcPts val="0"/>
                        </a:spcBef>
                        <a:spcAft>
                          <a:spcPts val="0"/>
                        </a:spcAft>
                        <a:buNone/>
                      </a:pPr>
                      <a:r>
                        <a:rPr lang="en-GB" sz="900" dirty="0" smtClean="0">
                          <a:latin typeface="Love Ya Like A Sister"/>
                          <a:ea typeface="Love Ya Like A Sister"/>
                          <a:cs typeface="Love Ya Like A Sister"/>
                          <a:sym typeface="Love Ya Like A Sister"/>
                        </a:rPr>
                        <a:t>To take</a:t>
                      </a:r>
                      <a:r>
                        <a:rPr lang="en-GB" sz="900" baseline="0" dirty="0" smtClean="0">
                          <a:latin typeface="Love Ya Like A Sister"/>
                          <a:ea typeface="Love Ya Like A Sister"/>
                          <a:cs typeface="Love Ya Like A Sister"/>
                          <a:sym typeface="Love Ya Like A Sister"/>
                        </a:rPr>
                        <a:t> over being King or Queen.</a:t>
                      </a:r>
                      <a:endParaRPr sz="900" dirty="0">
                        <a:latin typeface="Love Ya Like A Sister"/>
                        <a:ea typeface="Love Ya Like A Sister"/>
                        <a:cs typeface="Love Ya Like A Sister"/>
                        <a:sym typeface="Love Ya Like A Sister"/>
                      </a:endParaRPr>
                    </a:p>
                  </a:txBody>
                  <a:tcPr marL="91450" marR="91450" marT="45725" marB="45725"/>
                </a:tc>
                <a:extLst>
                  <a:ext uri="{0D108BD9-81ED-4DB2-BD59-A6C34878D82A}">
                    <a16:rowId xmlns:a16="http://schemas.microsoft.com/office/drawing/2014/main" val="10005"/>
                  </a:ext>
                </a:extLst>
              </a:tr>
              <a:tr h="373447">
                <a:tc>
                  <a:txBody>
                    <a:bodyPr/>
                    <a:lstStyle/>
                    <a:p>
                      <a:pPr marL="0" marR="0" lvl="0" indent="0" algn="l" rtl="0">
                        <a:spcBef>
                          <a:spcPts val="0"/>
                        </a:spcBef>
                        <a:spcAft>
                          <a:spcPts val="0"/>
                        </a:spcAft>
                        <a:buNone/>
                      </a:pPr>
                      <a:r>
                        <a:rPr lang="en-US" sz="1000" b="1" dirty="0" smtClean="0"/>
                        <a:t>17.</a:t>
                      </a:r>
                      <a:endParaRPr sz="1000" b="1" dirty="0"/>
                    </a:p>
                  </a:txBody>
                  <a:tcPr marL="91450" marR="91450" marT="45725" marB="45725"/>
                </a:tc>
                <a:tc>
                  <a:txBody>
                    <a:bodyPr/>
                    <a:lstStyle/>
                    <a:p>
                      <a:pPr marL="0" lvl="0" indent="0" rtl="0">
                        <a:spcBef>
                          <a:spcPts val="0"/>
                        </a:spcBef>
                        <a:spcAft>
                          <a:spcPts val="0"/>
                        </a:spcAft>
                        <a:buNone/>
                      </a:pPr>
                      <a:r>
                        <a:rPr lang="en-GB" sz="1000" b="1" dirty="0" smtClean="0">
                          <a:latin typeface="Love Ya Like A Sister"/>
                          <a:ea typeface="Love Ya Like A Sister"/>
                          <a:cs typeface="Love Ya Like A Sister"/>
                          <a:sym typeface="Love Ya Like A Sister"/>
                        </a:rPr>
                        <a:t>Leviticus</a:t>
                      </a:r>
                      <a:endParaRPr sz="1000" b="1" dirty="0">
                        <a:latin typeface="Love Ya Like A Sister"/>
                        <a:ea typeface="Love Ya Like A Sister"/>
                        <a:cs typeface="Love Ya Like A Sister"/>
                        <a:sym typeface="Love Ya Like A Sister"/>
                      </a:endParaRPr>
                    </a:p>
                  </a:txBody>
                  <a:tcPr marL="91450" marR="91450" marT="45725" marB="45725"/>
                </a:tc>
                <a:tc>
                  <a:txBody>
                    <a:bodyPr/>
                    <a:lstStyle/>
                    <a:p>
                      <a:pPr marL="0" lvl="0" indent="0" rtl="0">
                        <a:spcBef>
                          <a:spcPts val="0"/>
                        </a:spcBef>
                        <a:spcAft>
                          <a:spcPts val="0"/>
                        </a:spcAft>
                        <a:buNone/>
                      </a:pPr>
                      <a:r>
                        <a:rPr lang="en-GB" sz="900" dirty="0" smtClean="0">
                          <a:latin typeface="Love Ya Like A Sister"/>
                          <a:ea typeface="Love Ya Like A Sister"/>
                          <a:cs typeface="Love Ya Like A Sister"/>
                          <a:sym typeface="Love Ya Like A Sister"/>
                        </a:rPr>
                        <a:t>Book in the Bible that said a man who married his brother’s widow would be childless.</a:t>
                      </a:r>
                      <a:endParaRPr sz="900" dirty="0">
                        <a:latin typeface="Love Ya Like A Sister"/>
                        <a:ea typeface="Love Ya Like A Sister"/>
                        <a:cs typeface="Love Ya Like A Sister"/>
                        <a:sym typeface="Love Ya Like A Sister"/>
                      </a:endParaRPr>
                    </a:p>
                  </a:txBody>
                  <a:tcPr marL="91450" marR="91450" marT="45725" marB="45725"/>
                </a:tc>
                <a:extLst>
                  <a:ext uri="{0D108BD9-81ED-4DB2-BD59-A6C34878D82A}">
                    <a16:rowId xmlns:a16="http://schemas.microsoft.com/office/drawing/2014/main" val="10006"/>
                  </a:ext>
                </a:extLst>
              </a:tr>
              <a:tr h="239009">
                <a:tc>
                  <a:txBody>
                    <a:bodyPr/>
                    <a:lstStyle/>
                    <a:p>
                      <a:pPr marL="0" marR="0" lvl="0" indent="0" algn="l" rtl="0">
                        <a:spcBef>
                          <a:spcPts val="0"/>
                        </a:spcBef>
                        <a:spcAft>
                          <a:spcPts val="0"/>
                        </a:spcAft>
                        <a:buNone/>
                      </a:pPr>
                      <a:r>
                        <a:rPr lang="en-US" sz="1000" b="1" dirty="0" smtClean="0"/>
                        <a:t>18.</a:t>
                      </a:r>
                      <a:endParaRPr sz="1000" b="1" dirty="0"/>
                    </a:p>
                  </a:txBody>
                  <a:tcPr marL="91450" marR="91450" marT="45725" marB="45725"/>
                </a:tc>
                <a:tc>
                  <a:txBody>
                    <a:bodyPr/>
                    <a:lstStyle/>
                    <a:p>
                      <a:pPr marL="0" lvl="0" indent="0" rtl="0">
                        <a:spcBef>
                          <a:spcPts val="0"/>
                        </a:spcBef>
                        <a:spcAft>
                          <a:spcPts val="0"/>
                        </a:spcAft>
                        <a:buNone/>
                      </a:pPr>
                      <a:r>
                        <a:rPr lang="en-GB" sz="1000" b="1" dirty="0" smtClean="0">
                          <a:latin typeface="Love Ya Like A Sister"/>
                          <a:ea typeface="Love Ya Like A Sister"/>
                          <a:cs typeface="Love Ya Like A Sister"/>
                          <a:sym typeface="Love Ya Like A Sister"/>
                        </a:rPr>
                        <a:t>Break with Rome</a:t>
                      </a:r>
                      <a:endParaRPr sz="1000" b="1" dirty="0">
                        <a:latin typeface="Love Ya Like A Sister"/>
                        <a:ea typeface="Love Ya Like A Sister"/>
                        <a:cs typeface="Love Ya Like A Sister"/>
                        <a:sym typeface="Love Ya Like A Sister"/>
                      </a:endParaRPr>
                    </a:p>
                  </a:txBody>
                  <a:tcPr marL="91450" marR="91450" marT="45725" marB="45725"/>
                </a:tc>
                <a:tc>
                  <a:txBody>
                    <a:bodyPr/>
                    <a:lstStyle/>
                    <a:p>
                      <a:pPr marL="0" lvl="0" indent="0" rtl="0">
                        <a:spcBef>
                          <a:spcPts val="0"/>
                        </a:spcBef>
                        <a:spcAft>
                          <a:spcPts val="0"/>
                        </a:spcAft>
                        <a:buNone/>
                      </a:pPr>
                      <a:r>
                        <a:rPr lang="en-GB" sz="900" baseline="0" dirty="0" smtClean="0">
                          <a:latin typeface="Love Ya Like A Sister"/>
                          <a:ea typeface="Love Ya Like A Sister"/>
                          <a:cs typeface="Love Ya Like A Sister"/>
                          <a:sym typeface="Love Ya Like A Sister"/>
                        </a:rPr>
                        <a:t>Henry was head of the church in England not the Pope.</a:t>
                      </a:r>
                      <a:endParaRPr sz="900" dirty="0">
                        <a:latin typeface="Love Ya Like A Sister"/>
                        <a:ea typeface="Love Ya Like A Sister"/>
                        <a:cs typeface="Love Ya Like A Sister"/>
                        <a:sym typeface="Love Ya Like A Sister"/>
                      </a:endParaRPr>
                    </a:p>
                  </a:txBody>
                  <a:tcPr marL="91450" marR="91450" marT="45725" marB="45725"/>
                </a:tc>
                <a:extLst>
                  <a:ext uri="{0D108BD9-81ED-4DB2-BD59-A6C34878D82A}">
                    <a16:rowId xmlns:a16="http://schemas.microsoft.com/office/drawing/2014/main" val="10007"/>
                  </a:ext>
                </a:extLst>
              </a:tr>
              <a:tr h="262077">
                <a:tc>
                  <a:txBody>
                    <a:bodyPr/>
                    <a:lstStyle/>
                    <a:p>
                      <a:pPr marL="0" marR="0" lvl="0" indent="0" algn="l" rtl="0">
                        <a:spcBef>
                          <a:spcPts val="0"/>
                        </a:spcBef>
                        <a:spcAft>
                          <a:spcPts val="0"/>
                        </a:spcAft>
                        <a:buNone/>
                      </a:pPr>
                      <a:r>
                        <a:rPr lang="en-US" sz="1000" b="1" dirty="0" smtClean="0"/>
                        <a:t>19.</a:t>
                      </a:r>
                      <a:endParaRPr sz="1000" b="1" dirty="0"/>
                    </a:p>
                  </a:txBody>
                  <a:tcPr marL="91450" marR="91450" marT="45725" marB="45725"/>
                </a:tc>
                <a:tc>
                  <a:txBody>
                    <a:bodyPr/>
                    <a:lstStyle/>
                    <a:p>
                      <a:pPr marL="0" lvl="0" indent="0" rtl="0">
                        <a:spcBef>
                          <a:spcPts val="0"/>
                        </a:spcBef>
                        <a:spcAft>
                          <a:spcPts val="0"/>
                        </a:spcAft>
                        <a:buNone/>
                      </a:pPr>
                      <a:r>
                        <a:rPr lang="en-GB" sz="1000" b="1" dirty="0" smtClean="0">
                          <a:latin typeface="Love Ya Like A Sister"/>
                          <a:ea typeface="Love Ya Like A Sister"/>
                          <a:cs typeface="Love Ya Like A Sister"/>
                          <a:sym typeface="Love Ya Like A Sister"/>
                        </a:rPr>
                        <a:t>Supremacy</a:t>
                      </a:r>
                      <a:endParaRPr sz="1000" b="1" dirty="0">
                        <a:latin typeface="Love Ya Like A Sister"/>
                        <a:ea typeface="Love Ya Like A Sister"/>
                        <a:cs typeface="Love Ya Like A Sister"/>
                        <a:sym typeface="Love Ya Like A Sister"/>
                      </a:endParaRPr>
                    </a:p>
                  </a:txBody>
                  <a:tcPr marL="91450" marR="91450" marT="45725" marB="45725"/>
                </a:tc>
                <a:tc>
                  <a:txBody>
                    <a:bodyPr/>
                    <a:lstStyle/>
                    <a:p>
                      <a:pPr marL="0" lvl="0" indent="0" rtl="0">
                        <a:spcBef>
                          <a:spcPts val="0"/>
                        </a:spcBef>
                        <a:spcAft>
                          <a:spcPts val="0"/>
                        </a:spcAft>
                        <a:buNone/>
                      </a:pPr>
                      <a:r>
                        <a:rPr lang="en-GB" sz="900" dirty="0" smtClean="0">
                          <a:latin typeface="Love Ya Like A Sister"/>
                          <a:ea typeface="Love Ya Like A Sister"/>
                          <a:cs typeface="Love Ya Like A Sister"/>
                          <a:sym typeface="Love Ya Like A Sister"/>
                        </a:rPr>
                        <a:t>Henry became the ‘Supreme Head’ of the church in England.</a:t>
                      </a:r>
                      <a:endParaRPr sz="900" dirty="0">
                        <a:latin typeface="Love Ya Like A Sister"/>
                        <a:ea typeface="Love Ya Like A Sister"/>
                        <a:cs typeface="Love Ya Like A Sister"/>
                        <a:sym typeface="Love Ya Like A Sister"/>
                      </a:endParaRPr>
                    </a:p>
                  </a:txBody>
                  <a:tcPr marL="91450" marR="91450" marT="45725" marB="45725"/>
                </a:tc>
                <a:extLst>
                  <a:ext uri="{0D108BD9-81ED-4DB2-BD59-A6C34878D82A}">
                    <a16:rowId xmlns:a16="http://schemas.microsoft.com/office/drawing/2014/main" val="10008"/>
                  </a:ext>
                </a:extLst>
              </a:tr>
              <a:tr h="239009">
                <a:tc>
                  <a:txBody>
                    <a:bodyPr/>
                    <a:lstStyle/>
                    <a:p>
                      <a:pPr marL="0" marR="0" lvl="0" indent="0" algn="l" rtl="0">
                        <a:spcBef>
                          <a:spcPts val="0"/>
                        </a:spcBef>
                        <a:spcAft>
                          <a:spcPts val="0"/>
                        </a:spcAft>
                        <a:buNone/>
                      </a:pPr>
                      <a:r>
                        <a:rPr lang="en-US" sz="1000" b="1" dirty="0" smtClean="0"/>
                        <a:t>20.</a:t>
                      </a:r>
                      <a:endParaRPr sz="1000" b="1" dirty="0"/>
                    </a:p>
                  </a:txBody>
                  <a:tcPr marL="91450" marR="91450" marT="45725" marB="45725"/>
                </a:tc>
                <a:tc>
                  <a:txBody>
                    <a:bodyPr/>
                    <a:lstStyle/>
                    <a:p>
                      <a:pPr marL="0" lvl="0" indent="0" rtl="0">
                        <a:spcBef>
                          <a:spcPts val="0"/>
                        </a:spcBef>
                        <a:spcAft>
                          <a:spcPts val="0"/>
                        </a:spcAft>
                        <a:buNone/>
                      </a:pPr>
                      <a:r>
                        <a:rPr lang="en-GB" sz="1000" b="1" dirty="0" smtClean="0">
                          <a:latin typeface="Love Ya Like A Sister"/>
                          <a:ea typeface="Love Ya Like A Sister"/>
                          <a:cs typeface="Love Ya Like A Sister"/>
                          <a:sym typeface="Love Ya Like A Sister"/>
                        </a:rPr>
                        <a:t>Dissolution</a:t>
                      </a:r>
                      <a:endParaRPr sz="1000" b="1" dirty="0">
                        <a:latin typeface="Love Ya Like A Sister"/>
                        <a:ea typeface="Love Ya Like A Sister"/>
                        <a:cs typeface="Love Ya Like A Sister"/>
                        <a:sym typeface="Love Ya Like A Sister"/>
                      </a:endParaRPr>
                    </a:p>
                  </a:txBody>
                  <a:tcPr marL="91450" marR="91450" marT="45725" marB="45725"/>
                </a:tc>
                <a:tc>
                  <a:txBody>
                    <a:bodyPr/>
                    <a:lstStyle/>
                    <a:p>
                      <a:pPr marL="0" lvl="0" indent="0" rtl="0">
                        <a:spcBef>
                          <a:spcPts val="0"/>
                        </a:spcBef>
                        <a:spcAft>
                          <a:spcPts val="0"/>
                        </a:spcAft>
                        <a:buNone/>
                      </a:pPr>
                      <a:r>
                        <a:rPr lang="en-GB" sz="900" dirty="0" smtClean="0">
                          <a:latin typeface="Love Ya Like A Sister"/>
                          <a:ea typeface="Love Ya Like A Sister"/>
                          <a:cs typeface="Love Ya Like A Sister"/>
                          <a:sym typeface="Love Ya Like A Sister"/>
                        </a:rPr>
                        <a:t>Closure of the monasteries. 800 existed in 1509 - none left by 1540,</a:t>
                      </a:r>
                      <a:endParaRPr sz="900" dirty="0">
                        <a:latin typeface="Love Ya Like A Sister"/>
                        <a:ea typeface="Love Ya Like A Sister"/>
                        <a:cs typeface="Love Ya Like A Sister"/>
                        <a:sym typeface="Love Ya Like A Sister"/>
                      </a:endParaRPr>
                    </a:p>
                  </a:txBody>
                  <a:tcPr marL="91450" marR="91450" marT="45725" marB="45725"/>
                </a:tc>
                <a:extLst>
                  <a:ext uri="{0D108BD9-81ED-4DB2-BD59-A6C34878D82A}">
                    <a16:rowId xmlns:a16="http://schemas.microsoft.com/office/drawing/2014/main" val="10009"/>
                  </a:ext>
                </a:extLst>
              </a:tr>
              <a:tr h="498326">
                <a:tc>
                  <a:txBody>
                    <a:bodyPr/>
                    <a:lstStyle/>
                    <a:p>
                      <a:pPr marL="0" marR="0" lvl="0" indent="0" algn="l" rtl="0">
                        <a:spcBef>
                          <a:spcPts val="0"/>
                        </a:spcBef>
                        <a:spcAft>
                          <a:spcPts val="0"/>
                        </a:spcAft>
                        <a:buNone/>
                      </a:pPr>
                      <a:r>
                        <a:rPr lang="en-US" sz="1000" b="1" dirty="0" smtClean="0"/>
                        <a:t>21.</a:t>
                      </a:r>
                      <a:endParaRPr sz="1000" b="1" dirty="0"/>
                    </a:p>
                  </a:txBody>
                  <a:tcPr marL="91450" marR="91450" marT="45725" marB="45725"/>
                </a:tc>
                <a:tc>
                  <a:txBody>
                    <a:bodyPr/>
                    <a:lstStyle/>
                    <a:p>
                      <a:pPr marL="0" lvl="0" indent="0" rtl="0">
                        <a:spcBef>
                          <a:spcPts val="0"/>
                        </a:spcBef>
                        <a:spcAft>
                          <a:spcPts val="0"/>
                        </a:spcAft>
                        <a:buNone/>
                      </a:pPr>
                      <a:r>
                        <a:rPr lang="en-GB" sz="1000" b="1" dirty="0" smtClean="0">
                          <a:latin typeface="Love Ya Like A Sister"/>
                          <a:ea typeface="Love Ya Like A Sister"/>
                          <a:cs typeface="Love Ya Like A Sister"/>
                          <a:sym typeface="Love Ya Like A Sister"/>
                        </a:rPr>
                        <a:t>Protestant</a:t>
                      </a:r>
                      <a:endParaRPr sz="1000" b="1" dirty="0">
                        <a:latin typeface="Love Ya Like A Sister"/>
                        <a:ea typeface="Love Ya Like A Sister"/>
                        <a:cs typeface="Love Ya Like A Sister"/>
                        <a:sym typeface="Love Ya Like A Sister"/>
                      </a:endParaRPr>
                    </a:p>
                  </a:txBody>
                  <a:tcPr marL="91450" marR="91450" marT="45725" marB="45725"/>
                </a:tc>
                <a:tc>
                  <a:txBody>
                    <a:bodyPr/>
                    <a:lstStyle/>
                    <a:p>
                      <a:pPr marL="0" lvl="0" indent="0" rtl="0">
                        <a:spcBef>
                          <a:spcPts val="0"/>
                        </a:spcBef>
                        <a:spcAft>
                          <a:spcPts val="0"/>
                        </a:spcAft>
                        <a:buNone/>
                      </a:pPr>
                      <a:r>
                        <a:rPr lang="en-GB" sz="900" dirty="0" smtClean="0">
                          <a:latin typeface="Love Ya Like A Sister"/>
                          <a:ea typeface="Love Ya Like A Sister"/>
                          <a:cs typeface="Love Ya Like A Sister"/>
                          <a:sym typeface="Love Ya Like A Sister"/>
                        </a:rPr>
                        <a:t>Christian</a:t>
                      </a:r>
                      <a:r>
                        <a:rPr lang="en-GB" sz="900" baseline="0" dirty="0" smtClean="0">
                          <a:latin typeface="Love Ya Like A Sister"/>
                          <a:ea typeface="Love Ya Like A Sister"/>
                          <a:cs typeface="Love Ya Like A Sister"/>
                          <a:sym typeface="Love Ya Like A Sister"/>
                        </a:rPr>
                        <a:t> religion that believed the Bible and services should be in English. View that priests could marry and purgatory does not exist.</a:t>
                      </a:r>
                      <a:endParaRPr sz="900" dirty="0">
                        <a:latin typeface="Love Ya Like A Sister"/>
                        <a:ea typeface="Love Ya Like A Sister"/>
                        <a:cs typeface="Love Ya Like A Sister"/>
                        <a:sym typeface="Love Ya Like A Sister"/>
                      </a:endParaRPr>
                    </a:p>
                  </a:txBody>
                  <a:tcPr marL="91450" marR="91450" marT="45725" marB="45725"/>
                </a:tc>
                <a:extLst>
                  <a:ext uri="{0D108BD9-81ED-4DB2-BD59-A6C34878D82A}">
                    <a16:rowId xmlns:a16="http://schemas.microsoft.com/office/drawing/2014/main" val="10010"/>
                  </a:ext>
                </a:extLst>
              </a:tr>
              <a:tr h="239009">
                <a:tc>
                  <a:txBody>
                    <a:bodyPr/>
                    <a:lstStyle/>
                    <a:p>
                      <a:pPr marL="0" marR="0" lvl="0" indent="0" algn="l" rtl="0">
                        <a:spcBef>
                          <a:spcPts val="0"/>
                        </a:spcBef>
                        <a:spcAft>
                          <a:spcPts val="0"/>
                        </a:spcAft>
                        <a:buNone/>
                      </a:pPr>
                      <a:r>
                        <a:rPr lang="en-US" sz="1000" b="1" dirty="0" smtClean="0"/>
                        <a:t>22.</a:t>
                      </a:r>
                      <a:endParaRPr sz="1000" b="1" dirty="0"/>
                    </a:p>
                  </a:txBody>
                  <a:tcPr marL="91450" marR="91450" marT="45725" marB="45725"/>
                </a:tc>
                <a:tc>
                  <a:txBody>
                    <a:bodyPr/>
                    <a:lstStyle/>
                    <a:p>
                      <a:pPr marL="0" lvl="0" indent="0" rtl="0">
                        <a:spcBef>
                          <a:spcPts val="0"/>
                        </a:spcBef>
                        <a:spcAft>
                          <a:spcPts val="0"/>
                        </a:spcAft>
                        <a:buNone/>
                      </a:pPr>
                      <a:r>
                        <a:rPr lang="en-GB" sz="1000" b="1" dirty="0" smtClean="0">
                          <a:latin typeface="Love Ya Like A Sister"/>
                          <a:ea typeface="Love Ya Like A Sister"/>
                          <a:cs typeface="Love Ya Like A Sister"/>
                          <a:sym typeface="Love Ya Like A Sister"/>
                        </a:rPr>
                        <a:t>Reformation</a:t>
                      </a:r>
                      <a:endParaRPr sz="1000" b="1" dirty="0">
                        <a:latin typeface="Love Ya Like A Sister"/>
                        <a:ea typeface="Love Ya Like A Sister"/>
                        <a:cs typeface="Love Ya Like A Sister"/>
                        <a:sym typeface="Love Ya Like A Sister"/>
                      </a:endParaRPr>
                    </a:p>
                  </a:txBody>
                  <a:tcPr marL="91450" marR="91450" marT="45725" marB="45725"/>
                </a:tc>
                <a:tc>
                  <a:txBody>
                    <a:bodyPr/>
                    <a:lstStyle/>
                    <a:p>
                      <a:pPr marL="0" lvl="0" indent="0" rtl="0">
                        <a:spcBef>
                          <a:spcPts val="0"/>
                        </a:spcBef>
                        <a:spcAft>
                          <a:spcPts val="0"/>
                        </a:spcAft>
                        <a:buNone/>
                      </a:pPr>
                      <a:r>
                        <a:rPr lang="en-GB" sz="900" dirty="0" smtClean="0">
                          <a:latin typeface="Love Ya Like A Sister"/>
                          <a:ea typeface="Love Ya Like A Sister"/>
                          <a:cs typeface="Love Ya Like A Sister"/>
                          <a:sym typeface="Love Ya Like A Sister"/>
                        </a:rPr>
                        <a:t>Protestant ideas that swept across Europe led by Martin Luther.</a:t>
                      </a:r>
                      <a:endParaRPr sz="900" dirty="0">
                        <a:latin typeface="Love Ya Like A Sister"/>
                        <a:ea typeface="Love Ya Like A Sister"/>
                        <a:cs typeface="Love Ya Like A Sister"/>
                        <a:sym typeface="Love Ya Like A Sister"/>
                      </a:endParaRPr>
                    </a:p>
                  </a:txBody>
                  <a:tcPr marL="91450" marR="91450" marT="45725" marB="45725"/>
                </a:tc>
                <a:extLst>
                  <a:ext uri="{0D108BD9-81ED-4DB2-BD59-A6C34878D82A}">
                    <a16:rowId xmlns:a16="http://schemas.microsoft.com/office/drawing/2014/main" val="10011"/>
                  </a:ext>
                </a:extLst>
              </a:tr>
              <a:tr h="239009">
                <a:tc>
                  <a:txBody>
                    <a:bodyPr/>
                    <a:lstStyle/>
                    <a:p>
                      <a:pPr marL="0" marR="0" lvl="0" indent="0" algn="l" rtl="0">
                        <a:spcBef>
                          <a:spcPts val="0"/>
                        </a:spcBef>
                        <a:spcAft>
                          <a:spcPts val="0"/>
                        </a:spcAft>
                        <a:buNone/>
                      </a:pPr>
                      <a:r>
                        <a:rPr lang="en-US" sz="1000" b="1" dirty="0" smtClean="0"/>
                        <a:t>23.</a:t>
                      </a:r>
                      <a:endParaRPr sz="1000" b="1" dirty="0"/>
                    </a:p>
                  </a:txBody>
                  <a:tcPr marL="91450" marR="91450" marT="45725" marB="45725"/>
                </a:tc>
                <a:tc>
                  <a:txBody>
                    <a:bodyPr/>
                    <a:lstStyle/>
                    <a:p>
                      <a:pPr marL="0" lvl="0" indent="0" rtl="0">
                        <a:spcBef>
                          <a:spcPts val="0"/>
                        </a:spcBef>
                        <a:spcAft>
                          <a:spcPts val="0"/>
                        </a:spcAft>
                        <a:buNone/>
                      </a:pPr>
                      <a:r>
                        <a:rPr lang="en-GB" sz="1000" b="1" dirty="0" smtClean="0">
                          <a:latin typeface="Love Ya Like A Sister"/>
                          <a:ea typeface="Love Ya Like A Sister"/>
                          <a:cs typeface="Love Ya Like A Sister"/>
                          <a:sym typeface="Love Ya Like A Sister"/>
                        </a:rPr>
                        <a:t>Heresy</a:t>
                      </a:r>
                      <a:endParaRPr sz="1000" b="1" dirty="0">
                        <a:latin typeface="Love Ya Like A Sister"/>
                        <a:ea typeface="Love Ya Like A Sister"/>
                        <a:cs typeface="Love Ya Like A Sister"/>
                        <a:sym typeface="Love Ya Like A Sister"/>
                      </a:endParaRPr>
                    </a:p>
                  </a:txBody>
                  <a:tcPr marL="91450" marR="91450" marT="45725" marB="45725"/>
                </a:tc>
                <a:tc>
                  <a:txBody>
                    <a:bodyPr/>
                    <a:lstStyle/>
                    <a:p>
                      <a:pPr marL="0" lvl="0" indent="0" rtl="0">
                        <a:spcBef>
                          <a:spcPts val="0"/>
                        </a:spcBef>
                        <a:spcAft>
                          <a:spcPts val="0"/>
                        </a:spcAft>
                        <a:buNone/>
                      </a:pPr>
                      <a:r>
                        <a:rPr lang="en-GB" sz="900" dirty="0" smtClean="0">
                          <a:latin typeface="Love Ya Like A Sister"/>
                          <a:ea typeface="Love Ya Like A Sister"/>
                          <a:cs typeface="Love Ya Like A Sister"/>
                          <a:sym typeface="Love Ya Like A Sister"/>
                        </a:rPr>
                        <a:t>A religious view that goes against the belief of the King.</a:t>
                      </a:r>
                      <a:endParaRPr sz="900" dirty="0">
                        <a:latin typeface="Love Ya Like A Sister"/>
                        <a:ea typeface="Love Ya Like A Sister"/>
                        <a:cs typeface="Love Ya Like A Sister"/>
                        <a:sym typeface="Love Ya Like A Sister"/>
                      </a:endParaRPr>
                    </a:p>
                  </a:txBody>
                  <a:tcPr marL="91450" marR="91450" marT="45725" marB="45725"/>
                </a:tc>
                <a:extLst>
                  <a:ext uri="{0D108BD9-81ED-4DB2-BD59-A6C34878D82A}">
                    <a16:rowId xmlns:a16="http://schemas.microsoft.com/office/drawing/2014/main" val="10012"/>
                  </a:ext>
                </a:extLst>
              </a:tr>
              <a:tr h="239009">
                <a:tc>
                  <a:txBody>
                    <a:bodyPr/>
                    <a:lstStyle/>
                    <a:p>
                      <a:pPr marL="0" marR="0" lvl="0" indent="0" algn="l" rtl="0">
                        <a:spcBef>
                          <a:spcPts val="0"/>
                        </a:spcBef>
                        <a:spcAft>
                          <a:spcPts val="0"/>
                        </a:spcAft>
                        <a:buNone/>
                      </a:pPr>
                      <a:r>
                        <a:rPr lang="en-US" sz="1000" b="1" dirty="0" smtClean="0"/>
                        <a:t>24.</a:t>
                      </a:r>
                      <a:endParaRPr sz="1000" b="1" dirty="0"/>
                    </a:p>
                  </a:txBody>
                  <a:tcPr marL="91450" marR="91450" marT="45725" marB="45725"/>
                </a:tc>
                <a:tc>
                  <a:txBody>
                    <a:bodyPr/>
                    <a:lstStyle/>
                    <a:p>
                      <a:pPr marL="0" lvl="0" indent="0" rtl="0">
                        <a:spcBef>
                          <a:spcPts val="0"/>
                        </a:spcBef>
                        <a:spcAft>
                          <a:spcPts val="0"/>
                        </a:spcAft>
                        <a:buNone/>
                      </a:pPr>
                      <a:r>
                        <a:rPr lang="en-GB" sz="1000" b="1" dirty="0" smtClean="0">
                          <a:latin typeface="Love Ya Like A Sister"/>
                          <a:ea typeface="Love Ya Like A Sister"/>
                          <a:cs typeface="Love Ya Like A Sister"/>
                          <a:sym typeface="Love Ya Like A Sister"/>
                        </a:rPr>
                        <a:t>Pilgrimage of Grace</a:t>
                      </a:r>
                      <a:endParaRPr sz="1000" b="1" dirty="0">
                        <a:latin typeface="Love Ya Like A Sister"/>
                        <a:ea typeface="Love Ya Like A Sister"/>
                        <a:cs typeface="Love Ya Like A Sister"/>
                        <a:sym typeface="Love Ya Like A Sister"/>
                      </a:endParaRPr>
                    </a:p>
                  </a:txBody>
                  <a:tcPr marL="91450" marR="91450" marT="45725" marB="45725"/>
                </a:tc>
                <a:tc>
                  <a:txBody>
                    <a:bodyPr/>
                    <a:lstStyle/>
                    <a:p>
                      <a:pPr marL="0" lvl="0" indent="0" rtl="0">
                        <a:spcBef>
                          <a:spcPts val="0"/>
                        </a:spcBef>
                        <a:spcAft>
                          <a:spcPts val="0"/>
                        </a:spcAft>
                        <a:buNone/>
                      </a:pPr>
                      <a:r>
                        <a:rPr lang="en-GB" sz="900" dirty="0" smtClean="0">
                          <a:latin typeface="Love Ya Like A Sister"/>
                          <a:ea typeface="Love Ya Like A Sister"/>
                          <a:cs typeface="Love Ya Like A Sister"/>
                          <a:sym typeface="Love Ya Like A Sister"/>
                        </a:rPr>
                        <a:t>A</a:t>
                      </a:r>
                      <a:r>
                        <a:rPr lang="en-GB" sz="900" baseline="0" dirty="0" smtClean="0">
                          <a:latin typeface="Love Ya Like A Sister"/>
                          <a:ea typeface="Love Ya Like A Sister"/>
                          <a:cs typeface="Love Ya Like A Sister"/>
                          <a:sym typeface="Love Ya Like A Sister"/>
                        </a:rPr>
                        <a:t> rebellion in northern England demanding Henry change his religious reforms.</a:t>
                      </a:r>
                      <a:endParaRPr sz="900" dirty="0">
                        <a:latin typeface="Love Ya Like A Sister"/>
                        <a:ea typeface="Love Ya Like A Sister"/>
                        <a:cs typeface="Love Ya Like A Sister"/>
                        <a:sym typeface="Love Ya Like A Sister"/>
                      </a:endParaRPr>
                    </a:p>
                  </a:txBody>
                  <a:tcPr marL="91450" marR="91450" marT="45725" marB="45725"/>
                </a:tc>
                <a:extLst>
                  <a:ext uri="{0D108BD9-81ED-4DB2-BD59-A6C34878D82A}">
                    <a16:rowId xmlns:a16="http://schemas.microsoft.com/office/drawing/2014/main" val="10013"/>
                  </a:ext>
                </a:extLst>
              </a:tr>
              <a:tr h="239009">
                <a:tc>
                  <a:txBody>
                    <a:bodyPr/>
                    <a:lstStyle/>
                    <a:p>
                      <a:pPr marL="0" marR="0" lvl="0" indent="0" algn="l" rtl="0">
                        <a:spcBef>
                          <a:spcPts val="0"/>
                        </a:spcBef>
                        <a:spcAft>
                          <a:spcPts val="0"/>
                        </a:spcAft>
                        <a:buNone/>
                      </a:pPr>
                      <a:r>
                        <a:rPr lang="en-US" sz="1000" b="1" dirty="0" smtClean="0"/>
                        <a:t>25.</a:t>
                      </a:r>
                      <a:endParaRPr sz="1000" b="1" dirty="0"/>
                    </a:p>
                  </a:txBody>
                  <a:tcPr marL="91450" marR="91450" marT="45725" marB="45725"/>
                </a:tc>
                <a:tc>
                  <a:txBody>
                    <a:bodyPr/>
                    <a:lstStyle/>
                    <a:p>
                      <a:pPr marL="0" lvl="0" indent="0" rtl="0">
                        <a:spcBef>
                          <a:spcPts val="0"/>
                        </a:spcBef>
                        <a:spcAft>
                          <a:spcPts val="0"/>
                        </a:spcAft>
                        <a:buNone/>
                      </a:pPr>
                      <a:r>
                        <a:rPr lang="en-GB" sz="900" b="1" dirty="0" smtClean="0">
                          <a:latin typeface="Love Ya Like A Sister"/>
                          <a:ea typeface="Love Ya Like A Sister"/>
                          <a:cs typeface="Love Ya Like A Sister"/>
                          <a:sym typeface="Love Ya Like A Sister"/>
                        </a:rPr>
                        <a:t>Transubstantiation</a:t>
                      </a:r>
                      <a:endParaRPr sz="900" b="1" dirty="0">
                        <a:latin typeface="Love Ya Like A Sister"/>
                        <a:ea typeface="Love Ya Like A Sister"/>
                        <a:cs typeface="Love Ya Like A Sister"/>
                        <a:sym typeface="Love Ya Like A Sister"/>
                      </a:endParaRPr>
                    </a:p>
                  </a:txBody>
                  <a:tcPr marL="91450" marR="91450" marT="45725" marB="45725"/>
                </a:tc>
                <a:tc>
                  <a:txBody>
                    <a:bodyPr/>
                    <a:lstStyle/>
                    <a:p>
                      <a:pPr marL="0" lvl="0" indent="0" rtl="0">
                        <a:spcBef>
                          <a:spcPts val="0"/>
                        </a:spcBef>
                        <a:spcAft>
                          <a:spcPts val="0"/>
                        </a:spcAft>
                        <a:buNone/>
                      </a:pPr>
                      <a:r>
                        <a:rPr lang="en-GB" sz="900" dirty="0" smtClean="0">
                          <a:latin typeface="Love Ya Like A Sister"/>
                          <a:ea typeface="Love Ya Like A Sister"/>
                          <a:cs typeface="Love Ya Like A Sister"/>
                          <a:sym typeface="Love Ya Like A Sister"/>
                        </a:rPr>
                        <a:t>A Catholic belief that bread and wine turns into body and blood of Jesus.</a:t>
                      </a:r>
                      <a:endParaRPr sz="900" dirty="0">
                        <a:latin typeface="Love Ya Like A Sister"/>
                        <a:ea typeface="Love Ya Like A Sister"/>
                        <a:cs typeface="Love Ya Like A Sister"/>
                        <a:sym typeface="Love Ya Like A Sister"/>
                      </a:endParaRPr>
                    </a:p>
                  </a:txBody>
                  <a:tcPr marL="91450" marR="91450" marT="45725" marB="45725"/>
                </a:tc>
                <a:extLst>
                  <a:ext uri="{0D108BD9-81ED-4DB2-BD59-A6C34878D82A}">
                    <a16:rowId xmlns:a16="http://schemas.microsoft.com/office/drawing/2014/main" val="10014"/>
                  </a:ext>
                </a:extLst>
              </a:tr>
              <a:tr h="388384">
                <a:tc>
                  <a:txBody>
                    <a:bodyPr/>
                    <a:lstStyle/>
                    <a:p>
                      <a:pPr marL="0" marR="0" lvl="0" indent="0" algn="l" rtl="0">
                        <a:spcBef>
                          <a:spcPts val="0"/>
                        </a:spcBef>
                        <a:spcAft>
                          <a:spcPts val="0"/>
                        </a:spcAft>
                        <a:buNone/>
                      </a:pPr>
                      <a:r>
                        <a:rPr lang="en-US" sz="1000" b="1" dirty="0" smtClean="0"/>
                        <a:t>26.</a:t>
                      </a:r>
                      <a:endParaRPr sz="1000" b="1" dirty="0"/>
                    </a:p>
                  </a:txBody>
                  <a:tcPr marL="91450" marR="91450" marT="45725" marB="45725"/>
                </a:tc>
                <a:tc>
                  <a:txBody>
                    <a:bodyPr/>
                    <a:lstStyle/>
                    <a:p>
                      <a:pPr marL="0" marR="0" lvl="0" indent="0" algn="l" rtl="0">
                        <a:spcBef>
                          <a:spcPts val="0"/>
                        </a:spcBef>
                        <a:spcAft>
                          <a:spcPts val="0"/>
                        </a:spcAft>
                        <a:buNone/>
                      </a:pPr>
                      <a:r>
                        <a:rPr lang="en-GB" sz="1000" b="1" dirty="0" smtClean="0">
                          <a:latin typeface="Love Ya Like A Sister"/>
                          <a:ea typeface="Love Ya Like A Sister"/>
                          <a:cs typeface="Love Ya Like A Sister"/>
                          <a:sym typeface="Love Ya Like A Sister"/>
                        </a:rPr>
                        <a:t>Renaissance</a:t>
                      </a:r>
                      <a:endParaRPr sz="1000" b="1" dirty="0">
                        <a:latin typeface="Love Ya Like A Sister"/>
                        <a:ea typeface="Love Ya Like A Sister"/>
                        <a:cs typeface="Love Ya Like A Sister"/>
                        <a:sym typeface="Love Ya Like A Sister"/>
                      </a:endParaRPr>
                    </a:p>
                  </a:txBody>
                  <a:tcPr marL="91450" marR="91450" marT="45725" marB="45725"/>
                </a:tc>
                <a:tc>
                  <a:txBody>
                    <a:bodyPr/>
                    <a:lstStyle/>
                    <a:p>
                      <a:pPr marL="0" marR="0" lvl="0" indent="0" algn="l" rtl="0">
                        <a:lnSpc>
                          <a:spcPct val="100000"/>
                        </a:lnSpc>
                        <a:spcBef>
                          <a:spcPts val="0"/>
                        </a:spcBef>
                        <a:spcAft>
                          <a:spcPts val="0"/>
                        </a:spcAft>
                        <a:buClr>
                          <a:schemeClr val="dk1"/>
                        </a:buClr>
                        <a:buFont typeface="Calibri"/>
                        <a:buNone/>
                      </a:pPr>
                      <a:r>
                        <a:rPr lang="en-GB" sz="900" dirty="0" smtClean="0">
                          <a:latin typeface="Love Ya Like A Sister"/>
                          <a:ea typeface="Love Ya Like A Sister"/>
                          <a:cs typeface="Love Ya Like A Sister"/>
                          <a:sym typeface="Love Ya Like A Sister"/>
                        </a:rPr>
                        <a:t>An</a:t>
                      </a:r>
                      <a:r>
                        <a:rPr lang="en-GB" sz="900" baseline="0" dirty="0" smtClean="0">
                          <a:latin typeface="Love Ya Like A Sister"/>
                          <a:ea typeface="Love Ya Like A Sister"/>
                          <a:cs typeface="Love Ya Like A Sister"/>
                          <a:sym typeface="Love Ya Like A Sister"/>
                        </a:rPr>
                        <a:t> interest in European art and culture and a new appreciation of learning.</a:t>
                      </a:r>
                      <a:endParaRPr sz="900" dirty="0">
                        <a:latin typeface="Love Ya Like A Sister"/>
                        <a:ea typeface="Love Ya Like A Sister"/>
                        <a:cs typeface="Love Ya Like A Sister"/>
                        <a:sym typeface="Love Ya Like A Sister"/>
                      </a:endParaRPr>
                    </a:p>
                  </a:txBody>
                  <a:tcPr marL="91450" marR="91450" marT="45725" marB="45725"/>
                </a:tc>
                <a:extLst>
                  <a:ext uri="{0D108BD9-81ED-4DB2-BD59-A6C34878D82A}">
                    <a16:rowId xmlns:a16="http://schemas.microsoft.com/office/drawing/2014/main" val="10015"/>
                  </a:ext>
                </a:extLst>
              </a:tr>
              <a:tr h="373447">
                <a:tc>
                  <a:txBody>
                    <a:bodyPr/>
                    <a:lstStyle/>
                    <a:p>
                      <a:pPr marL="0" marR="0" lvl="0" indent="0" algn="l" rtl="0">
                        <a:spcBef>
                          <a:spcPts val="0"/>
                        </a:spcBef>
                        <a:spcAft>
                          <a:spcPts val="0"/>
                        </a:spcAft>
                        <a:buNone/>
                      </a:pPr>
                      <a:r>
                        <a:rPr lang="en-US" sz="1000" b="1" dirty="0" smtClean="0"/>
                        <a:t>27.</a:t>
                      </a:r>
                      <a:endParaRPr sz="1000" b="1" dirty="0"/>
                    </a:p>
                  </a:txBody>
                  <a:tcPr marL="91450" marR="91450" marT="45725" marB="45725"/>
                </a:tc>
                <a:tc>
                  <a:txBody>
                    <a:bodyPr/>
                    <a:lstStyle/>
                    <a:p>
                      <a:pPr marL="0" marR="0" lvl="0" indent="0" algn="l" rtl="0">
                        <a:spcBef>
                          <a:spcPts val="0"/>
                        </a:spcBef>
                        <a:spcAft>
                          <a:spcPts val="0"/>
                        </a:spcAft>
                        <a:buNone/>
                      </a:pPr>
                      <a:r>
                        <a:rPr lang="en-GB" sz="1000" b="1" dirty="0" smtClean="0">
                          <a:latin typeface="Love Ya Like A Sister"/>
                          <a:ea typeface="Love Ya Like A Sister"/>
                          <a:cs typeface="Love Ya Like A Sister"/>
                          <a:sym typeface="Love Ya Like A Sister"/>
                        </a:rPr>
                        <a:t>Moveable Goods</a:t>
                      </a:r>
                      <a:endParaRPr sz="1000" b="1" dirty="0">
                        <a:latin typeface="Love Ya Like A Sister"/>
                        <a:ea typeface="Love Ya Like A Sister"/>
                        <a:cs typeface="Love Ya Like A Sister"/>
                        <a:sym typeface="Love Ya Like A Sister"/>
                      </a:endParaRPr>
                    </a:p>
                  </a:txBody>
                  <a:tcPr marL="91450" marR="91450" marT="45725" marB="45725"/>
                </a:tc>
                <a:tc>
                  <a:txBody>
                    <a:bodyPr/>
                    <a:lstStyle/>
                    <a:p>
                      <a:pPr marL="0" marR="0" lvl="0" indent="0" algn="l" rtl="0">
                        <a:lnSpc>
                          <a:spcPct val="100000"/>
                        </a:lnSpc>
                        <a:spcBef>
                          <a:spcPts val="0"/>
                        </a:spcBef>
                        <a:spcAft>
                          <a:spcPts val="0"/>
                        </a:spcAft>
                        <a:buClr>
                          <a:schemeClr val="dk1"/>
                        </a:buClr>
                        <a:buFont typeface="Calibri"/>
                        <a:buNone/>
                      </a:pPr>
                      <a:r>
                        <a:rPr lang="en-GB" sz="900" dirty="0" smtClean="0">
                          <a:latin typeface="Love Ya Like A Sister"/>
                          <a:ea typeface="Love Ya Like A Sister"/>
                          <a:cs typeface="Love Ya Like A Sister"/>
                          <a:sym typeface="Love Ya Like A Sister"/>
                        </a:rPr>
                        <a:t>Possessions that could be moved from one place to another were taxed.</a:t>
                      </a:r>
                      <a:endParaRPr sz="900" dirty="0">
                        <a:latin typeface="Love Ya Like A Sister"/>
                        <a:ea typeface="Love Ya Like A Sister"/>
                        <a:cs typeface="Love Ya Like A Sister"/>
                        <a:sym typeface="Love Ya Like A Sister"/>
                      </a:endParaRPr>
                    </a:p>
                  </a:txBody>
                  <a:tcPr marL="91450" marR="91450" marT="45725" marB="45725"/>
                </a:tc>
                <a:extLst>
                  <a:ext uri="{0D108BD9-81ED-4DB2-BD59-A6C34878D82A}">
                    <a16:rowId xmlns:a16="http://schemas.microsoft.com/office/drawing/2014/main" val="10016"/>
                  </a:ext>
                </a:extLst>
              </a:tr>
              <a:tr h="388384">
                <a:tc>
                  <a:txBody>
                    <a:bodyPr/>
                    <a:lstStyle/>
                    <a:p>
                      <a:pPr marL="0" marR="0" lvl="0" indent="0" algn="l" rtl="0">
                        <a:spcBef>
                          <a:spcPts val="0"/>
                        </a:spcBef>
                        <a:spcAft>
                          <a:spcPts val="0"/>
                        </a:spcAft>
                        <a:buNone/>
                      </a:pPr>
                      <a:r>
                        <a:rPr lang="en-US" sz="1000" b="1" dirty="0" smtClean="0"/>
                        <a:t>28</a:t>
                      </a:r>
                      <a:endParaRPr sz="1000" b="1" dirty="0"/>
                    </a:p>
                  </a:txBody>
                  <a:tcPr marL="91450" marR="91450" marT="45725" marB="45725"/>
                </a:tc>
                <a:tc>
                  <a:txBody>
                    <a:bodyPr/>
                    <a:lstStyle/>
                    <a:p>
                      <a:pPr marL="0" marR="0" lvl="0" indent="0" algn="l" rtl="0">
                        <a:spcBef>
                          <a:spcPts val="0"/>
                        </a:spcBef>
                        <a:spcAft>
                          <a:spcPts val="0"/>
                        </a:spcAft>
                        <a:buNone/>
                      </a:pPr>
                      <a:r>
                        <a:rPr lang="en-GB" sz="1000" b="1" dirty="0" smtClean="0">
                          <a:latin typeface="Love Ya Like A Sister"/>
                          <a:ea typeface="Love Ya Like A Sister"/>
                          <a:cs typeface="Love Ya Like A Sister"/>
                          <a:sym typeface="Love Ya Like A Sister"/>
                        </a:rPr>
                        <a:t>Adultery</a:t>
                      </a:r>
                      <a:endParaRPr sz="1000" b="1" dirty="0">
                        <a:latin typeface="Love Ya Like A Sister"/>
                        <a:ea typeface="Love Ya Like A Sister"/>
                        <a:cs typeface="Love Ya Like A Sister"/>
                        <a:sym typeface="Love Ya Like A Sister"/>
                      </a:endParaRPr>
                    </a:p>
                  </a:txBody>
                  <a:tcPr marL="91450" marR="91450" marT="45725" marB="45725"/>
                </a:tc>
                <a:tc>
                  <a:txBody>
                    <a:bodyPr/>
                    <a:lstStyle/>
                    <a:p>
                      <a:pPr marL="0" marR="0" lvl="0" indent="0" algn="l" rtl="0">
                        <a:lnSpc>
                          <a:spcPct val="100000"/>
                        </a:lnSpc>
                        <a:spcBef>
                          <a:spcPts val="0"/>
                        </a:spcBef>
                        <a:spcAft>
                          <a:spcPts val="0"/>
                        </a:spcAft>
                        <a:buClr>
                          <a:schemeClr val="dk1"/>
                        </a:buClr>
                        <a:buFont typeface="Calibri"/>
                        <a:buNone/>
                      </a:pPr>
                      <a:r>
                        <a:rPr lang="en-GB" sz="900" baseline="0" dirty="0" smtClean="0">
                          <a:latin typeface="Love Ya Like A Sister"/>
                          <a:ea typeface="Love Ya Like A Sister"/>
                          <a:cs typeface="Love Ya Like A Sister"/>
                          <a:sym typeface="Love Ya Like A Sister"/>
                        </a:rPr>
                        <a:t>.When a married person has sex with someone other than their husband or wife.</a:t>
                      </a:r>
                      <a:endParaRPr sz="900" dirty="0">
                        <a:latin typeface="Love Ya Like A Sister"/>
                        <a:ea typeface="Love Ya Like A Sister"/>
                        <a:cs typeface="Love Ya Like A Sister"/>
                        <a:sym typeface="Love Ya Like A Sister"/>
                      </a:endParaRPr>
                    </a:p>
                  </a:txBody>
                  <a:tcPr marL="91450" marR="91450" marT="45725" marB="45725"/>
                </a:tc>
                <a:extLst>
                  <a:ext uri="{0D108BD9-81ED-4DB2-BD59-A6C34878D82A}">
                    <a16:rowId xmlns:a16="http://schemas.microsoft.com/office/drawing/2014/main" val="10017"/>
                  </a:ext>
                </a:extLst>
              </a:tr>
            </a:tbl>
          </a:graphicData>
        </a:graphic>
      </p:graphicFrame>
      <p:sp>
        <p:nvSpPr>
          <p:cNvPr id="90" name="Shape 90"/>
          <p:cNvSpPr txBox="1"/>
          <p:nvPr/>
        </p:nvSpPr>
        <p:spPr>
          <a:xfrm>
            <a:off x="5024558" y="337773"/>
            <a:ext cx="4847700" cy="22849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b="1" dirty="0">
                <a:solidFill>
                  <a:schemeClr val="dk1"/>
                </a:solidFill>
                <a:latin typeface="Bangers"/>
                <a:ea typeface="Bangers"/>
                <a:cs typeface="Bangers"/>
                <a:sym typeface="Bangers"/>
              </a:rPr>
              <a:t> </a:t>
            </a:r>
            <a:r>
              <a:rPr lang="en-US" sz="1200" b="1" i="0" strike="noStrike" cap="none" dirty="0">
                <a:solidFill>
                  <a:srgbClr val="00B050"/>
                </a:solidFill>
                <a:latin typeface="Bangers"/>
                <a:ea typeface="Bangers"/>
                <a:cs typeface="Bangers"/>
                <a:sym typeface="Bangers"/>
              </a:rPr>
              <a:t>Key Words</a:t>
            </a:r>
            <a:endParaRPr sz="1200" b="1" i="0" strike="noStrike" cap="none" dirty="0">
              <a:solidFill>
                <a:srgbClr val="00B050"/>
              </a:solidFill>
              <a:latin typeface="Bangers"/>
              <a:ea typeface="Bangers"/>
              <a:cs typeface="Bangers"/>
              <a:sym typeface="Bangers"/>
            </a:endParaRPr>
          </a:p>
        </p:txBody>
      </p:sp>
      <p:graphicFrame>
        <p:nvGraphicFramePr>
          <p:cNvPr id="91" name="Shape 91"/>
          <p:cNvGraphicFramePr/>
          <p:nvPr>
            <p:extLst>
              <p:ext uri="{D42A27DB-BD31-4B8C-83A1-F6EECF244321}">
                <p14:modId xmlns:p14="http://schemas.microsoft.com/office/powerpoint/2010/main" val="3436563843"/>
              </p:ext>
            </p:extLst>
          </p:nvPr>
        </p:nvGraphicFramePr>
        <p:xfrm>
          <a:off x="101162" y="1575769"/>
          <a:ext cx="4503000" cy="1219250"/>
        </p:xfrm>
        <a:graphic>
          <a:graphicData uri="http://schemas.openxmlformats.org/drawingml/2006/table">
            <a:tbl>
              <a:tblPr firstRow="1" bandRow="1">
                <a:noFill/>
                <a:tableStyleId>{663986F5-59F1-45FE-B2F2-9B36EEFBC028}</a:tableStyleId>
              </a:tblPr>
              <a:tblGrid>
                <a:gridCol w="382900">
                  <a:extLst>
                    <a:ext uri="{9D8B030D-6E8A-4147-A177-3AD203B41FA5}">
                      <a16:colId xmlns:a16="http://schemas.microsoft.com/office/drawing/2014/main" val="20000"/>
                    </a:ext>
                  </a:extLst>
                </a:gridCol>
                <a:gridCol w="4120100">
                  <a:extLst>
                    <a:ext uri="{9D8B030D-6E8A-4147-A177-3AD203B41FA5}">
                      <a16:colId xmlns:a16="http://schemas.microsoft.com/office/drawing/2014/main" val="20001"/>
                    </a:ext>
                  </a:extLst>
                </a:gridCol>
              </a:tblGrid>
              <a:tr h="215375">
                <a:tc>
                  <a:txBody>
                    <a:bodyPr/>
                    <a:lstStyle/>
                    <a:p>
                      <a:pPr marL="0" marR="0" lvl="0" indent="0" algn="ctr" rtl="0">
                        <a:spcBef>
                          <a:spcPts val="0"/>
                        </a:spcBef>
                        <a:spcAft>
                          <a:spcPts val="0"/>
                        </a:spcAft>
                        <a:buNone/>
                      </a:pPr>
                      <a:r>
                        <a:rPr lang="en-US" sz="1000" b="1" dirty="0">
                          <a:latin typeface="Century Gothic"/>
                          <a:ea typeface="Century Gothic"/>
                          <a:cs typeface="Century Gothic"/>
                          <a:sym typeface="Century Gothic"/>
                        </a:rPr>
                        <a:t>2</a:t>
                      </a:r>
                      <a:endParaRPr sz="1000" b="1" dirty="0">
                        <a:latin typeface="Century Gothic"/>
                        <a:ea typeface="Century Gothic"/>
                        <a:cs typeface="Century Gothic"/>
                        <a:sym typeface="Century Gothic"/>
                      </a:endParaRPr>
                    </a:p>
                  </a:txBody>
                  <a:tcPr marL="91450" marR="91450" marT="45725" marB="45725"/>
                </a:tc>
                <a:tc>
                  <a:txBody>
                    <a:bodyPr/>
                    <a:lstStyle/>
                    <a:p>
                      <a:pPr marL="0" marR="0" lvl="0" indent="0" algn="l" rtl="0">
                        <a:lnSpc>
                          <a:spcPct val="100000"/>
                        </a:lnSpc>
                        <a:spcBef>
                          <a:spcPts val="0"/>
                        </a:spcBef>
                        <a:spcAft>
                          <a:spcPts val="0"/>
                        </a:spcAft>
                        <a:buClr>
                          <a:schemeClr val="dk1"/>
                        </a:buClr>
                        <a:buFont typeface="Century Gothic"/>
                        <a:buNone/>
                      </a:pPr>
                      <a:r>
                        <a:rPr lang="en-GB" sz="1000" dirty="0" smtClean="0">
                          <a:latin typeface="Love Ya Like A Sister"/>
                          <a:ea typeface="Love Ya Like A Sister"/>
                          <a:cs typeface="Love Ya Like A Sister"/>
                          <a:sym typeface="Love Ya Like A Sister"/>
                        </a:rPr>
                        <a:t>1518 Treaty of London</a:t>
                      </a:r>
                      <a:endParaRPr sz="1000" dirty="0">
                        <a:latin typeface="Love Ya Like A Sister"/>
                        <a:ea typeface="Love Ya Like A Sister"/>
                        <a:cs typeface="Love Ya Like A Sister"/>
                        <a:sym typeface="Love Ya Like A Sister"/>
                      </a:endParaRPr>
                    </a:p>
                  </a:txBody>
                  <a:tcPr marL="91450" marR="91450" marT="45725" marB="45725"/>
                </a:tc>
                <a:extLst>
                  <a:ext uri="{0D108BD9-81ED-4DB2-BD59-A6C34878D82A}">
                    <a16:rowId xmlns:a16="http://schemas.microsoft.com/office/drawing/2014/main" val="10000"/>
                  </a:ext>
                </a:extLst>
              </a:tr>
              <a:tr h="215375">
                <a:tc>
                  <a:txBody>
                    <a:bodyPr/>
                    <a:lstStyle/>
                    <a:p>
                      <a:pPr marL="0" marR="0" lvl="0" indent="0" algn="ctr" rtl="0">
                        <a:spcBef>
                          <a:spcPts val="0"/>
                        </a:spcBef>
                        <a:spcAft>
                          <a:spcPts val="0"/>
                        </a:spcAft>
                        <a:buNone/>
                      </a:pPr>
                      <a:r>
                        <a:rPr lang="en-US" sz="1000" b="1" u="none" dirty="0">
                          <a:latin typeface="Century Gothic"/>
                          <a:ea typeface="Century Gothic"/>
                          <a:cs typeface="Century Gothic"/>
                          <a:sym typeface="Century Gothic"/>
                        </a:rPr>
                        <a:t>3</a:t>
                      </a:r>
                      <a:endParaRPr sz="1000" b="1" u="none" dirty="0">
                        <a:latin typeface="Century Gothic"/>
                        <a:ea typeface="Century Gothic"/>
                        <a:cs typeface="Century Gothic"/>
                        <a:sym typeface="Century Gothic"/>
                      </a:endParaRPr>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chemeClr val="dk1"/>
                        </a:buClr>
                        <a:buSzTx/>
                        <a:buFont typeface="Century Gothic"/>
                        <a:buNone/>
                        <a:tabLst/>
                        <a:defRPr/>
                      </a:pPr>
                      <a:r>
                        <a:rPr lang="en-GB" sz="1000" dirty="0" smtClean="0">
                          <a:latin typeface="Love Ya Like A Sister"/>
                          <a:ea typeface="Love Ya Like A Sister"/>
                          <a:cs typeface="Love Ya Like A Sister"/>
                          <a:sym typeface="Love Ya Like A Sister"/>
                        </a:rPr>
                        <a:t>1525</a:t>
                      </a:r>
                      <a:r>
                        <a:rPr lang="en-GB" sz="1000" baseline="0" dirty="0" smtClean="0">
                          <a:latin typeface="Love Ya Like A Sister"/>
                          <a:ea typeface="Love Ya Like A Sister"/>
                          <a:cs typeface="Love Ya Like A Sister"/>
                          <a:sym typeface="Love Ya Like A Sister"/>
                        </a:rPr>
                        <a:t> Amicable Grant</a:t>
                      </a:r>
                      <a:endParaRPr lang="en-GB" sz="1000" dirty="0" smtClean="0">
                        <a:latin typeface="Love Ya Like A Sister"/>
                        <a:ea typeface="Love Ya Like A Sister"/>
                        <a:cs typeface="Love Ya Like A Sister"/>
                        <a:sym typeface="Love Ya Like A Sister"/>
                      </a:endParaRPr>
                    </a:p>
                  </a:txBody>
                  <a:tcPr marL="91450" marR="91450" marT="45725" marB="45725"/>
                </a:tc>
                <a:extLst>
                  <a:ext uri="{0D108BD9-81ED-4DB2-BD59-A6C34878D82A}">
                    <a16:rowId xmlns:a16="http://schemas.microsoft.com/office/drawing/2014/main" val="10001"/>
                  </a:ext>
                </a:extLst>
              </a:tr>
              <a:tr h="215375">
                <a:tc>
                  <a:txBody>
                    <a:bodyPr/>
                    <a:lstStyle/>
                    <a:p>
                      <a:pPr marL="0" marR="0" lvl="0" indent="0" algn="ctr" rtl="0">
                        <a:spcBef>
                          <a:spcPts val="0"/>
                        </a:spcBef>
                        <a:spcAft>
                          <a:spcPts val="0"/>
                        </a:spcAft>
                        <a:buNone/>
                      </a:pPr>
                      <a:r>
                        <a:rPr lang="en-US" sz="1000" b="1" dirty="0">
                          <a:latin typeface="Century Gothic"/>
                          <a:ea typeface="Century Gothic"/>
                          <a:cs typeface="Century Gothic"/>
                          <a:sym typeface="Century Gothic"/>
                        </a:rPr>
                        <a:t>4</a:t>
                      </a:r>
                      <a:endParaRPr sz="1000" b="1" dirty="0">
                        <a:latin typeface="Century Gothic"/>
                        <a:ea typeface="Century Gothic"/>
                        <a:cs typeface="Century Gothic"/>
                        <a:sym typeface="Century Gothic"/>
                      </a:endParaRPr>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dirty="0" smtClean="0">
                          <a:latin typeface="Love Ya Like A Sister"/>
                          <a:ea typeface="Love Ya Like A Sister"/>
                          <a:cs typeface="Love Ya Like A Sister"/>
                          <a:sym typeface="Love Ya Like A Sister"/>
                        </a:rPr>
                        <a:t>1533 Annulment</a:t>
                      </a:r>
                    </a:p>
                  </a:txBody>
                  <a:tcPr marL="91450" marR="91450" marT="45725" marB="45725"/>
                </a:tc>
                <a:extLst>
                  <a:ext uri="{0D108BD9-81ED-4DB2-BD59-A6C34878D82A}">
                    <a16:rowId xmlns:a16="http://schemas.microsoft.com/office/drawing/2014/main" val="10002"/>
                  </a:ext>
                </a:extLst>
              </a:tr>
              <a:tr h="215375">
                <a:tc>
                  <a:txBody>
                    <a:bodyPr/>
                    <a:lstStyle/>
                    <a:p>
                      <a:pPr marL="0" marR="0" lvl="0" indent="0" algn="ctr" rtl="0">
                        <a:spcBef>
                          <a:spcPts val="0"/>
                        </a:spcBef>
                        <a:spcAft>
                          <a:spcPts val="0"/>
                        </a:spcAft>
                        <a:buNone/>
                      </a:pPr>
                      <a:r>
                        <a:rPr lang="en-US" sz="1000" b="1" dirty="0">
                          <a:latin typeface="Century Gothic"/>
                          <a:ea typeface="Century Gothic"/>
                          <a:cs typeface="Century Gothic"/>
                          <a:sym typeface="Century Gothic"/>
                        </a:rPr>
                        <a:t>5</a:t>
                      </a:r>
                      <a:endParaRPr sz="1000" b="1" dirty="0">
                        <a:latin typeface="Century Gothic"/>
                        <a:ea typeface="Century Gothic"/>
                        <a:cs typeface="Century Gothic"/>
                        <a:sym typeface="Century Gothic"/>
                      </a:endParaRPr>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dirty="0" smtClean="0">
                          <a:latin typeface="Love Ya Like A Sister"/>
                          <a:ea typeface="Love Ya Like A Sister"/>
                          <a:cs typeface="Love Ya Like A Sister"/>
                          <a:sym typeface="Love Ya Like A Sister"/>
                        </a:rPr>
                        <a:t>1534 Act of Supremacy</a:t>
                      </a:r>
                    </a:p>
                  </a:txBody>
                  <a:tcPr marL="91450" marR="91450" marT="45725" marB="45725"/>
                </a:tc>
                <a:extLst>
                  <a:ext uri="{0D108BD9-81ED-4DB2-BD59-A6C34878D82A}">
                    <a16:rowId xmlns:a16="http://schemas.microsoft.com/office/drawing/2014/main" val="10003"/>
                  </a:ext>
                </a:extLst>
              </a:tr>
              <a:tr h="215375">
                <a:tc>
                  <a:txBody>
                    <a:bodyPr/>
                    <a:lstStyle/>
                    <a:p>
                      <a:pPr marL="0" marR="0" lvl="0" indent="0" algn="ctr" rtl="0">
                        <a:spcBef>
                          <a:spcPts val="0"/>
                        </a:spcBef>
                        <a:spcAft>
                          <a:spcPts val="0"/>
                        </a:spcAft>
                        <a:buNone/>
                      </a:pPr>
                      <a:r>
                        <a:rPr lang="en-US" sz="1000" b="1" dirty="0">
                          <a:latin typeface="Century Gothic"/>
                          <a:ea typeface="Century Gothic"/>
                          <a:cs typeface="Century Gothic"/>
                          <a:sym typeface="Century Gothic"/>
                        </a:rPr>
                        <a:t>6</a:t>
                      </a:r>
                      <a:endParaRPr sz="1000" b="1" dirty="0">
                        <a:latin typeface="Century Gothic"/>
                        <a:ea typeface="Century Gothic"/>
                        <a:cs typeface="Century Gothic"/>
                        <a:sym typeface="Century Gothic"/>
                      </a:endParaRPr>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dirty="0" smtClean="0">
                          <a:latin typeface="Love Ya Like A Sister"/>
                          <a:ea typeface="Love Ya Like A Sister"/>
                          <a:cs typeface="Love Ya Like A Sister"/>
                          <a:sym typeface="Love Ya Like A Sister"/>
                        </a:rPr>
                        <a:t>1536</a:t>
                      </a:r>
                      <a:r>
                        <a:rPr lang="en-GB" sz="1000" baseline="0" dirty="0" smtClean="0">
                          <a:latin typeface="Love Ya Like A Sister"/>
                          <a:ea typeface="Love Ya Like A Sister"/>
                          <a:cs typeface="Love Ya Like A Sister"/>
                          <a:sym typeface="Love Ya Like A Sister"/>
                        </a:rPr>
                        <a:t> Dissolution of the monasteries</a:t>
                      </a:r>
                      <a:endParaRPr lang="en-GB" sz="1000" dirty="0" smtClean="0">
                        <a:latin typeface="Love Ya Like A Sister"/>
                        <a:ea typeface="Love Ya Like A Sister"/>
                        <a:cs typeface="Love Ya Like A Sister"/>
                        <a:sym typeface="Love Ya Like A Sister"/>
                      </a:endParaRPr>
                    </a:p>
                  </a:txBody>
                  <a:tcPr marL="91450" marR="91450" marT="45725" marB="45725"/>
                </a:tc>
                <a:extLst>
                  <a:ext uri="{0D108BD9-81ED-4DB2-BD59-A6C34878D82A}">
                    <a16:rowId xmlns:a16="http://schemas.microsoft.com/office/drawing/2014/main" val="10004"/>
                  </a:ext>
                </a:extLst>
              </a:tr>
            </a:tbl>
          </a:graphicData>
        </a:graphic>
      </p:graphicFrame>
      <p:sp>
        <p:nvSpPr>
          <p:cNvPr id="92" name="Shape 92"/>
          <p:cNvSpPr txBox="1"/>
          <p:nvPr/>
        </p:nvSpPr>
        <p:spPr>
          <a:xfrm>
            <a:off x="53186" y="1333221"/>
            <a:ext cx="4847700" cy="190379"/>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200" b="1" i="0" strike="noStrike" cap="none" dirty="0" smtClean="0">
                <a:solidFill>
                  <a:srgbClr val="00B050"/>
                </a:solidFill>
                <a:latin typeface="Bangers"/>
                <a:ea typeface="Bangers"/>
                <a:cs typeface="Bangers"/>
                <a:sym typeface="Bangers"/>
              </a:rPr>
              <a:t>Key </a:t>
            </a:r>
            <a:r>
              <a:rPr lang="en-US" sz="1200" b="1" i="0" strike="noStrike" cap="none" dirty="0">
                <a:solidFill>
                  <a:srgbClr val="00B050"/>
                </a:solidFill>
                <a:latin typeface="Bangers"/>
                <a:ea typeface="Bangers"/>
                <a:cs typeface="Bangers"/>
                <a:sym typeface="Bangers"/>
              </a:rPr>
              <a:t>Events</a:t>
            </a:r>
            <a:endParaRPr sz="1200" b="1" i="0" strike="noStrike" cap="none" dirty="0">
              <a:solidFill>
                <a:srgbClr val="00B050"/>
              </a:solidFill>
              <a:latin typeface="Bangers"/>
              <a:ea typeface="Bangers"/>
              <a:cs typeface="Bangers"/>
              <a:sym typeface="Bangers"/>
            </a:endParaRPr>
          </a:p>
        </p:txBody>
      </p:sp>
      <p:sp>
        <p:nvSpPr>
          <p:cNvPr id="93" name="Shape 93"/>
          <p:cNvSpPr txBox="1"/>
          <p:nvPr/>
        </p:nvSpPr>
        <p:spPr>
          <a:xfrm>
            <a:off x="9836342" y="7075046"/>
            <a:ext cx="184666"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pic>
        <p:nvPicPr>
          <p:cNvPr id="1028" name="Picture 4" descr="https://www.birkenheadparkschool.com/images/logo/BPS_Logo_for_We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464" y="38375"/>
            <a:ext cx="1872208" cy="5616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TotalTime>
  <Words>651</Words>
  <Application>Microsoft Office PowerPoint</Application>
  <PresentationFormat>A4 Paper (210x297 mm)</PresentationFormat>
  <Paragraphs>82</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Amatic SC</vt:lpstr>
      <vt:lpstr>Arial</vt:lpstr>
      <vt:lpstr>Bangers</vt:lpstr>
      <vt:lpstr>Calibri</vt:lpstr>
      <vt:lpstr>Century Gothic</vt:lpstr>
      <vt:lpstr>Love Ya Like A Sister</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laptop</dc:creator>
  <cp:lastModifiedBy>Matthew Hawthorne</cp:lastModifiedBy>
  <cp:revision>35</cp:revision>
  <dcterms:modified xsi:type="dcterms:W3CDTF">2020-10-06T16:26:53Z</dcterms:modified>
</cp:coreProperties>
</file>