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9906000" cy="6858000" type="A4"/>
  <p:notesSz cx="6799263" cy="99298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63986F5-59F1-45FE-B2F2-9B36EEFBC028}">
  <a:tblStyle styleId="{663986F5-59F1-45FE-B2F2-9B36EEFBC028}"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72" y="12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33425" y="744725"/>
            <a:ext cx="4533050" cy="37236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79925" y="4716650"/>
            <a:ext cx="5439400" cy="44684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7770689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79925" y="4716650"/>
            <a:ext cx="5439400" cy="44684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82" name="Shape 82"/>
          <p:cNvSpPr>
            <a:spLocks noGrp="1" noRot="1" noChangeAspect="1"/>
          </p:cNvSpPr>
          <p:nvPr>
            <p:ph type="sldImg" idx="2"/>
          </p:nvPr>
        </p:nvSpPr>
        <p:spPr>
          <a:xfrm>
            <a:off x="711200" y="744538"/>
            <a:ext cx="5376863" cy="37242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742950" y="2130426"/>
            <a:ext cx="8420100" cy="14700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3" name="Shape 13"/>
          <p:cNvSpPr txBox="1">
            <a:spLocks noGrp="1"/>
          </p:cNvSpPr>
          <p:nvPr>
            <p:ph type="subTitle" idx="1"/>
          </p:nvPr>
        </p:nvSpPr>
        <p:spPr>
          <a:xfrm>
            <a:off x="1485900" y="3886200"/>
            <a:ext cx="6934200" cy="1752600"/>
          </a:xfrm>
          <a:prstGeom prst="rect">
            <a:avLst/>
          </a:prstGeom>
          <a:noFill/>
          <a:ln>
            <a:noFill/>
          </a:ln>
        </p:spPr>
        <p:txBody>
          <a:bodyPr spcFirstLastPara="1" wrap="square" lIns="91425" tIns="91425" rIns="91425" bIns="91425" anchor="t" anchorCtr="0"/>
          <a:lstStyle>
            <a:lvl1pPr marL="0" marR="0" lvl="0" indent="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6061868" y="1993108"/>
            <a:ext cx="5851525" cy="2414588"/>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6" name="Shape 76"/>
          <p:cNvSpPr txBox="1">
            <a:spLocks noGrp="1"/>
          </p:cNvSpPr>
          <p:nvPr>
            <p:ph type="body" idx="1"/>
          </p:nvPr>
        </p:nvSpPr>
        <p:spPr>
          <a:xfrm rot="5400000">
            <a:off x="1150144" y="-338930"/>
            <a:ext cx="5851525" cy="70786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782506" y="4406901"/>
            <a:ext cx="8420100" cy="136207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Clr>
                <a:schemeClr val="dk1"/>
              </a:buClr>
              <a:buSzPts val="1400"/>
              <a:buFont typeface="Calibri"/>
              <a:buNone/>
              <a:defRPr sz="40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5" name="Shape 25"/>
          <p:cNvSpPr txBox="1">
            <a:spLocks noGrp="1"/>
          </p:cNvSpPr>
          <p:nvPr>
            <p:ph type="body" idx="1"/>
          </p:nvPr>
        </p:nvSpPr>
        <p:spPr>
          <a:xfrm>
            <a:off x="782506" y="2906713"/>
            <a:ext cx="8420100" cy="1500187"/>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rgbClr val="888888"/>
              </a:buClr>
              <a:buSzPts val="32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2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24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95300" y="274638"/>
            <a:ext cx="8915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1" name="Shape 31"/>
          <p:cNvSpPr txBox="1">
            <a:spLocks noGrp="1"/>
          </p:cNvSpPr>
          <p:nvPr>
            <p:ph type="body" idx="1"/>
          </p:nvPr>
        </p:nvSpPr>
        <p:spPr>
          <a:xfrm>
            <a:off x="536575" y="1600201"/>
            <a:ext cx="4746625"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5448300" y="1600201"/>
            <a:ext cx="4746625"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5300" y="274638"/>
            <a:ext cx="8915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8" name="Shape 38"/>
          <p:cNvSpPr txBox="1">
            <a:spLocks noGrp="1"/>
          </p:cNvSpPr>
          <p:nvPr>
            <p:ph type="body" idx="1"/>
          </p:nvPr>
        </p:nvSpPr>
        <p:spPr>
          <a:xfrm>
            <a:off x="495300" y="1535113"/>
            <a:ext cx="4376870"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495300" y="2174875"/>
            <a:ext cx="4376870"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5032111" y="1535113"/>
            <a:ext cx="4378590"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5032111" y="2174875"/>
            <a:ext cx="4378590"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95300" y="274638"/>
            <a:ext cx="8915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7" name="Shape 47"/>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95300" y="273050"/>
            <a:ext cx="3259006"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1"/>
              </a:buClr>
              <a:buSzPts val="1400"/>
              <a:buFont typeface="Calibri"/>
              <a:buNone/>
              <a:defRPr sz="20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6" name="Shape 56"/>
          <p:cNvSpPr txBox="1">
            <a:spLocks noGrp="1"/>
          </p:cNvSpPr>
          <p:nvPr>
            <p:ph type="body" idx="1"/>
          </p:nvPr>
        </p:nvSpPr>
        <p:spPr>
          <a:xfrm>
            <a:off x="3872971" y="273051"/>
            <a:ext cx="5537729" cy="585311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495300" y="1435101"/>
            <a:ext cx="3259006"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941645" y="4800600"/>
            <a:ext cx="5943600" cy="566738"/>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1"/>
              </a:buClr>
              <a:buSzPts val="1400"/>
              <a:buFont typeface="Calibri"/>
              <a:buNone/>
              <a:defRPr sz="20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3" name="Shape 63"/>
          <p:cNvSpPr>
            <a:spLocks noGrp="1"/>
          </p:cNvSpPr>
          <p:nvPr>
            <p:ph type="pic" idx="2"/>
          </p:nvPr>
        </p:nvSpPr>
        <p:spPr>
          <a:xfrm>
            <a:off x="1941645" y="612775"/>
            <a:ext cx="5943600" cy="4114800"/>
          </a:xfrm>
          <a:prstGeom prst="rect">
            <a:avLst/>
          </a:prstGeom>
          <a:noFill/>
          <a:ln>
            <a:noFill/>
          </a:ln>
        </p:spPr>
        <p:txBody>
          <a:bodyPr spcFirstLastPara="1" wrap="square" lIns="91425" tIns="91425" rIns="91425" bIns="91425" anchor="t" anchorCtr="0"/>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1941645" y="5367338"/>
            <a:ext cx="59436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95300" y="274638"/>
            <a:ext cx="8915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0" name="Shape 70"/>
          <p:cNvSpPr txBox="1">
            <a:spLocks noGrp="1"/>
          </p:cNvSpPr>
          <p:nvPr>
            <p:ph type="body" idx="1"/>
          </p:nvPr>
        </p:nvSpPr>
        <p:spPr>
          <a:xfrm rot="5400000">
            <a:off x="2690018" y="-594518"/>
            <a:ext cx="4525963" cy="89154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95300" y="274638"/>
            <a:ext cx="8915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 name="Shape 7"/>
          <p:cNvSpPr txBox="1">
            <a:spLocks noGrp="1"/>
          </p:cNvSpPr>
          <p:nvPr>
            <p:ph type="body" idx="1"/>
          </p:nvPr>
        </p:nvSpPr>
        <p:spPr>
          <a:xfrm>
            <a:off x="495300" y="1600201"/>
            <a:ext cx="89154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p:nvPr/>
        </p:nvSpPr>
        <p:spPr>
          <a:xfrm>
            <a:off x="1568624" y="-27410"/>
            <a:ext cx="8337376" cy="40011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b="1" i="0" u="none" strike="noStrike" cap="none" dirty="0">
                <a:solidFill>
                  <a:srgbClr val="FF0000"/>
                </a:solidFill>
                <a:latin typeface="Amatic SC"/>
                <a:ea typeface="Amatic SC"/>
                <a:cs typeface="Amatic SC"/>
                <a:sym typeface="Amatic SC"/>
              </a:rPr>
              <a:t>Knowledge </a:t>
            </a:r>
            <a:r>
              <a:rPr lang="en-US" sz="2400" b="1" i="0" u="none" strike="noStrike" cap="none" dirty="0" err="1">
                <a:solidFill>
                  <a:srgbClr val="FF0000"/>
                </a:solidFill>
                <a:latin typeface="Amatic SC"/>
                <a:ea typeface="Amatic SC"/>
                <a:cs typeface="Amatic SC"/>
                <a:sym typeface="Amatic SC"/>
              </a:rPr>
              <a:t>Organiser</a:t>
            </a:r>
            <a:r>
              <a:rPr lang="en-US" sz="2400" b="1" i="0" u="none" strike="noStrike" cap="none" dirty="0">
                <a:solidFill>
                  <a:srgbClr val="FF0000"/>
                </a:solidFill>
                <a:latin typeface="Amatic SC"/>
                <a:ea typeface="Amatic SC"/>
                <a:cs typeface="Amatic SC"/>
                <a:sym typeface="Amatic SC"/>
              </a:rPr>
              <a:t> </a:t>
            </a:r>
            <a:r>
              <a:rPr lang="en-US" sz="2400" b="1" i="0" u="none" strike="noStrike" cap="none" dirty="0" smtClean="0">
                <a:solidFill>
                  <a:srgbClr val="FF0000"/>
                </a:solidFill>
                <a:latin typeface="Amatic SC"/>
                <a:ea typeface="Amatic SC"/>
                <a:cs typeface="Amatic SC"/>
                <a:sym typeface="Amatic SC"/>
              </a:rPr>
              <a:t>– </a:t>
            </a:r>
            <a:r>
              <a:rPr lang="en-US" sz="2400" b="1" dirty="0" smtClean="0">
                <a:solidFill>
                  <a:srgbClr val="FF0000"/>
                </a:solidFill>
                <a:latin typeface="Amatic SC"/>
                <a:ea typeface="Amatic SC"/>
                <a:cs typeface="Amatic SC"/>
                <a:sym typeface="Amatic SC"/>
              </a:rPr>
              <a:t>Ladders</a:t>
            </a:r>
            <a:endParaRPr sz="2400" b="1" i="0" u="none" strike="noStrike" cap="none" dirty="0">
              <a:solidFill>
                <a:srgbClr val="FF0000"/>
              </a:solidFill>
              <a:latin typeface="Amatic SC"/>
              <a:ea typeface="Amatic SC"/>
              <a:cs typeface="Amatic SC"/>
              <a:sym typeface="Amatic SC"/>
            </a:endParaRPr>
          </a:p>
        </p:txBody>
      </p:sp>
      <p:graphicFrame>
        <p:nvGraphicFramePr>
          <p:cNvPr id="85" name="Shape 85"/>
          <p:cNvGraphicFramePr/>
          <p:nvPr>
            <p:extLst>
              <p:ext uri="{D42A27DB-BD31-4B8C-83A1-F6EECF244321}">
                <p14:modId xmlns:p14="http://schemas.microsoft.com/office/powerpoint/2010/main" val="1541947810"/>
              </p:ext>
            </p:extLst>
          </p:nvPr>
        </p:nvGraphicFramePr>
        <p:xfrm>
          <a:off x="26674" y="622833"/>
          <a:ext cx="4548325" cy="532275"/>
        </p:xfrm>
        <a:graphic>
          <a:graphicData uri="http://schemas.openxmlformats.org/drawingml/2006/table">
            <a:tbl>
              <a:tblPr firstRow="1" bandRow="1">
                <a:noFill/>
                <a:tableStyleId>{663986F5-59F1-45FE-B2F2-9B36EEFBC028}</a:tableStyleId>
              </a:tblPr>
              <a:tblGrid>
                <a:gridCol w="398575">
                  <a:extLst>
                    <a:ext uri="{9D8B030D-6E8A-4147-A177-3AD203B41FA5}">
                      <a16:colId xmlns:a16="http://schemas.microsoft.com/office/drawing/2014/main" val="20000"/>
                    </a:ext>
                  </a:extLst>
                </a:gridCol>
                <a:gridCol w="4149750">
                  <a:extLst>
                    <a:ext uri="{9D8B030D-6E8A-4147-A177-3AD203B41FA5}">
                      <a16:colId xmlns:a16="http://schemas.microsoft.com/office/drawing/2014/main" val="20001"/>
                    </a:ext>
                  </a:extLst>
                </a:gridCol>
              </a:tblGrid>
              <a:tr h="532275">
                <a:tc>
                  <a:txBody>
                    <a:bodyPr/>
                    <a:lstStyle/>
                    <a:p>
                      <a:pPr marL="0" marR="0" lvl="0" indent="0" algn="ctr" rtl="0">
                        <a:spcBef>
                          <a:spcPts val="0"/>
                        </a:spcBef>
                        <a:spcAft>
                          <a:spcPts val="0"/>
                        </a:spcAft>
                        <a:buNone/>
                      </a:pPr>
                      <a:r>
                        <a:rPr lang="en-US" sz="1000" b="1" u="none" strike="noStrike" cap="none" dirty="0">
                          <a:latin typeface="Century Gothic"/>
                          <a:ea typeface="Century Gothic"/>
                          <a:cs typeface="Century Gothic"/>
                          <a:sym typeface="Century Gothic"/>
                        </a:rPr>
                        <a:t>1</a:t>
                      </a:r>
                      <a:endParaRPr sz="1000" b="1" u="none" strike="noStrike" cap="none" dirty="0">
                        <a:latin typeface="Century Gothic"/>
                        <a:ea typeface="Century Gothic"/>
                        <a:cs typeface="Century Gothic"/>
                        <a:sym typeface="Century Gothic"/>
                      </a:endParaRPr>
                    </a:p>
                  </a:txBody>
                  <a:tcPr marL="91450" marR="91450" marT="45725" marB="45725"/>
                </a:tc>
                <a:tc>
                  <a:txBody>
                    <a:bodyPr/>
                    <a:lstStyle/>
                    <a:p>
                      <a:pPr marL="0" marR="0" lvl="0" indent="0" algn="ctr" rtl="0">
                        <a:spcBef>
                          <a:spcPts val="0"/>
                        </a:spcBef>
                        <a:spcAft>
                          <a:spcPts val="0"/>
                        </a:spcAft>
                        <a:buNone/>
                      </a:pPr>
                      <a:r>
                        <a:rPr lang="en-GB" sz="1000" b="1" i="0" u="none" strike="noStrike" cap="none" dirty="0" smtClean="0">
                          <a:solidFill>
                            <a:schemeClr val="dk1"/>
                          </a:solidFill>
                          <a:effectLst/>
                          <a:latin typeface="Calibri"/>
                          <a:ea typeface="Calibri"/>
                          <a:cs typeface="Calibri"/>
                          <a:sym typeface="Arial"/>
                        </a:rPr>
                        <a:t>Year 10 Unit</a:t>
                      </a:r>
                      <a:r>
                        <a:rPr lang="en-GB" sz="1000" b="1" i="0" u="none" strike="noStrike" cap="none" baseline="0" dirty="0" smtClean="0">
                          <a:solidFill>
                            <a:schemeClr val="dk1"/>
                          </a:solidFill>
                          <a:effectLst/>
                          <a:latin typeface="Calibri"/>
                          <a:ea typeface="Calibri"/>
                          <a:cs typeface="Calibri"/>
                          <a:sym typeface="Arial"/>
                        </a:rPr>
                        <a:t> 1</a:t>
                      </a:r>
                      <a:r>
                        <a:rPr lang="en-GB" sz="1000" b="0" i="0" u="none" strike="noStrike" cap="none" baseline="0" dirty="0" smtClean="0">
                          <a:solidFill>
                            <a:schemeClr val="dk1"/>
                          </a:solidFill>
                          <a:effectLst/>
                          <a:latin typeface="Calibri"/>
                          <a:ea typeface="Calibri"/>
                          <a:cs typeface="Calibri"/>
                          <a:sym typeface="Arial"/>
                        </a:rPr>
                        <a:t>. </a:t>
                      </a:r>
                      <a:r>
                        <a:rPr lang="en-GB" sz="1000" b="0" i="0" u="none" strike="noStrike" cap="none" dirty="0" smtClean="0">
                          <a:solidFill>
                            <a:schemeClr val="dk1"/>
                          </a:solidFill>
                          <a:effectLst/>
                          <a:latin typeface="Calibri"/>
                          <a:ea typeface="Calibri"/>
                          <a:cs typeface="Calibri"/>
                          <a:sym typeface="Arial"/>
                        </a:rPr>
                        <a:t>This unit is all about </a:t>
                      </a:r>
                      <a:r>
                        <a:rPr lang="en-GB" sz="1000" b="0" i="0" u="none" strike="noStrike" cap="none" baseline="0" dirty="0" smtClean="0">
                          <a:solidFill>
                            <a:schemeClr val="dk1"/>
                          </a:solidFill>
                          <a:effectLst/>
                          <a:latin typeface="Calibri"/>
                          <a:ea typeface="Calibri"/>
                          <a:cs typeface="Calibri"/>
                          <a:sym typeface="Arial"/>
                        </a:rPr>
                        <a:t> </a:t>
                      </a:r>
                      <a:r>
                        <a:rPr lang="en-GB" sz="1000" b="1" i="0" u="none" strike="noStrike" cap="none" baseline="0" dirty="0" smtClean="0">
                          <a:solidFill>
                            <a:schemeClr val="dk1"/>
                          </a:solidFill>
                          <a:effectLst/>
                          <a:latin typeface="Calibri"/>
                          <a:ea typeface="Calibri"/>
                          <a:cs typeface="Calibri"/>
                          <a:sym typeface="Arial"/>
                        </a:rPr>
                        <a:t>using mixed media and materials</a:t>
                      </a:r>
                      <a:r>
                        <a:rPr lang="en-GB" sz="1000" b="0" i="0" u="none" strike="noStrike" cap="none" baseline="0" dirty="0" smtClean="0">
                          <a:solidFill>
                            <a:schemeClr val="dk1"/>
                          </a:solidFill>
                          <a:effectLst/>
                          <a:latin typeface="Calibri"/>
                          <a:ea typeface="Calibri"/>
                          <a:cs typeface="Calibri"/>
                          <a:sym typeface="Arial"/>
                        </a:rPr>
                        <a:t>. </a:t>
                      </a:r>
                    </a:p>
                    <a:p>
                      <a:pPr marL="0" marR="0" lvl="0" indent="0" algn="ctr" rtl="0">
                        <a:spcBef>
                          <a:spcPts val="0"/>
                        </a:spcBef>
                        <a:spcAft>
                          <a:spcPts val="0"/>
                        </a:spcAft>
                        <a:buNone/>
                      </a:pPr>
                      <a:r>
                        <a:rPr lang="en-GB" sz="1000" b="0" i="0" u="none" strike="noStrike" cap="none" baseline="0" dirty="0" smtClean="0">
                          <a:solidFill>
                            <a:schemeClr val="dk1"/>
                          </a:solidFill>
                          <a:effectLst/>
                          <a:latin typeface="Calibri"/>
                          <a:ea typeface="Love Ya Like A Sister"/>
                          <a:cs typeface="Love Ya Like A Sister"/>
                          <a:sym typeface="Arial"/>
                        </a:rPr>
                        <a:t>This will be taught using </a:t>
                      </a:r>
                      <a:r>
                        <a:rPr lang="en-GB" sz="1000" b="1" i="0" u="none" strike="noStrike" cap="none" baseline="0" dirty="0" smtClean="0">
                          <a:solidFill>
                            <a:schemeClr val="dk1"/>
                          </a:solidFill>
                          <a:effectLst/>
                          <a:latin typeface="Calibri"/>
                          <a:ea typeface="Love Ya Like A Sister"/>
                          <a:cs typeface="Love Ya Like A Sister"/>
                          <a:sym typeface="Arial"/>
                        </a:rPr>
                        <a:t>Carnival Masks </a:t>
                      </a:r>
                      <a:r>
                        <a:rPr lang="en-GB" sz="1000" b="0" i="0" u="none" strike="noStrike" cap="none" baseline="0" dirty="0" smtClean="0">
                          <a:solidFill>
                            <a:schemeClr val="dk1"/>
                          </a:solidFill>
                          <a:effectLst/>
                          <a:latin typeface="Calibri"/>
                          <a:ea typeface="Love Ya Like A Sister"/>
                          <a:cs typeface="Love Ya Like A Sister"/>
                          <a:sym typeface="Arial"/>
                        </a:rPr>
                        <a:t>as the theme/inspiration.</a:t>
                      </a:r>
                      <a:endParaRPr sz="1000" dirty="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00"/>
                  </a:ext>
                </a:extLst>
              </a:tr>
            </a:tbl>
          </a:graphicData>
        </a:graphic>
      </p:graphicFrame>
      <p:sp>
        <p:nvSpPr>
          <p:cNvPr id="86" name="Shape 86"/>
          <p:cNvSpPr txBox="1"/>
          <p:nvPr/>
        </p:nvSpPr>
        <p:spPr>
          <a:xfrm>
            <a:off x="-2253" y="229706"/>
            <a:ext cx="4847700" cy="307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1400" b="1" i="0" u="sng" strike="noStrike" cap="none">
              <a:solidFill>
                <a:schemeClr val="dk1"/>
              </a:solidFill>
              <a:latin typeface="Arial"/>
              <a:ea typeface="Arial"/>
              <a:cs typeface="Arial"/>
              <a:sym typeface="Arial"/>
            </a:endParaRPr>
          </a:p>
        </p:txBody>
      </p:sp>
      <p:sp>
        <p:nvSpPr>
          <p:cNvPr id="90" name="Shape 90"/>
          <p:cNvSpPr txBox="1"/>
          <p:nvPr/>
        </p:nvSpPr>
        <p:spPr>
          <a:xfrm>
            <a:off x="4988654" y="372711"/>
            <a:ext cx="4847700" cy="307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b="1" dirty="0">
                <a:solidFill>
                  <a:schemeClr val="dk1"/>
                </a:solidFill>
                <a:latin typeface="Bangers"/>
                <a:ea typeface="Bangers"/>
                <a:cs typeface="Bangers"/>
                <a:sym typeface="Bangers"/>
              </a:rPr>
              <a:t> </a:t>
            </a:r>
            <a:r>
              <a:rPr lang="en-US" b="1" dirty="0" smtClean="0">
                <a:solidFill>
                  <a:srgbClr val="00B050"/>
                </a:solidFill>
                <a:latin typeface="Bangers"/>
                <a:ea typeface="Bangers"/>
                <a:cs typeface="Bangers"/>
                <a:sym typeface="Bangers"/>
              </a:rPr>
              <a:t>Main tasks and assessment points</a:t>
            </a:r>
          </a:p>
          <a:p>
            <a:pPr marL="0" marR="0" lvl="0" indent="0" algn="ctr" rtl="0">
              <a:spcBef>
                <a:spcPts val="0"/>
              </a:spcBef>
              <a:spcAft>
                <a:spcPts val="0"/>
              </a:spcAft>
              <a:buNone/>
            </a:pPr>
            <a:endParaRPr sz="1400" b="1" i="0" strike="noStrike" cap="none" dirty="0">
              <a:solidFill>
                <a:srgbClr val="00B050"/>
              </a:solidFill>
              <a:latin typeface="Bangers"/>
              <a:ea typeface="Bangers"/>
              <a:cs typeface="Bangers"/>
              <a:sym typeface="Bangers"/>
            </a:endParaRPr>
          </a:p>
        </p:txBody>
      </p:sp>
      <p:graphicFrame>
        <p:nvGraphicFramePr>
          <p:cNvPr id="91" name="Shape 91"/>
          <p:cNvGraphicFramePr/>
          <p:nvPr>
            <p:extLst>
              <p:ext uri="{D42A27DB-BD31-4B8C-83A1-F6EECF244321}">
                <p14:modId xmlns:p14="http://schemas.microsoft.com/office/powerpoint/2010/main" val="1378245558"/>
              </p:ext>
            </p:extLst>
          </p:nvPr>
        </p:nvGraphicFramePr>
        <p:xfrm>
          <a:off x="26674" y="1500079"/>
          <a:ext cx="4503000" cy="1645950"/>
        </p:xfrm>
        <a:graphic>
          <a:graphicData uri="http://schemas.openxmlformats.org/drawingml/2006/table">
            <a:tbl>
              <a:tblPr firstRow="1" bandRow="1">
                <a:noFill/>
                <a:tableStyleId>{663986F5-59F1-45FE-B2F2-9B36EEFBC028}</a:tableStyleId>
              </a:tblPr>
              <a:tblGrid>
                <a:gridCol w="382900">
                  <a:extLst>
                    <a:ext uri="{9D8B030D-6E8A-4147-A177-3AD203B41FA5}">
                      <a16:colId xmlns:a16="http://schemas.microsoft.com/office/drawing/2014/main" val="20000"/>
                    </a:ext>
                  </a:extLst>
                </a:gridCol>
                <a:gridCol w="4120100">
                  <a:extLst>
                    <a:ext uri="{9D8B030D-6E8A-4147-A177-3AD203B41FA5}">
                      <a16:colId xmlns:a16="http://schemas.microsoft.com/office/drawing/2014/main" val="20001"/>
                    </a:ext>
                  </a:extLst>
                </a:gridCol>
              </a:tblGrid>
              <a:tr h="217980">
                <a:tc>
                  <a:txBody>
                    <a:bodyPr/>
                    <a:lstStyle/>
                    <a:p>
                      <a:pPr marL="0" marR="0" lvl="0" indent="0" algn="ctr" rtl="0">
                        <a:spcBef>
                          <a:spcPts val="0"/>
                        </a:spcBef>
                        <a:spcAft>
                          <a:spcPts val="0"/>
                        </a:spcAft>
                        <a:buNone/>
                      </a:pPr>
                      <a:r>
                        <a:rPr lang="en-US" sz="1000" b="1" dirty="0">
                          <a:latin typeface="Century Gothic"/>
                          <a:ea typeface="Century Gothic"/>
                          <a:cs typeface="Century Gothic"/>
                          <a:sym typeface="Century Gothic"/>
                        </a:rPr>
                        <a:t>2</a:t>
                      </a:r>
                      <a:endParaRPr sz="1000" b="1" dirty="0">
                        <a:latin typeface="Century Gothic"/>
                        <a:ea typeface="Century Gothic"/>
                        <a:cs typeface="Century Gothic"/>
                        <a:sym typeface="Century Gothic"/>
                      </a:endParaRP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chemeClr val="dk1"/>
                        </a:buClr>
                        <a:buSzTx/>
                        <a:buFont typeface="Century Gothic"/>
                        <a:buNone/>
                        <a:tabLst/>
                        <a:defRPr/>
                      </a:pPr>
                      <a:r>
                        <a:rPr lang="en-GB" sz="1000" b="1" i="0" u="none" strike="noStrike" cap="none" dirty="0" smtClean="0">
                          <a:solidFill>
                            <a:schemeClr val="dk1"/>
                          </a:solidFill>
                          <a:effectLst/>
                          <a:latin typeface="Calibri"/>
                          <a:ea typeface="Calibri"/>
                          <a:cs typeface="Calibri"/>
                          <a:sym typeface="Arial"/>
                        </a:rPr>
                        <a:t>Line drawing  - </a:t>
                      </a:r>
                      <a:r>
                        <a:rPr lang="en-GB" sz="1000" b="0" i="0" u="none" strike="noStrike" cap="none" dirty="0" smtClean="0">
                          <a:solidFill>
                            <a:schemeClr val="dk1"/>
                          </a:solidFill>
                          <a:effectLst/>
                          <a:latin typeface="Calibri"/>
                          <a:ea typeface="Calibri"/>
                          <a:cs typeface="Calibri"/>
                          <a:sym typeface="Arial"/>
                        </a:rPr>
                        <a:t>a sketch using lines and outlines, but no shading or tone. Lines can be different thicknesses. Look carefully a the basic </a:t>
                      </a:r>
                      <a:r>
                        <a:rPr lang="en-GB" sz="1000" b="1" i="0" u="none" strike="noStrike" cap="none" dirty="0" smtClean="0">
                          <a:solidFill>
                            <a:schemeClr val="dk1"/>
                          </a:solidFill>
                          <a:effectLst/>
                          <a:latin typeface="Calibri"/>
                          <a:ea typeface="Calibri"/>
                          <a:cs typeface="Calibri"/>
                          <a:sym typeface="Arial"/>
                        </a:rPr>
                        <a:t>shape.</a:t>
                      </a:r>
                      <a:endParaRPr lang="en-GB" sz="1000" b="0" i="0" u="none" strike="noStrike" cap="none" dirty="0" smtClean="0">
                        <a:solidFill>
                          <a:schemeClr val="dk1"/>
                        </a:solidFill>
                        <a:effectLst/>
                        <a:latin typeface="Calibri"/>
                        <a:ea typeface="Calibri"/>
                        <a:cs typeface="Calibri"/>
                        <a:sym typeface="Arial"/>
                      </a:endParaRPr>
                    </a:p>
                  </a:txBody>
                  <a:tcPr marL="91450" marR="91450" marT="45725" marB="45725"/>
                </a:tc>
                <a:extLst>
                  <a:ext uri="{0D108BD9-81ED-4DB2-BD59-A6C34878D82A}">
                    <a16:rowId xmlns:a16="http://schemas.microsoft.com/office/drawing/2014/main" val="10000"/>
                  </a:ext>
                </a:extLst>
              </a:tr>
              <a:tr h="217980">
                <a:tc>
                  <a:txBody>
                    <a:bodyPr/>
                    <a:lstStyle/>
                    <a:p>
                      <a:pPr marL="0" marR="0" lvl="0" indent="0" algn="ctr" rtl="0">
                        <a:spcBef>
                          <a:spcPts val="0"/>
                        </a:spcBef>
                        <a:spcAft>
                          <a:spcPts val="0"/>
                        </a:spcAft>
                        <a:buNone/>
                      </a:pPr>
                      <a:r>
                        <a:rPr lang="en-US" sz="1000" b="1" u="none" dirty="0">
                          <a:latin typeface="Century Gothic"/>
                          <a:ea typeface="Century Gothic"/>
                          <a:cs typeface="Century Gothic"/>
                          <a:sym typeface="Century Gothic"/>
                        </a:rPr>
                        <a:t>3</a:t>
                      </a:r>
                      <a:endParaRPr sz="1000" b="1" u="none" dirty="0">
                        <a:latin typeface="Century Gothic"/>
                        <a:ea typeface="Century Gothic"/>
                        <a:cs typeface="Century Gothic"/>
                        <a:sym typeface="Century Gothic"/>
                      </a:endParaRP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chemeClr val="dk1"/>
                        </a:buClr>
                        <a:buSzTx/>
                        <a:buFont typeface="Century Gothic"/>
                        <a:buNone/>
                        <a:tabLst/>
                        <a:defRPr/>
                      </a:pPr>
                      <a:r>
                        <a:rPr lang="en-GB" sz="1000" b="1" i="0" u="none" strike="noStrike" cap="none" dirty="0" smtClean="0">
                          <a:solidFill>
                            <a:schemeClr val="dk1"/>
                          </a:solidFill>
                          <a:effectLst/>
                          <a:latin typeface="Calibri"/>
                          <a:ea typeface="Calibri"/>
                          <a:cs typeface="Calibri"/>
                          <a:sym typeface="Arial"/>
                        </a:rPr>
                        <a:t>Tone/Shading  - </a:t>
                      </a:r>
                      <a:r>
                        <a:rPr lang="en-GB" sz="1000" b="0" i="0" u="none" strike="noStrike" cap="none" dirty="0" smtClean="0">
                          <a:solidFill>
                            <a:schemeClr val="dk1"/>
                          </a:solidFill>
                          <a:effectLst/>
                          <a:latin typeface="Calibri"/>
                          <a:ea typeface="Calibri"/>
                          <a:cs typeface="Calibri"/>
                          <a:sym typeface="Arial"/>
                        </a:rPr>
                        <a:t>by pressing hard or lightly with our pencils, we can achieve a range of tones or shades. Using this on our drawings can help it look 3D and more realistic. There are many shading techniques. </a:t>
                      </a:r>
                    </a:p>
                    <a:p>
                      <a:pPr marL="0" marR="0" lvl="0" indent="0" algn="l" defTabSz="914400" rtl="0" eaLnBrk="1" fontAlgn="auto" latinLnBrk="0" hangingPunct="1">
                        <a:lnSpc>
                          <a:spcPct val="100000"/>
                        </a:lnSpc>
                        <a:spcBef>
                          <a:spcPts val="0"/>
                        </a:spcBef>
                        <a:spcAft>
                          <a:spcPts val="0"/>
                        </a:spcAft>
                        <a:buClr>
                          <a:schemeClr val="dk1"/>
                        </a:buClr>
                        <a:buSzTx/>
                        <a:buFont typeface="Century Gothic"/>
                        <a:buNone/>
                        <a:tabLst/>
                        <a:defRPr/>
                      </a:pPr>
                      <a:endParaRPr lang="en-GB" sz="1000" b="0" i="0" u="none" strike="noStrike" cap="none" dirty="0" smtClean="0">
                        <a:solidFill>
                          <a:schemeClr val="dk1"/>
                        </a:solidFill>
                        <a:effectLst/>
                        <a:latin typeface="Calibri"/>
                        <a:ea typeface="Calibri"/>
                        <a:cs typeface="Calibri"/>
                        <a:sym typeface="Arial"/>
                      </a:endParaRPr>
                    </a:p>
                  </a:txBody>
                  <a:tcPr marL="91450" marR="91450" marT="45725" marB="45725"/>
                </a:tc>
                <a:extLst>
                  <a:ext uri="{0D108BD9-81ED-4DB2-BD59-A6C34878D82A}">
                    <a16:rowId xmlns:a16="http://schemas.microsoft.com/office/drawing/2014/main" val="10001"/>
                  </a:ext>
                </a:extLst>
              </a:tr>
              <a:tr h="217980">
                <a:tc>
                  <a:txBody>
                    <a:bodyPr/>
                    <a:lstStyle/>
                    <a:p>
                      <a:pPr marL="0" marR="0" lvl="0" indent="0" algn="ctr" rtl="0">
                        <a:spcBef>
                          <a:spcPts val="0"/>
                        </a:spcBef>
                        <a:spcAft>
                          <a:spcPts val="0"/>
                        </a:spcAft>
                        <a:buNone/>
                      </a:pPr>
                      <a:r>
                        <a:rPr lang="en-US" sz="1000" b="1" dirty="0">
                          <a:latin typeface="Century Gothic"/>
                          <a:ea typeface="Century Gothic"/>
                          <a:cs typeface="Century Gothic"/>
                          <a:sym typeface="Century Gothic"/>
                        </a:rPr>
                        <a:t>4</a:t>
                      </a:r>
                      <a:endParaRPr sz="1000" b="1" dirty="0">
                        <a:latin typeface="Century Gothic"/>
                        <a:ea typeface="Century Gothic"/>
                        <a:cs typeface="Century Gothic"/>
                        <a:sym typeface="Century Gothic"/>
                      </a:endParaRP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1" i="0" u="none" strike="noStrike" cap="none" dirty="0" smtClean="0">
                          <a:solidFill>
                            <a:schemeClr val="dk1"/>
                          </a:solidFill>
                          <a:effectLst/>
                          <a:latin typeface="Calibri"/>
                          <a:ea typeface="Calibri"/>
                          <a:cs typeface="Calibri"/>
                          <a:sym typeface="Arial"/>
                        </a:rPr>
                        <a:t>Texture </a:t>
                      </a:r>
                      <a:r>
                        <a:rPr lang="en-GB" sz="1000" b="1" i="0" u="none" strike="noStrike" cap="none" baseline="0" dirty="0" smtClean="0">
                          <a:solidFill>
                            <a:schemeClr val="dk1"/>
                          </a:solidFill>
                          <a:effectLst/>
                          <a:latin typeface="Calibri"/>
                          <a:ea typeface="Calibri"/>
                          <a:cs typeface="Calibri"/>
                          <a:sym typeface="Arial"/>
                        </a:rPr>
                        <a:t> </a:t>
                      </a:r>
                      <a:r>
                        <a:rPr lang="en-GB" sz="1000" b="1" i="0" u="none" strike="noStrike" cap="none" dirty="0" smtClean="0">
                          <a:solidFill>
                            <a:schemeClr val="dk1"/>
                          </a:solidFill>
                          <a:effectLst/>
                          <a:latin typeface="Calibri"/>
                          <a:ea typeface="Calibri"/>
                          <a:cs typeface="Calibri"/>
                          <a:sym typeface="Arial"/>
                        </a:rPr>
                        <a:t>- </a:t>
                      </a:r>
                      <a:r>
                        <a:rPr lang="en-GB" sz="1000" b="0" i="0" u="none" strike="noStrike" cap="none" dirty="0" smtClean="0">
                          <a:solidFill>
                            <a:schemeClr val="dk1"/>
                          </a:solidFill>
                          <a:effectLst/>
                          <a:latin typeface="Calibri"/>
                          <a:ea typeface="Calibri"/>
                          <a:cs typeface="Calibri"/>
                          <a:sym typeface="Arial"/>
                        </a:rPr>
                        <a:t>how the surface of something looks or feels, e.g. rough, smooth. We will create this using different techniques.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000" b="0" i="0" dirty="0" smtClean="0">
                        <a:latin typeface="Love Ya Like A Sister"/>
                        <a:ea typeface="Love Ya Like A Sister"/>
                        <a:cs typeface="Love Ya Like A Sister"/>
                        <a:sym typeface="Love Ya Like A Sister"/>
                      </a:endParaRPr>
                    </a:p>
                  </a:txBody>
                  <a:tcPr marL="91450" marR="91450" marT="45725" marB="45725"/>
                </a:tc>
                <a:extLst>
                  <a:ext uri="{0D108BD9-81ED-4DB2-BD59-A6C34878D82A}">
                    <a16:rowId xmlns:a16="http://schemas.microsoft.com/office/drawing/2014/main" val="10002"/>
                  </a:ext>
                </a:extLst>
              </a:tr>
            </a:tbl>
          </a:graphicData>
        </a:graphic>
      </p:graphicFrame>
      <p:sp>
        <p:nvSpPr>
          <p:cNvPr id="92" name="Shape 92"/>
          <p:cNvSpPr txBox="1"/>
          <p:nvPr/>
        </p:nvSpPr>
        <p:spPr>
          <a:xfrm>
            <a:off x="-2253" y="1124744"/>
            <a:ext cx="4843488" cy="425034"/>
          </a:xfrm>
          <a:prstGeom prst="rect">
            <a:avLst/>
          </a:prstGeom>
          <a:noFill/>
          <a:ln>
            <a:noFill/>
          </a:ln>
        </p:spPr>
        <p:txBody>
          <a:bodyPr spcFirstLastPara="1" wrap="square" lIns="91425" tIns="45700" rIns="91425" bIns="45700" anchor="t" anchorCtr="0">
            <a:noAutofit/>
          </a:bodyPr>
          <a:lstStyle/>
          <a:p>
            <a:pPr algn="ctr"/>
            <a:r>
              <a:rPr lang="en-GB" sz="1600" dirty="0" smtClean="0">
                <a:solidFill>
                  <a:srgbClr val="00B050"/>
                </a:solidFill>
              </a:rPr>
              <a:t>Key drawing terms/ information</a:t>
            </a:r>
            <a:endParaRPr lang="en-GB" sz="1600" dirty="0">
              <a:solidFill>
                <a:srgbClr val="00B050"/>
              </a:solidFill>
            </a:endParaRPr>
          </a:p>
        </p:txBody>
      </p:sp>
      <p:sp>
        <p:nvSpPr>
          <p:cNvPr id="93" name="Shape 93"/>
          <p:cNvSpPr txBox="1"/>
          <p:nvPr/>
        </p:nvSpPr>
        <p:spPr>
          <a:xfrm>
            <a:off x="9836342" y="7075046"/>
            <a:ext cx="184666"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pic>
        <p:nvPicPr>
          <p:cNvPr id="1028" name="Picture 4" descr="https://www.birkenheadparkschool.com/images/logo/BPS_Logo_for_We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942" y="91869"/>
            <a:ext cx="1872208" cy="56166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3106" y="3178375"/>
            <a:ext cx="3960440" cy="307777"/>
          </a:xfrm>
          <a:prstGeom prst="rect">
            <a:avLst/>
          </a:prstGeom>
        </p:spPr>
        <p:txBody>
          <a:bodyPr wrap="square">
            <a:spAutoFit/>
          </a:bodyPr>
          <a:lstStyle/>
          <a:p>
            <a:pPr algn="ctr"/>
            <a:r>
              <a:rPr lang="en-GB" dirty="0" smtClean="0">
                <a:solidFill>
                  <a:srgbClr val="00B050"/>
                </a:solidFill>
              </a:rPr>
              <a:t>Other </a:t>
            </a:r>
            <a:r>
              <a:rPr lang="en-GB" dirty="0">
                <a:solidFill>
                  <a:srgbClr val="00B050"/>
                </a:solidFill>
              </a:rPr>
              <a:t>k</a:t>
            </a:r>
            <a:r>
              <a:rPr lang="en-GB" dirty="0" smtClean="0">
                <a:solidFill>
                  <a:srgbClr val="00B050"/>
                </a:solidFill>
              </a:rPr>
              <a:t>ey terms for this unit</a:t>
            </a:r>
          </a:p>
        </p:txBody>
      </p:sp>
      <p:graphicFrame>
        <p:nvGraphicFramePr>
          <p:cNvPr id="5" name="Table 4"/>
          <p:cNvGraphicFramePr>
            <a:graphicFrameLocks noGrp="1"/>
          </p:cNvGraphicFramePr>
          <p:nvPr>
            <p:extLst>
              <p:ext uri="{D42A27DB-BD31-4B8C-83A1-F6EECF244321}">
                <p14:modId xmlns:p14="http://schemas.microsoft.com/office/powerpoint/2010/main" val="4102991386"/>
              </p:ext>
            </p:extLst>
          </p:nvPr>
        </p:nvGraphicFramePr>
        <p:xfrm>
          <a:off x="56456" y="3501008"/>
          <a:ext cx="4464496" cy="3216002"/>
        </p:xfrm>
        <a:graphic>
          <a:graphicData uri="http://schemas.openxmlformats.org/drawingml/2006/table">
            <a:tbl>
              <a:tblPr firstRow="1" bandRow="1">
                <a:noFill/>
                <a:tableStyleId>{663986F5-59F1-45FE-B2F2-9B36EEFBC028}</a:tableStyleId>
              </a:tblPr>
              <a:tblGrid>
                <a:gridCol w="379626">
                  <a:extLst>
                    <a:ext uri="{9D8B030D-6E8A-4147-A177-3AD203B41FA5}">
                      <a16:colId xmlns:a16="http://schemas.microsoft.com/office/drawing/2014/main" val="20000"/>
                    </a:ext>
                  </a:extLst>
                </a:gridCol>
                <a:gridCol w="4084870">
                  <a:extLst>
                    <a:ext uri="{9D8B030D-6E8A-4147-A177-3AD203B41FA5}">
                      <a16:colId xmlns:a16="http://schemas.microsoft.com/office/drawing/2014/main" val="20001"/>
                    </a:ext>
                  </a:extLst>
                </a:gridCol>
              </a:tblGrid>
              <a:tr h="288032">
                <a:tc>
                  <a:txBody>
                    <a:bodyPr/>
                    <a:lstStyle/>
                    <a:p>
                      <a:pPr marL="0" marR="0" lvl="0" indent="0" algn="ctr" rtl="0">
                        <a:spcBef>
                          <a:spcPts val="0"/>
                        </a:spcBef>
                        <a:spcAft>
                          <a:spcPts val="0"/>
                        </a:spcAft>
                        <a:buNone/>
                      </a:pPr>
                      <a:r>
                        <a:rPr lang="en-US" sz="1000" b="1" dirty="0" smtClean="0">
                          <a:latin typeface="Century Gothic"/>
                          <a:ea typeface="Century Gothic"/>
                          <a:cs typeface="Century Gothic"/>
                          <a:sym typeface="Century Gothic"/>
                        </a:rPr>
                        <a:t>5</a:t>
                      </a:r>
                      <a:endParaRPr sz="1000" b="1" dirty="0">
                        <a:latin typeface="Century Gothic"/>
                        <a:ea typeface="Century Gothic"/>
                        <a:cs typeface="Century Gothic"/>
                        <a:sym typeface="Century Gothic"/>
                      </a:endParaRP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chemeClr val="dk1"/>
                        </a:buClr>
                        <a:buSzTx/>
                        <a:buFont typeface="Century Gothic"/>
                        <a:buNone/>
                        <a:tabLst/>
                        <a:defRPr/>
                      </a:pPr>
                      <a:r>
                        <a:rPr lang="en-GB" sz="1200" b="1" i="0" u="none" strike="noStrike" cap="none" dirty="0" smtClean="0">
                          <a:solidFill>
                            <a:schemeClr val="dk1"/>
                          </a:solidFill>
                          <a:effectLst/>
                          <a:latin typeface="Calibri" panose="020F0502020204030204" pitchFamily="34" charset="0"/>
                          <a:ea typeface="Calibri"/>
                          <a:cs typeface="Calibri"/>
                          <a:sym typeface="Arial"/>
                        </a:rPr>
                        <a:t>Backgrounds</a:t>
                      </a:r>
                      <a:r>
                        <a:rPr lang="en-GB" sz="1200" b="1" i="0" u="none" strike="noStrike" cap="none" baseline="0" dirty="0" smtClean="0">
                          <a:solidFill>
                            <a:schemeClr val="dk1"/>
                          </a:solidFill>
                          <a:effectLst/>
                          <a:latin typeface="Calibri" panose="020F0502020204030204" pitchFamily="34" charset="0"/>
                          <a:ea typeface="Calibri"/>
                          <a:cs typeface="Calibri"/>
                          <a:sym typeface="Arial"/>
                        </a:rPr>
                        <a:t> </a:t>
                      </a:r>
                      <a:r>
                        <a:rPr lang="en-GB" sz="1200" b="1" i="0" u="none" strike="noStrike" cap="none" dirty="0" smtClean="0">
                          <a:solidFill>
                            <a:schemeClr val="dk1"/>
                          </a:solidFill>
                          <a:effectLst/>
                          <a:latin typeface="Calibri" panose="020F0502020204030204" pitchFamily="34" charset="0"/>
                          <a:ea typeface="Calibri"/>
                          <a:cs typeface="Calibri"/>
                          <a:sym typeface="Arial"/>
                        </a:rPr>
                        <a:t>– </a:t>
                      </a:r>
                      <a:r>
                        <a:rPr lang="en-GB" sz="1000" b="0" i="0" u="none" strike="noStrike" cap="none" dirty="0" smtClean="0">
                          <a:solidFill>
                            <a:schemeClr val="dk1"/>
                          </a:solidFill>
                          <a:effectLst/>
                          <a:latin typeface="Calibri" panose="020F0502020204030204" pitchFamily="34" charset="0"/>
                          <a:ea typeface="Calibri"/>
                          <a:cs typeface="Calibri"/>
                          <a:sym typeface="Arial"/>
                        </a:rPr>
                        <a:t>Use</a:t>
                      </a:r>
                      <a:r>
                        <a:rPr lang="en-GB" sz="1000" b="0" i="0" u="none" strike="noStrike" cap="none" baseline="0" dirty="0" smtClean="0">
                          <a:solidFill>
                            <a:schemeClr val="dk1"/>
                          </a:solidFill>
                          <a:effectLst/>
                          <a:latin typeface="Calibri" panose="020F0502020204030204" pitchFamily="34" charset="0"/>
                          <a:ea typeface="Calibri"/>
                          <a:cs typeface="Calibri"/>
                          <a:sym typeface="Arial"/>
                        </a:rPr>
                        <a:t> a range of materials and techniques to create interesting. Appropriate back grounds for your research pages.</a:t>
                      </a:r>
                    </a:p>
                    <a:p>
                      <a:pPr marL="0" marR="0" lvl="0" indent="0" algn="l" defTabSz="914400" rtl="0" eaLnBrk="1" fontAlgn="auto" latinLnBrk="0" hangingPunct="1">
                        <a:lnSpc>
                          <a:spcPct val="100000"/>
                        </a:lnSpc>
                        <a:spcBef>
                          <a:spcPts val="0"/>
                        </a:spcBef>
                        <a:spcAft>
                          <a:spcPts val="0"/>
                        </a:spcAft>
                        <a:buClr>
                          <a:schemeClr val="dk1"/>
                        </a:buClr>
                        <a:buSzTx/>
                        <a:buFont typeface="Century Gothic"/>
                        <a:buNone/>
                        <a:tabLst/>
                        <a:defRPr/>
                      </a:pPr>
                      <a:r>
                        <a:rPr lang="en-GB" sz="1000" b="1" i="0" u="none" strike="noStrike" cap="none" baseline="0" dirty="0" smtClean="0">
                          <a:solidFill>
                            <a:schemeClr val="dk1"/>
                          </a:solidFill>
                          <a:effectLst/>
                          <a:latin typeface="Calibri" panose="020F0502020204030204" pitchFamily="34" charset="0"/>
                          <a:ea typeface="Calibri"/>
                          <a:cs typeface="Calibri"/>
                          <a:sym typeface="Arial"/>
                        </a:rPr>
                        <a:t>Try paints, torn paper, sponge textures </a:t>
                      </a:r>
                      <a:r>
                        <a:rPr lang="en-GB" sz="1000" b="0" i="0" u="none" strike="noStrike" cap="none" baseline="0" dirty="0" smtClean="0">
                          <a:solidFill>
                            <a:schemeClr val="dk1"/>
                          </a:solidFill>
                          <a:effectLst/>
                          <a:latin typeface="Calibri" panose="020F0502020204030204" pitchFamily="34" charset="0"/>
                          <a:ea typeface="Calibri"/>
                          <a:cs typeface="Calibri"/>
                          <a:sym typeface="Arial"/>
                        </a:rPr>
                        <a:t>etc.</a:t>
                      </a:r>
                      <a:endParaRPr lang="en-GB" sz="1000" b="0" i="0" u="none" strike="noStrike" cap="none" dirty="0" smtClean="0">
                        <a:solidFill>
                          <a:schemeClr val="dk1"/>
                        </a:solidFill>
                        <a:effectLst/>
                        <a:latin typeface="Calibri" panose="020F0502020204030204" pitchFamily="34" charset="0"/>
                        <a:ea typeface="Calibri"/>
                        <a:cs typeface="Calibri"/>
                        <a:sym typeface="Arial"/>
                      </a:endParaRPr>
                    </a:p>
                  </a:txBody>
                  <a:tcPr marL="91450" marR="91450" marT="45725" marB="45725"/>
                </a:tc>
                <a:extLst>
                  <a:ext uri="{0D108BD9-81ED-4DB2-BD59-A6C34878D82A}">
                    <a16:rowId xmlns:a16="http://schemas.microsoft.com/office/drawing/2014/main" val="10000"/>
                  </a:ext>
                </a:extLst>
              </a:tr>
              <a:tr h="288032">
                <a:tc>
                  <a:txBody>
                    <a:bodyPr/>
                    <a:lstStyle/>
                    <a:p>
                      <a:pPr marL="0" marR="0" lvl="0" indent="0" algn="ctr" rtl="0">
                        <a:spcBef>
                          <a:spcPts val="0"/>
                        </a:spcBef>
                        <a:spcAft>
                          <a:spcPts val="0"/>
                        </a:spcAft>
                        <a:buNone/>
                      </a:pPr>
                      <a:r>
                        <a:rPr lang="en-US" sz="1000" b="1" u="none" dirty="0" smtClean="0">
                          <a:latin typeface="Century Gothic"/>
                          <a:ea typeface="Century Gothic"/>
                          <a:cs typeface="Century Gothic"/>
                          <a:sym typeface="Century Gothic"/>
                        </a:rPr>
                        <a:t>6</a:t>
                      </a:r>
                      <a:endParaRPr sz="1000" b="1" u="none" dirty="0">
                        <a:latin typeface="Century Gothic"/>
                        <a:ea typeface="Century Gothic"/>
                        <a:cs typeface="Century Gothic"/>
                        <a:sym typeface="Century Gothic"/>
                      </a:endParaRP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chemeClr val="dk1"/>
                        </a:buClr>
                        <a:buSzTx/>
                        <a:buFont typeface="Century Gothic"/>
                        <a:buNone/>
                        <a:tabLst/>
                        <a:defRPr/>
                      </a:pPr>
                      <a:r>
                        <a:rPr lang="en-GB" sz="1200" b="1" i="0" u="none" strike="noStrike" cap="none" dirty="0" smtClean="0">
                          <a:solidFill>
                            <a:schemeClr val="dk1"/>
                          </a:solidFill>
                          <a:effectLst/>
                          <a:latin typeface="Calibri" panose="020F0502020204030204" pitchFamily="34" charset="0"/>
                          <a:ea typeface="Calibri"/>
                          <a:cs typeface="Calibri"/>
                          <a:sym typeface="Arial"/>
                        </a:rPr>
                        <a:t>Carnivals</a:t>
                      </a:r>
                      <a:r>
                        <a:rPr lang="en-GB" sz="1000" b="1" i="0" u="none" strike="noStrike" cap="none" baseline="0" dirty="0" smtClean="0">
                          <a:solidFill>
                            <a:schemeClr val="dk1"/>
                          </a:solidFill>
                          <a:effectLst/>
                          <a:latin typeface="Calibri" panose="020F0502020204030204" pitchFamily="34" charset="0"/>
                          <a:ea typeface="Calibri"/>
                          <a:cs typeface="Calibri"/>
                          <a:sym typeface="Arial"/>
                        </a:rPr>
                        <a:t> </a:t>
                      </a:r>
                      <a:r>
                        <a:rPr lang="en-GB" sz="1000" b="0" i="0" u="none" strike="noStrike" cap="none" dirty="0" smtClean="0">
                          <a:solidFill>
                            <a:schemeClr val="dk1"/>
                          </a:solidFill>
                          <a:effectLst/>
                          <a:latin typeface="Calibri" panose="020F0502020204030204" pitchFamily="34" charset="0"/>
                          <a:ea typeface="Calibri"/>
                          <a:cs typeface="Calibri"/>
                          <a:sym typeface="Arial"/>
                        </a:rPr>
                        <a:t>-</a:t>
                      </a:r>
                      <a:r>
                        <a:rPr lang="en-GB" sz="1000" b="0" i="0" u="none" strike="noStrike" cap="none" baseline="0" dirty="0" smtClean="0">
                          <a:solidFill>
                            <a:schemeClr val="dk1"/>
                          </a:solidFill>
                          <a:effectLst/>
                          <a:latin typeface="Calibri" panose="020F0502020204030204" pitchFamily="34" charset="0"/>
                          <a:ea typeface="Calibri"/>
                          <a:cs typeface="Calibri"/>
                          <a:sym typeface="Arial"/>
                        </a:rPr>
                        <a:t> </a:t>
                      </a:r>
                      <a:r>
                        <a:rPr lang="en-GB" sz="1000" b="0" i="0" u="none" strike="noStrike" cap="none" dirty="0" smtClean="0">
                          <a:solidFill>
                            <a:schemeClr val="dk1"/>
                          </a:solidFill>
                          <a:effectLst/>
                          <a:latin typeface="Calibri"/>
                          <a:ea typeface="Calibri"/>
                          <a:cs typeface="Calibri"/>
                          <a:sym typeface="Arial"/>
                        </a:rPr>
                        <a:t>is a Western Christian and Greek Orthodox festive season that occurs before the</a:t>
                      </a:r>
                      <a:r>
                        <a:rPr lang="en-GB" sz="1000" b="0" i="0" u="none" strike="noStrike" cap="none" baseline="0" dirty="0" smtClean="0">
                          <a:solidFill>
                            <a:schemeClr val="dk1"/>
                          </a:solidFill>
                          <a:effectLst/>
                          <a:latin typeface="Calibri"/>
                          <a:ea typeface="Calibri"/>
                          <a:cs typeface="Calibri"/>
                          <a:sym typeface="Arial"/>
                        </a:rPr>
                        <a:t> </a:t>
                      </a:r>
                      <a:r>
                        <a:rPr lang="en-GB" sz="1000" b="0" i="0" u="none" strike="noStrike" cap="none" dirty="0" smtClean="0">
                          <a:solidFill>
                            <a:schemeClr val="dk1"/>
                          </a:solidFill>
                          <a:effectLst/>
                          <a:latin typeface="Calibri"/>
                          <a:ea typeface="Calibri"/>
                          <a:cs typeface="Calibri"/>
                          <a:sym typeface="Arial"/>
                        </a:rPr>
                        <a:t>season of Lent.</a:t>
                      </a:r>
                      <a:r>
                        <a:rPr lang="en-GB" sz="1000" b="0" i="0" u="none" strike="noStrike" cap="none" baseline="0" dirty="0" smtClean="0">
                          <a:solidFill>
                            <a:schemeClr val="dk1"/>
                          </a:solidFill>
                          <a:effectLst/>
                          <a:latin typeface="Calibri"/>
                          <a:ea typeface="Calibri"/>
                          <a:cs typeface="Calibri"/>
                          <a:sym typeface="Arial"/>
                        </a:rPr>
                        <a:t> Celebrations include street festivals, costumes, music and dancing. Look at Brazil, Notting Hill, </a:t>
                      </a:r>
                      <a:r>
                        <a:rPr lang="en-GB" sz="1000" b="0" i="0" u="none" strike="noStrike" cap="none" baseline="0" dirty="0" err="1" smtClean="0">
                          <a:solidFill>
                            <a:schemeClr val="dk1"/>
                          </a:solidFill>
                          <a:effectLst/>
                          <a:latin typeface="Calibri"/>
                          <a:ea typeface="Calibri"/>
                          <a:cs typeface="Calibri"/>
                          <a:sym typeface="Arial"/>
                        </a:rPr>
                        <a:t>Brazilica</a:t>
                      </a:r>
                      <a:r>
                        <a:rPr lang="en-GB" sz="1000" b="0" i="0" u="none" strike="noStrike" cap="none" baseline="0" dirty="0" smtClean="0">
                          <a:solidFill>
                            <a:schemeClr val="dk1"/>
                          </a:solidFill>
                          <a:effectLst/>
                          <a:latin typeface="Calibri"/>
                          <a:ea typeface="Calibri"/>
                          <a:cs typeface="Calibri"/>
                          <a:sym typeface="Arial"/>
                        </a:rPr>
                        <a:t> , </a:t>
                      </a:r>
                      <a:r>
                        <a:rPr lang="en-GB" sz="1000" b="0" i="0" u="none" strike="noStrike" cap="none" baseline="0" dirty="0" err="1" smtClean="0">
                          <a:solidFill>
                            <a:schemeClr val="dk1"/>
                          </a:solidFill>
                          <a:effectLst/>
                          <a:latin typeface="Calibri"/>
                          <a:ea typeface="Calibri"/>
                          <a:cs typeface="Calibri"/>
                          <a:sym typeface="Arial"/>
                        </a:rPr>
                        <a:t>Lpool</a:t>
                      </a:r>
                      <a:r>
                        <a:rPr lang="en-GB" sz="1000" b="0" i="0" u="none" strike="noStrike" cap="none" baseline="0" dirty="0" smtClean="0">
                          <a:solidFill>
                            <a:schemeClr val="dk1"/>
                          </a:solidFill>
                          <a:effectLst/>
                          <a:latin typeface="Calibri"/>
                          <a:ea typeface="Calibri"/>
                          <a:cs typeface="Calibri"/>
                          <a:sym typeface="Arial"/>
                        </a:rPr>
                        <a:t>.</a:t>
                      </a:r>
                      <a:endParaRPr lang="en-GB" sz="1000" b="0" i="0" u="none" strike="noStrike" cap="none" dirty="0" smtClean="0">
                        <a:solidFill>
                          <a:schemeClr val="dk1"/>
                        </a:solidFill>
                        <a:effectLst/>
                        <a:latin typeface="Calibri" panose="020F0502020204030204" pitchFamily="34" charset="0"/>
                        <a:ea typeface="Calibri"/>
                        <a:cs typeface="Calibri"/>
                        <a:sym typeface="Arial"/>
                      </a:endParaRPr>
                    </a:p>
                  </a:txBody>
                  <a:tcPr marL="91450" marR="91450" marT="45725" marB="45725"/>
                </a:tc>
                <a:extLst>
                  <a:ext uri="{0D108BD9-81ED-4DB2-BD59-A6C34878D82A}">
                    <a16:rowId xmlns:a16="http://schemas.microsoft.com/office/drawing/2014/main" val="10001"/>
                  </a:ext>
                </a:extLst>
              </a:tr>
              <a:tr h="392772">
                <a:tc>
                  <a:txBody>
                    <a:bodyPr/>
                    <a:lstStyle/>
                    <a:p>
                      <a:pPr marL="0" marR="0" lvl="0" indent="0" algn="ctr" rtl="0">
                        <a:spcBef>
                          <a:spcPts val="0"/>
                        </a:spcBef>
                        <a:spcAft>
                          <a:spcPts val="0"/>
                        </a:spcAft>
                        <a:buNone/>
                      </a:pPr>
                      <a:r>
                        <a:rPr lang="en-GB" sz="1000" b="1" dirty="0" smtClean="0">
                          <a:latin typeface="Century Gothic"/>
                          <a:ea typeface="Century Gothic"/>
                          <a:cs typeface="Century Gothic"/>
                          <a:sym typeface="Century Gothic"/>
                        </a:rPr>
                        <a:t>7</a:t>
                      </a:r>
                      <a:endParaRPr sz="1000" b="1" dirty="0">
                        <a:latin typeface="Century Gothic"/>
                        <a:ea typeface="Century Gothic"/>
                        <a:cs typeface="Century Gothic"/>
                        <a:sym typeface="Century Gothic"/>
                      </a:endParaRPr>
                    </a:p>
                  </a:txBody>
                  <a:tcPr marL="91450" marR="91450" marT="45725" marB="45725"/>
                </a:tc>
                <a:tc>
                  <a:txBody>
                    <a:bodyPr/>
                    <a:lstStyle/>
                    <a:p>
                      <a:pPr>
                        <a:lnSpc>
                          <a:spcPct val="115000"/>
                        </a:lnSpc>
                        <a:spcAft>
                          <a:spcPts val="0"/>
                        </a:spcAft>
                      </a:pPr>
                      <a:r>
                        <a:rPr lang="en-GB" sz="1200" b="1" baseline="0" dirty="0" smtClean="0">
                          <a:effectLst/>
                          <a:latin typeface="Calibri" panose="020F0502020204030204" pitchFamily="34" charset="0"/>
                          <a:ea typeface="Calibri"/>
                          <a:cs typeface="Times New Roman"/>
                        </a:rPr>
                        <a:t>Sea Life- </a:t>
                      </a:r>
                      <a:r>
                        <a:rPr lang="en-GB" sz="1000" baseline="0" dirty="0" smtClean="0">
                          <a:effectLst/>
                          <a:latin typeface="Calibri" panose="020F0502020204030204" pitchFamily="34" charset="0"/>
                          <a:ea typeface="Calibri"/>
                          <a:cs typeface="Times New Roman"/>
                        </a:rPr>
                        <a:t>Your research can be about any creature or plant that has lived in the sea.</a:t>
                      </a:r>
                      <a:endParaRPr lang="en-GB" sz="1000" dirty="0">
                        <a:effectLst/>
                        <a:latin typeface="Calibri" panose="020F0502020204030204" pitchFamily="34" charset="0"/>
                        <a:ea typeface="Calibri"/>
                        <a:cs typeface="Times New Roman"/>
                      </a:endParaRPr>
                    </a:p>
                  </a:txBody>
                  <a:tcPr marL="68580" marR="68580" marT="0" marB="0"/>
                </a:tc>
                <a:extLst>
                  <a:ext uri="{0D108BD9-81ED-4DB2-BD59-A6C34878D82A}">
                    <a16:rowId xmlns:a16="http://schemas.microsoft.com/office/drawing/2014/main" val="10002"/>
                  </a:ext>
                </a:extLst>
              </a:tr>
              <a:tr h="369686">
                <a:tc>
                  <a:txBody>
                    <a:bodyPr/>
                    <a:lstStyle/>
                    <a:p>
                      <a:pPr marL="0" marR="0" lvl="0" indent="0" algn="ctr" rtl="0">
                        <a:spcBef>
                          <a:spcPts val="0"/>
                        </a:spcBef>
                        <a:spcAft>
                          <a:spcPts val="0"/>
                        </a:spcAft>
                        <a:buNone/>
                      </a:pPr>
                      <a:r>
                        <a:rPr lang="en-GB" sz="1000" b="1" dirty="0" smtClean="0">
                          <a:latin typeface="Century Gothic"/>
                          <a:ea typeface="Century Gothic"/>
                          <a:cs typeface="Century Gothic"/>
                          <a:sym typeface="Century Gothic"/>
                        </a:rPr>
                        <a:t>8</a:t>
                      </a:r>
                      <a:endParaRPr sz="1000" b="1" dirty="0">
                        <a:latin typeface="Century Gothic"/>
                        <a:ea typeface="Century Gothic"/>
                        <a:cs typeface="Century Gothic"/>
                        <a:sym typeface="Century Gothic"/>
                      </a:endParaRPr>
                    </a:p>
                  </a:txBody>
                  <a:tcPr marL="91450" marR="91450" marT="45725" marB="45725"/>
                </a:tc>
                <a:tc>
                  <a:txBody>
                    <a:bodyPr/>
                    <a:lstStyle/>
                    <a:p>
                      <a:pPr>
                        <a:lnSpc>
                          <a:spcPct val="115000"/>
                        </a:lnSpc>
                        <a:spcAft>
                          <a:spcPts val="0"/>
                        </a:spcAft>
                      </a:pPr>
                      <a:r>
                        <a:rPr lang="en-GB" sz="1200" b="1" i="0" u="none" strike="noStrike" cap="none" dirty="0" smtClean="0">
                          <a:solidFill>
                            <a:schemeClr val="dk1"/>
                          </a:solidFill>
                          <a:effectLst/>
                          <a:latin typeface="Calibri" panose="020F0502020204030204" pitchFamily="34" charset="0"/>
                          <a:ea typeface="Calibri"/>
                          <a:cs typeface="Calibri"/>
                          <a:sym typeface="Arial"/>
                        </a:rPr>
                        <a:t>Mind</a:t>
                      </a:r>
                      <a:r>
                        <a:rPr lang="en-GB" sz="1200" b="1" i="0" u="none" strike="noStrike" cap="none" baseline="0" dirty="0" smtClean="0">
                          <a:solidFill>
                            <a:schemeClr val="dk1"/>
                          </a:solidFill>
                          <a:effectLst/>
                          <a:latin typeface="Calibri" panose="020F0502020204030204" pitchFamily="34" charset="0"/>
                          <a:ea typeface="Calibri"/>
                          <a:cs typeface="Calibri"/>
                          <a:sym typeface="Arial"/>
                        </a:rPr>
                        <a:t> map </a:t>
                      </a:r>
                      <a:r>
                        <a:rPr lang="en-GB" sz="1000" b="0" i="0" u="none" strike="noStrike" cap="none" dirty="0" smtClean="0">
                          <a:solidFill>
                            <a:schemeClr val="dk1"/>
                          </a:solidFill>
                          <a:effectLst/>
                          <a:latin typeface="Calibri" panose="020F0502020204030204" pitchFamily="34" charset="0"/>
                          <a:ea typeface="Calibri"/>
                          <a:cs typeface="Calibri"/>
                          <a:sym typeface="Arial"/>
                        </a:rPr>
                        <a:t>– About Masks and Carnivals. You can make </a:t>
                      </a:r>
                    </a:p>
                    <a:p>
                      <a:pPr>
                        <a:lnSpc>
                          <a:spcPct val="115000"/>
                        </a:lnSpc>
                        <a:spcAft>
                          <a:spcPts val="0"/>
                        </a:spcAft>
                      </a:pPr>
                      <a:r>
                        <a:rPr lang="en-GB" sz="1000" b="0" i="0" u="none" strike="noStrike" cap="none" dirty="0" smtClean="0">
                          <a:solidFill>
                            <a:schemeClr val="dk1"/>
                          </a:solidFill>
                          <a:effectLst/>
                          <a:latin typeface="Calibri" panose="020F0502020204030204" pitchFamily="34" charset="0"/>
                          <a:ea typeface="Calibri"/>
                          <a:cs typeface="Calibri"/>
                          <a:sym typeface="Arial"/>
                        </a:rPr>
                        <a:t>Two</a:t>
                      </a:r>
                      <a:r>
                        <a:rPr lang="en-GB" sz="1000" b="0" i="0" u="none" strike="noStrike" cap="none" baseline="0" dirty="0" smtClean="0">
                          <a:solidFill>
                            <a:schemeClr val="dk1"/>
                          </a:solidFill>
                          <a:effectLst/>
                          <a:latin typeface="Calibri" panose="020F0502020204030204" pitchFamily="34" charset="0"/>
                          <a:ea typeface="Calibri"/>
                          <a:cs typeface="Calibri"/>
                          <a:sym typeface="Arial"/>
                        </a:rPr>
                        <a:t> separate maps.</a:t>
                      </a:r>
                      <a:endParaRPr lang="en-GB" sz="1000" b="0" i="0" u="none" strike="noStrike" cap="none" dirty="0" smtClean="0">
                        <a:solidFill>
                          <a:schemeClr val="dk1"/>
                        </a:solidFill>
                        <a:effectLst/>
                        <a:latin typeface="Calibri" panose="020F0502020204030204" pitchFamily="34" charset="0"/>
                        <a:ea typeface="Calibri"/>
                        <a:cs typeface="Times New Roman"/>
                        <a:sym typeface="Arial"/>
                      </a:endParaRPr>
                    </a:p>
                    <a:p>
                      <a:pPr>
                        <a:lnSpc>
                          <a:spcPct val="115000"/>
                        </a:lnSpc>
                        <a:spcAft>
                          <a:spcPts val="0"/>
                        </a:spcAft>
                      </a:pPr>
                      <a:endParaRPr lang="en-GB" sz="1000" dirty="0">
                        <a:effectLst/>
                        <a:latin typeface="Calibri" panose="020F0502020204030204" pitchFamily="34" charset="0"/>
                        <a:ea typeface="Calibri"/>
                        <a:cs typeface="Times New Roman"/>
                      </a:endParaRPr>
                    </a:p>
                  </a:txBody>
                  <a:tcPr marL="68580" marR="68580" marT="0" marB="0"/>
                </a:tc>
                <a:extLst>
                  <a:ext uri="{0D108BD9-81ED-4DB2-BD59-A6C34878D82A}">
                    <a16:rowId xmlns:a16="http://schemas.microsoft.com/office/drawing/2014/main" val="10003"/>
                  </a:ext>
                </a:extLst>
              </a:tr>
              <a:tr h="306492">
                <a:tc>
                  <a:txBody>
                    <a:bodyPr/>
                    <a:lstStyle/>
                    <a:p>
                      <a:pPr marL="0" marR="0" lvl="0" indent="0" algn="ctr" rtl="0">
                        <a:spcBef>
                          <a:spcPts val="0"/>
                        </a:spcBef>
                        <a:spcAft>
                          <a:spcPts val="0"/>
                        </a:spcAft>
                        <a:buNone/>
                      </a:pPr>
                      <a:r>
                        <a:rPr lang="en-GB" sz="1000" b="1" dirty="0" smtClean="0">
                          <a:latin typeface="Century Gothic"/>
                          <a:ea typeface="Century Gothic"/>
                          <a:cs typeface="Century Gothic"/>
                          <a:sym typeface="Century Gothic"/>
                        </a:rPr>
                        <a:t>9</a:t>
                      </a:r>
                      <a:endParaRPr sz="1000" b="1" dirty="0">
                        <a:latin typeface="Century Gothic"/>
                        <a:ea typeface="Century Gothic"/>
                        <a:cs typeface="Century Gothic"/>
                        <a:sym typeface="Century Gothic"/>
                      </a:endParaRPr>
                    </a:p>
                  </a:txBody>
                  <a:tcPr marL="91450" marR="91450" marT="45725" marB="45725"/>
                </a:tc>
                <a:tc>
                  <a:txBody>
                    <a:bodyPr/>
                    <a:lstStyle/>
                    <a:p>
                      <a:pPr>
                        <a:lnSpc>
                          <a:spcPct val="115000"/>
                        </a:lnSpc>
                        <a:spcAft>
                          <a:spcPts val="0"/>
                        </a:spcAft>
                      </a:pPr>
                      <a:r>
                        <a:rPr lang="en-GB" sz="1100" b="1" i="0" u="none" strike="noStrike" cap="none" baseline="0" dirty="0" smtClean="0">
                          <a:solidFill>
                            <a:schemeClr val="dk1"/>
                          </a:solidFill>
                          <a:effectLst/>
                          <a:latin typeface="Calibri"/>
                          <a:ea typeface="Calibri"/>
                          <a:cs typeface="Calibri"/>
                          <a:sym typeface="Arial"/>
                        </a:rPr>
                        <a:t>Mixed Media- </a:t>
                      </a:r>
                      <a:r>
                        <a:rPr lang="en-GB" sz="1000" b="0" i="0" u="none" strike="noStrike" cap="none" baseline="0" dirty="0" smtClean="0">
                          <a:solidFill>
                            <a:schemeClr val="dk1"/>
                          </a:solidFill>
                          <a:effectLst/>
                          <a:latin typeface="Calibri"/>
                          <a:ea typeface="Calibri"/>
                          <a:cs typeface="Calibri"/>
                          <a:sym typeface="Arial"/>
                        </a:rPr>
                        <a:t>Use a variety of materials together on one piece of work. Experiment and explore different qualities of each material. </a:t>
                      </a:r>
                      <a:r>
                        <a:rPr lang="en-GB" sz="1000" b="0" i="0" u="none" strike="noStrike" cap="none" baseline="0" dirty="0" err="1" smtClean="0">
                          <a:solidFill>
                            <a:schemeClr val="dk1"/>
                          </a:solidFill>
                          <a:effectLst/>
                          <a:latin typeface="Calibri"/>
                          <a:ea typeface="Calibri"/>
                          <a:cs typeface="Calibri"/>
                          <a:sym typeface="Arial"/>
                        </a:rPr>
                        <a:t>E.g</a:t>
                      </a:r>
                      <a:r>
                        <a:rPr lang="en-GB" sz="1000" b="0" i="0" u="none" strike="noStrike" cap="none" baseline="0" dirty="0" smtClean="0">
                          <a:solidFill>
                            <a:schemeClr val="dk1"/>
                          </a:solidFill>
                          <a:effectLst/>
                          <a:latin typeface="Calibri"/>
                          <a:ea typeface="Calibri"/>
                          <a:cs typeface="Calibri"/>
                          <a:sym typeface="Arial"/>
                        </a:rPr>
                        <a:t> </a:t>
                      </a:r>
                      <a:r>
                        <a:rPr lang="en-GB" sz="1000" b="1" i="0" u="none" strike="noStrike" cap="none" baseline="0" dirty="0" smtClean="0">
                          <a:solidFill>
                            <a:schemeClr val="dk1"/>
                          </a:solidFill>
                          <a:effectLst/>
                          <a:latin typeface="Calibri"/>
                          <a:ea typeface="Calibri"/>
                          <a:cs typeface="Calibri"/>
                          <a:sym typeface="Arial"/>
                        </a:rPr>
                        <a:t>ink and wax</a:t>
                      </a:r>
                      <a:r>
                        <a:rPr lang="en-GB" sz="1000" b="0" i="0" u="none" strike="noStrike" cap="none" baseline="0" dirty="0" smtClean="0">
                          <a:solidFill>
                            <a:schemeClr val="dk1"/>
                          </a:solidFill>
                          <a:effectLst/>
                          <a:latin typeface="Calibri"/>
                          <a:ea typeface="Calibri"/>
                          <a:cs typeface="Calibri"/>
                          <a:sym typeface="Arial"/>
                        </a:rPr>
                        <a:t>.</a:t>
                      </a:r>
                      <a:endParaRPr lang="en-GB" sz="1000" dirty="0">
                        <a:effectLst/>
                        <a:latin typeface="Calibri" panose="020F0502020204030204" pitchFamily="34" charset="0"/>
                        <a:ea typeface="Calibri"/>
                        <a:cs typeface="Times New Roman"/>
                      </a:endParaRPr>
                    </a:p>
                  </a:txBody>
                  <a:tcPr marL="68580" marR="68580" marT="0" marB="0"/>
                </a:tc>
                <a:extLst>
                  <a:ext uri="{0D108BD9-81ED-4DB2-BD59-A6C34878D82A}">
                    <a16:rowId xmlns:a16="http://schemas.microsoft.com/office/drawing/2014/main" val="10004"/>
                  </a:ext>
                </a:extLst>
              </a:tr>
              <a:tr h="306492">
                <a:tc>
                  <a:txBody>
                    <a:bodyPr/>
                    <a:lstStyle/>
                    <a:p>
                      <a:pPr marL="0" marR="0" lvl="0" indent="0" algn="ctr" rtl="0">
                        <a:spcBef>
                          <a:spcPts val="0"/>
                        </a:spcBef>
                        <a:spcAft>
                          <a:spcPts val="0"/>
                        </a:spcAft>
                        <a:buNone/>
                      </a:pPr>
                      <a:r>
                        <a:rPr lang="en-GB" sz="1000" b="1" dirty="0" smtClean="0">
                          <a:latin typeface="Century Gothic"/>
                          <a:ea typeface="Century Gothic"/>
                          <a:cs typeface="Century Gothic"/>
                          <a:sym typeface="Century Gothic"/>
                        </a:rPr>
                        <a:t>10</a:t>
                      </a:r>
                      <a:endParaRPr sz="1000" b="1" dirty="0">
                        <a:latin typeface="Century Gothic"/>
                        <a:ea typeface="Century Gothic"/>
                        <a:cs typeface="Century Gothic"/>
                        <a:sym typeface="Century Gothic"/>
                      </a:endParaRPr>
                    </a:p>
                  </a:txBody>
                  <a:tcPr marL="91450" marR="91450" marT="45725" marB="45725"/>
                </a:tc>
                <a:tc>
                  <a:txBody>
                    <a:bodyPr/>
                    <a:lstStyle/>
                    <a:p>
                      <a:pPr>
                        <a:lnSpc>
                          <a:spcPct val="115000"/>
                        </a:lnSpc>
                        <a:spcAft>
                          <a:spcPts val="0"/>
                        </a:spcAft>
                      </a:pPr>
                      <a:r>
                        <a:rPr lang="en-GB" sz="1200" b="1" dirty="0" smtClean="0">
                          <a:effectLst/>
                          <a:latin typeface="Calibri" panose="020F0502020204030204" pitchFamily="34" charset="0"/>
                          <a:ea typeface="Calibri"/>
                          <a:cs typeface="Times New Roman"/>
                        </a:rPr>
                        <a:t>Personal</a:t>
                      </a:r>
                      <a:r>
                        <a:rPr lang="en-GB" sz="1200" b="1" baseline="0" dirty="0" smtClean="0">
                          <a:effectLst/>
                          <a:latin typeface="Calibri" panose="020F0502020204030204" pitchFamily="34" charset="0"/>
                          <a:ea typeface="Calibri"/>
                          <a:cs typeface="Times New Roman"/>
                        </a:rPr>
                        <a:t> comment </a:t>
                      </a:r>
                      <a:r>
                        <a:rPr lang="en-GB" sz="1200" b="1" dirty="0" smtClean="0">
                          <a:effectLst/>
                          <a:latin typeface="Calibri" panose="020F0502020204030204" pitchFamily="34" charset="0"/>
                          <a:ea typeface="Calibri"/>
                          <a:cs typeface="Times New Roman"/>
                        </a:rPr>
                        <a:t>–</a:t>
                      </a:r>
                      <a:r>
                        <a:rPr lang="en-GB" sz="1000" b="0" dirty="0" smtClean="0">
                          <a:effectLst/>
                          <a:latin typeface="Calibri" panose="020F0502020204030204" pitchFamily="34" charset="0"/>
                          <a:ea typeface="Calibri"/>
                          <a:cs typeface="Times New Roman"/>
                        </a:rPr>
                        <a:t>Write</a:t>
                      </a:r>
                      <a:r>
                        <a:rPr lang="en-GB" sz="1000" b="0" baseline="0" dirty="0" smtClean="0">
                          <a:effectLst/>
                          <a:latin typeface="Calibri" panose="020F0502020204030204" pitchFamily="34" charset="0"/>
                          <a:ea typeface="Calibri"/>
                          <a:cs typeface="Times New Roman"/>
                        </a:rPr>
                        <a:t> a brief comment that tells of your own opinions about work you have created or images you have looked at. Give reasons and justify your comments. They can be positive or negative.</a:t>
                      </a:r>
                      <a:endParaRPr lang="en-GB" sz="1000" b="0" dirty="0">
                        <a:effectLst/>
                        <a:latin typeface="Calibri" panose="020F0502020204030204" pitchFamily="34" charset="0"/>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sp>
        <p:nvSpPr>
          <p:cNvPr id="4" name="TextBox 3"/>
          <p:cNvSpPr txBox="1"/>
          <p:nvPr/>
        </p:nvSpPr>
        <p:spPr>
          <a:xfrm>
            <a:off x="4592960" y="5954240"/>
            <a:ext cx="4471020" cy="338554"/>
          </a:xfrm>
          <a:prstGeom prst="rect">
            <a:avLst/>
          </a:prstGeom>
          <a:noFill/>
        </p:spPr>
        <p:txBody>
          <a:bodyPr wrap="square" rtlCol="0">
            <a:spAutoFit/>
          </a:bodyPr>
          <a:lstStyle/>
          <a:p>
            <a:r>
              <a:rPr lang="en-GB" sz="800" b="1" dirty="0" smtClean="0"/>
              <a:t>Careers include</a:t>
            </a:r>
            <a:r>
              <a:rPr lang="en-GB" sz="800" dirty="0" smtClean="0"/>
              <a:t>: Fashion Design, Set Design, T.V, movies, Special Effects for  films, Costume Designer, Sculptor, Ceramicist, 3D artist,  </a:t>
            </a:r>
            <a:endParaRPr lang="en-GB" sz="800" dirty="0"/>
          </a:p>
        </p:txBody>
      </p:sp>
      <p:sp>
        <p:nvSpPr>
          <p:cNvPr id="9" name="Rectangle 8"/>
          <p:cNvSpPr/>
          <p:nvPr/>
        </p:nvSpPr>
        <p:spPr>
          <a:xfrm>
            <a:off x="4736976" y="680511"/>
            <a:ext cx="4896544" cy="3539430"/>
          </a:xfrm>
          <a:prstGeom prst="rect">
            <a:avLst/>
          </a:prstGeom>
        </p:spPr>
        <p:txBody>
          <a:bodyPr wrap="square">
            <a:spAutoFit/>
          </a:bodyPr>
          <a:lstStyle/>
          <a:p>
            <a:r>
              <a:rPr lang="en-GB" b="1" u="sng" dirty="0" smtClean="0"/>
              <a:t>Title page : Carnival Masks</a:t>
            </a:r>
            <a:r>
              <a:rPr lang="en-GB" dirty="0" smtClean="0"/>
              <a:t> Create a page with lettering and imagery. APP1 </a:t>
            </a:r>
          </a:p>
          <a:p>
            <a:endParaRPr lang="en-GB" b="1" u="sng" dirty="0"/>
          </a:p>
          <a:p>
            <a:endParaRPr lang="en-GB" b="1" u="sng" dirty="0" smtClean="0"/>
          </a:p>
          <a:p>
            <a:r>
              <a:rPr lang="en-GB" b="1" u="sng" dirty="0" smtClean="0"/>
              <a:t>Research page 1: Carnival </a:t>
            </a:r>
            <a:r>
              <a:rPr lang="en-GB" b="1" u="sng" dirty="0"/>
              <a:t>Research   </a:t>
            </a:r>
            <a:r>
              <a:rPr lang="en-GB" dirty="0" smtClean="0"/>
              <a:t>All research pages need:</a:t>
            </a:r>
          </a:p>
          <a:p>
            <a:r>
              <a:rPr lang="en-GB" dirty="0" smtClean="0"/>
              <a:t>Title, background, relevant information, pictures, sketches and a personal comment. </a:t>
            </a:r>
            <a:r>
              <a:rPr lang="en-GB" u="sng" dirty="0">
                <a:solidFill>
                  <a:srgbClr val="FF0000"/>
                </a:solidFill>
              </a:rPr>
              <a:t>A.O.1</a:t>
            </a:r>
            <a:endParaRPr lang="en-GB" dirty="0" smtClean="0"/>
          </a:p>
          <a:p>
            <a:r>
              <a:rPr lang="en-GB" b="1" u="sng" dirty="0" smtClean="0"/>
              <a:t> Research page 2 : Sea </a:t>
            </a:r>
            <a:r>
              <a:rPr lang="en-GB" b="1" u="sng" dirty="0"/>
              <a:t>Life </a:t>
            </a:r>
            <a:r>
              <a:rPr lang="en-GB" dirty="0" smtClean="0"/>
              <a:t>8+sea </a:t>
            </a:r>
            <a:r>
              <a:rPr lang="en-GB" dirty="0"/>
              <a:t>life images, </a:t>
            </a:r>
            <a:r>
              <a:rPr lang="en-GB" dirty="0" smtClean="0"/>
              <a:t>mind map on </a:t>
            </a:r>
            <a:r>
              <a:rPr lang="en-GB" dirty="0"/>
              <a:t>Seven Seas</a:t>
            </a:r>
            <a:r>
              <a:rPr lang="en-GB" dirty="0" smtClean="0"/>
              <a:t>.</a:t>
            </a:r>
            <a:r>
              <a:rPr lang="en-GB" b="1" u="sng" dirty="0">
                <a:solidFill>
                  <a:srgbClr val="FF0000"/>
                </a:solidFill>
              </a:rPr>
              <a:t> </a:t>
            </a:r>
            <a:r>
              <a:rPr lang="en-GB" b="1" u="sng" dirty="0" smtClean="0">
                <a:solidFill>
                  <a:srgbClr val="FF0000"/>
                </a:solidFill>
              </a:rPr>
              <a:t>A.O.2</a:t>
            </a:r>
            <a:endParaRPr lang="en-GB" dirty="0"/>
          </a:p>
          <a:p>
            <a:r>
              <a:rPr lang="en-GB" b="1" u="sng" dirty="0" smtClean="0"/>
              <a:t>Research </a:t>
            </a:r>
            <a:r>
              <a:rPr lang="en-GB" b="1" u="sng" dirty="0"/>
              <a:t>p</a:t>
            </a:r>
            <a:r>
              <a:rPr lang="en-GB" b="1" u="sng" dirty="0" smtClean="0"/>
              <a:t>age 3 : Watercolour </a:t>
            </a:r>
            <a:r>
              <a:rPr lang="en-GB" b="1" u="sng" dirty="0"/>
              <a:t>techniques </a:t>
            </a:r>
            <a:r>
              <a:rPr lang="en-GB" dirty="0"/>
              <a:t>Samples of techniques with descriptions, </a:t>
            </a:r>
            <a:r>
              <a:rPr lang="en-GB" b="1" dirty="0"/>
              <a:t>sea life </a:t>
            </a:r>
            <a:r>
              <a:rPr lang="en-GB" dirty="0"/>
              <a:t>study, </a:t>
            </a:r>
            <a:r>
              <a:rPr lang="en-GB" b="1" dirty="0"/>
              <a:t>carnival</a:t>
            </a:r>
            <a:r>
              <a:rPr lang="en-GB" dirty="0"/>
              <a:t> study. </a:t>
            </a:r>
            <a:r>
              <a:rPr lang="en-GB" b="1" u="sng" dirty="0" smtClean="0">
                <a:solidFill>
                  <a:srgbClr val="FF0000"/>
                </a:solidFill>
              </a:rPr>
              <a:t>A.O.2/3  </a:t>
            </a:r>
            <a:r>
              <a:rPr lang="en-GB" dirty="0"/>
              <a:t> S.A </a:t>
            </a:r>
            <a:r>
              <a:rPr lang="en-GB" dirty="0" smtClean="0"/>
              <a:t>Sea Life sketch</a:t>
            </a:r>
          </a:p>
          <a:p>
            <a:r>
              <a:rPr lang="en-GB" b="1" u="sng" dirty="0" smtClean="0"/>
              <a:t>Research page 4 : </a:t>
            </a:r>
            <a:r>
              <a:rPr lang="en-GB" dirty="0" smtClean="0"/>
              <a:t>Experimentation with materials such as inks, pastels, printing.</a:t>
            </a:r>
            <a:r>
              <a:rPr lang="en-GB" b="1" u="sng" dirty="0">
                <a:solidFill>
                  <a:srgbClr val="FF0000"/>
                </a:solidFill>
              </a:rPr>
              <a:t> A.O.2</a:t>
            </a:r>
            <a:endParaRPr lang="en-GB" dirty="0"/>
          </a:p>
          <a:p>
            <a:r>
              <a:rPr lang="en-GB" dirty="0"/>
              <a:t> </a:t>
            </a:r>
          </a:p>
        </p:txBody>
      </p:sp>
      <p:pic>
        <p:nvPicPr>
          <p:cNvPr id="1026" name="Picture 2" descr="\\tbps-fs01\Staffhomes$\amazumder\Downloads\How-to-Focus-Mind-Map.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4848" y="5067907"/>
            <a:ext cx="790935" cy="576064"/>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65945" y="970935"/>
            <a:ext cx="828997" cy="578843"/>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40161" y="4207789"/>
            <a:ext cx="2005578" cy="1627015"/>
          </a:xfrm>
          <a:prstGeom prst="rect">
            <a:avLst/>
          </a:prstGeom>
        </p:spPr>
      </p:pic>
      <p:pic>
        <p:nvPicPr>
          <p:cNvPr id="19" name="Picture 7" descr="C:\Users\AMazumder\AppData\Local\Microsoft\Windows\Temporary Internet Files\Content.IE5\3I4438FE\carnival11[1].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09563" y="4004031"/>
            <a:ext cx="3130597" cy="118038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904</TotalTime>
  <Words>454</Words>
  <Application>Microsoft Office PowerPoint</Application>
  <PresentationFormat>A4 Paper (210x297 mm)</PresentationFormat>
  <Paragraphs>37</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Amatic SC</vt:lpstr>
      <vt:lpstr>Arial</vt:lpstr>
      <vt:lpstr>Bangers</vt:lpstr>
      <vt:lpstr>Calibri</vt:lpstr>
      <vt:lpstr>Century Gothic</vt:lpstr>
      <vt:lpstr>Love Ya Like A Sister</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laptop</dc:creator>
  <cp:lastModifiedBy>Ann-Marie Mazumder</cp:lastModifiedBy>
  <cp:revision>77</cp:revision>
  <dcterms:modified xsi:type="dcterms:W3CDTF">2020-07-17T07:11:26Z</dcterms:modified>
</cp:coreProperties>
</file>