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21674138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 userDrawn="1">
          <p15:clr>
            <a:srgbClr val="A4A3A4"/>
          </p15:clr>
        </p15:guide>
        <p15:guide id="2" pos="68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662" autoAdjust="0"/>
    <p:restoredTop sz="94660"/>
  </p:normalViewPr>
  <p:slideViewPr>
    <p:cSldViewPr snapToGrid="0">
      <p:cViewPr>
        <p:scale>
          <a:sx n="50" d="100"/>
          <a:sy n="50" d="100"/>
        </p:scale>
        <p:origin x="498" y="-324"/>
      </p:cViewPr>
      <p:guideLst>
        <p:guide orient="horz" pos="3840"/>
        <p:guide pos="68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9267" y="1995312"/>
            <a:ext cx="16255604" cy="4244622"/>
          </a:xfrm>
        </p:spPr>
        <p:txBody>
          <a:bodyPr anchor="b"/>
          <a:lstStyle>
            <a:lvl1pPr algn="ctr">
              <a:defRPr sz="1066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9267" y="6403623"/>
            <a:ext cx="16255604" cy="2943577"/>
          </a:xfrm>
        </p:spPr>
        <p:txBody>
          <a:bodyPr/>
          <a:lstStyle>
            <a:lvl1pPr marL="0" indent="0" algn="ctr">
              <a:buNone/>
              <a:defRPr sz="4266"/>
            </a:lvl1pPr>
            <a:lvl2pPr marL="812764" indent="0" algn="ctr">
              <a:buNone/>
              <a:defRPr sz="3555"/>
            </a:lvl2pPr>
            <a:lvl3pPr marL="1625529" indent="0" algn="ctr">
              <a:buNone/>
              <a:defRPr sz="3200"/>
            </a:lvl3pPr>
            <a:lvl4pPr marL="2438293" indent="0" algn="ctr">
              <a:buNone/>
              <a:defRPr sz="2844"/>
            </a:lvl4pPr>
            <a:lvl5pPr marL="3251058" indent="0" algn="ctr">
              <a:buNone/>
              <a:defRPr sz="2844"/>
            </a:lvl5pPr>
            <a:lvl6pPr marL="4063822" indent="0" algn="ctr">
              <a:buNone/>
              <a:defRPr sz="2844"/>
            </a:lvl6pPr>
            <a:lvl7pPr marL="4876587" indent="0" algn="ctr">
              <a:buNone/>
              <a:defRPr sz="2844"/>
            </a:lvl7pPr>
            <a:lvl8pPr marL="5689351" indent="0" algn="ctr">
              <a:buNone/>
              <a:defRPr sz="2844"/>
            </a:lvl8pPr>
            <a:lvl9pPr marL="6502116" indent="0" algn="ctr">
              <a:buNone/>
              <a:defRPr sz="284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4EE5-DD1C-41C5-B84C-4641D2F42105}" type="datetimeFigureOut">
              <a:rPr lang="en-GB" smtClean="0"/>
              <a:pPr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3424-B17D-4CC0-8678-6862EB18A9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240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4EE5-DD1C-41C5-B84C-4641D2F42105}" type="datetimeFigureOut">
              <a:rPr lang="en-GB" smtClean="0"/>
              <a:pPr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3424-B17D-4CC0-8678-6862EB18A9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007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10555" y="649111"/>
            <a:ext cx="4673486" cy="103321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90097" y="649111"/>
            <a:ext cx="13749531" cy="1033215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4EE5-DD1C-41C5-B84C-4641D2F42105}" type="datetimeFigureOut">
              <a:rPr lang="en-GB" smtClean="0"/>
              <a:pPr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3424-B17D-4CC0-8678-6862EB18A9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286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4EE5-DD1C-41C5-B84C-4641D2F42105}" type="datetimeFigureOut">
              <a:rPr lang="en-GB" smtClean="0"/>
              <a:pPr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3424-B17D-4CC0-8678-6862EB18A9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119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8808" y="3039535"/>
            <a:ext cx="18693944" cy="5071532"/>
          </a:xfrm>
        </p:spPr>
        <p:txBody>
          <a:bodyPr anchor="b"/>
          <a:lstStyle>
            <a:lvl1pPr>
              <a:defRPr sz="1066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8808" y="8159046"/>
            <a:ext cx="18693944" cy="2666999"/>
          </a:xfrm>
        </p:spPr>
        <p:txBody>
          <a:bodyPr/>
          <a:lstStyle>
            <a:lvl1pPr marL="0" indent="0">
              <a:buNone/>
              <a:defRPr sz="4266">
                <a:solidFill>
                  <a:schemeClr val="tx1">
                    <a:tint val="75000"/>
                  </a:schemeClr>
                </a:solidFill>
              </a:defRPr>
            </a:lvl1pPr>
            <a:lvl2pPr marL="812764" indent="0">
              <a:buNone/>
              <a:defRPr sz="3555">
                <a:solidFill>
                  <a:schemeClr val="tx1">
                    <a:tint val="75000"/>
                  </a:schemeClr>
                </a:solidFill>
              </a:defRPr>
            </a:lvl2pPr>
            <a:lvl3pPr marL="162552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293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058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3822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587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3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116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4EE5-DD1C-41C5-B84C-4641D2F42105}" type="datetimeFigureOut">
              <a:rPr lang="en-GB" smtClean="0"/>
              <a:pPr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3424-B17D-4CC0-8678-6862EB18A9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656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0097" y="3245556"/>
            <a:ext cx="9211509" cy="77357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532" y="3245556"/>
            <a:ext cx="9211509" cy="77357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4EE5-DD1C-41C5-B84C-4641D2F42105}" type="datetimeFigureOut">
              <a:rPr lang="en-GB" smtClean="0"/>
              <a:pPr/>
              <a:t>24/03/2020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3424-B17D-4CC0-8678-6862EB18A9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882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0" y="649112"/>
            <a:ext cx="18693944" cy="23565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2921" y="2988734"/>
            <a:ext cx="9169175" cy="1464732"/>
          </a:xfrm>
        </p:spPr>
        <p:txBody>
          <a:bodyPr anchor="b"/>
          <a:lstStyle>
            <a:lvl1pPr marL="0" indent="0">
              <a:buNone/>
              <a:defRPr sz="4266" b="1"/>
            </a:lvl1pPr>
            <a:lvl2pPr marL="812764" indent="0">
              <a:buNone/>
              <a:defRPr sz="3555" b="1"/>
            </a:lvl2pPr>
            <a:lvl3pPr marL="1625529" indent="0">
              <a:buNone/>
              <a:defRPr sz="3200" b="1"/>
            </a:lvl3pPr>
            <a:lvl4pPr marL="2438293" indent="0">
              <a:buNone/>
              <a:defRPr sz="2844" b="1"/>
            </a:lvl4pPr>
            <a:lvl5pPr marL="3251058" indent="0">
              <a:buNone/>
              <a:defRPr sz="2844" b="1"/>
            </a:lvl5pPr>
            <a:lvl6pPr marL="4063822" indent="0">
              <a:buNone/>
              <a:defRPr sz="2844" b="1"/>
            </a:lvl6pPr>
            <a:lvl7pPr marL="4876587" indent="0">
              <a:buNone/>
              <a:defRPr sz="2844" b="1"/>
            </a:lvl7pPr>
            <a:lvl8pPr marL="5689351" indent="0">
              <a:buNone/>
              <a:defRPr sz="2844" b="1"/>
            </a:lvl8pPr>
            <a:lvl9pPr marL="6502116" indent="0">
              <a:buNone/>
              <a:defRPr sz="2844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92921" y="4453467"/>
            <a:ext cx="9169175" cy="65503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72532" y="2988734"/>
            <a:ext cx="9214332" cy="1464732"/>
          </a:xfrm>
        </p:spPr>
        <p:txBody>
          <a:bodyPr anchor="b"/>
          <a:lstStyle>
            <a:lvl1pPr marL="0" indent="0">
              <a:buNone/>
              <a:defRPr sz="4266" b="1"/>
            </a:lvl1pPr>
            <a:lvl2pPr marL="812764" indent="0">
              <a:buNone/>
              <a:defRPr sz="3555" b="1"/>
            </a:lvl2pPr>
            <a:lvl3pPr marL="1625529" indent="0">
              <a:buNone/>
              <a:defRPr sz="3200" b="1"/>
            </a:lvl3pPr>
            <a:lvl4pPr marL="2438293" indent="0">
              <a:buNone/>
              <a:defRPr sz="2844" b="1"/>
            </a:lvl4pPr>
            <a:lvl5pPr marL="3251058" indent="0">
              <a:buNone/>
              <a:defRPr sz="2844" b="1"/>
            </a:lvl5pPr>
            <a:lvl6pPr marL="4063822" indent="0">
              <a:buNone/>
              <a:defRPr sz="2844" b="1"/>
            </a:lvl6pPr>
            <a:lvl7pPr marL="4876587" indent="0">
              <a:buNone/>
              <a:defRPr sz="2844" b="1"/>
            </a:lvl7pPr>
            <a:lvl8pPr marL="5689351" indent="0">
              <a:buNone/>
              <a:defRPr sz="2844" b="1"/>
            </a:lvl8pPr>
            <a:lvl9pPr marL="6502116" indent="0">
              <a:buNone/>
              <a:defRPr sz="2844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72532" y="4453467"/>
            <a:ext cx="9214332" cy="65503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4EE5-DD1C-41C5-B84C-4641D2F42105}" type="datetimeFigureOut">
              <a:rPr lang="en-GB" smtClean="0"/>
              <a:pPr/>
              <a:t>24/03/2020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3424-B17D-4CC0-8678-6862EB18A9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215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4EE5-DD1C-41C5-B84C-4641D2F42105}" type="datetimeFigureOut">
              <a:rPr lang="en-GB" smtClean="0"/>
              <a:pPr/>
              <a:t>24/03/2020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3424-B17D-4CC0-8678-6862EB18A9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182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4EE5-DD1C-41C5-B84C-4641D2F42105}" type="datetimeFigureOut">
              <a:rPr lang="en-GB" smtClean="0"/>
              <a:pPr/>
              <a:t>24/03/2020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3424-B17D-4CC0-8678-6862EB18A9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45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1" y="812800"/>
            <a:ext cx="699047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14332" y="1755423"/>
            <a:ext cx="10972532" cy="8664222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6"/>
            </a:lvl3pPr>
            <a:lvl4pPr>
              <a:defRPr sz="3555"/>
            </a:lvl4pPr>
            <a:lvl5pPr>
              <a:defRPr sz="3555"/>
            </a:lvl5pPr>
            <a:lvl6pPr>
              <a:defRPr sz="3555"/>
            </a:lvl6pPr>
            <a:lvl7pPr>
              <a:defRPr sz="3555"/>
            </a:lvl7pPr>
            <a:lvl8pPr>
              <a:defRPr sz="3555"/>
            </a:lvl8pPr>
            <a:lvl9pPr>
              <a:defRPr sz="355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2921" y="3657600"/>
            <a:ext cx="699047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764" indent="0">
              <a:buNone/>
              <a:defRPr sz="2489"/>
            </a:lvl2pPr>
            <a:lvl3pPr marL="1625529" indent="0">
              <a:buNone/>
              <a:defRPr sz="2133"/>
            </a:lvl3pPr>
            <a:lvl4pPr marL="2438293" indent="0">
              <a:buNone/>
              <a:defRPr sz="1778"/>
            </a:lvl4pPr>
            <a:lvl5pPr marL="3251058" indent="0">
              <a:buNone/>
              <a:defRPr sz="1778"/>
            </a:lvl5pPr>
            <a:lvl6pPr marL="4063822" indent="0">
              <a:buNone/>
              <a:defRPr sz="1778"/>
            </a:lvl6pPr>
            <a:lvl7pPr marL="4876587" indent="0">
              <a:buNone/>
              <a:defRPr sz="1778"/>
            </a:lvl7pPr>
            <a:lvl8pPr marL="5689351" indent="0">
              <a:buNone/>
              <a:defRPr sz="1778"/>
            </a:lvl8pPr>
            <a:lvl9pPr marL="6502116" indent="0">
              <a:buNone/>
              <a:defRPr sz="177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4EE5-DD1C-41C5-B84C-4641D2F42105}" type="datetimeFigureOut">
              <a:rPr lang="en-GB" smtClean="0"/>
              <a:pPr/>
              <a:t>24/03/2020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3424-B17D-4CC0-8678-6862EB18A9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23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1" y="812800"/>
            <a:ext cx="699047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14332" y="1755423"/>
            <a:ext cx="10972532" cy="8664222"/>
          </a:xfrm>
        </p:spPr>
        <p:txBody>
          <a:bodyPr anchor="t"/>
          <a:lstStyle>
            <a:lvl1pPr marL="0" indent="0">
              <a:buNone/>
              <a:defRPr sz="5689"/>
            </a:lvl1pPr>
            <a:lvl2pPr marL="812764" indent="0">
              <a:buNone/>
              <a:defRPr sz="4978"/>
            </a:lvl2pPr>
            <a:lvl3pPr marL="1625529" indent="0">
              <a:buNone/>
              <a:defRPr sz="4266"/>
            </a:lvl3pPr>
            <a:lvl4pPr marL="2438293" indent="0">
              <a:buNone/>
              <a:defRPr sz="3555"/>
            </a:lvl4pPr>
            <a:lvl5pPr marL="3251058" indent="0">
              <a:buNone/>
              <a:defRPr sz="3555"/>
            </a:lvl5pPr>
            <a:lvl6pPr marL="4063822" indent="0">
              <a:buNone/>
              <a:defRPr sz="3555"/>
            </a:lvl6pPr>
            <a:lvl7pPr marL="4876587" indent="0">
              <a:buNone/>
              <a:defRPr sz="3555"/>
            </a:lvl7pPr>
            <a:lvl8pPr marL="5689351" indent="0">
              <a:buNone/>
              <a:defRPr sz="3555"/>
            </a:lvl8pPr>
            <a:lvl9pPr marL="6502116" indent="0">
              <a:buNone/>
              <a:defRPr sz="355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2921" y="3657600"/>
            <a:ext cx="699047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764" indent="0">
              <a:buNone/>
              <a:defRPr sz="2489"/>
            </a:lvl2pPr>
            <a:lvl3pPr marL="1625529" indent="0">
              <a:buNone/>
              <a:defRPr sz="2133"/>
            </a:lvl3pPr>
            <a:lvl4pPr marL="2438293" indent="0">
              <a:buNone/>
              <a:defRPr sz="1778"/>
            </a:lvl4pPr>
            <a:lvl5pPr marL="3251058" indent="0">
              <a:buNone/>
              <a:defRPr sz="1778"/>
            </a:lvl5pPr>
            <a:lvl6pPr marL="4063822" indent="0">
              <a:buNone/>
              <a:defRPr sz="1778"/>
            </a:lvl6pPr>
            <a:lvl7pPr marL="4876587" indent="0">
              <a:buNone/>
              <a:defRPr sz="1778"/>
            </a:lvl7pPr>
            <a:lvl8pPr marL="5689351" indent="0">
              <a:buNone/>
              <a:defRPr sz="1778"/>
            </a:lvl8pPr>
            <a:lvl9pPr marL="6502116" indent="0">
              <a:buNone/>
              <a:defRPr sz="177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4EE5-DD1C-41C5-B84C-4641D2F42105}" type="datetimeFigureOut">
              <a:rPr lang="en-GB" smtClean="0"/>
              <a:pPr/>
              <a:t>24/03/2020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3424-B17D-4CC0-8678-6862EB18A9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681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90097" y="649112"/>
            <a:ext cx="18693944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0097" y="3245556"/>
            <a:ext cx="18693944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90097" y="11300179"/>
            <a:ext cx="4876681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44EE5-DD1C-41C5-B84C-4641D2F42105}" type="datetimeFigureOut">
              <a:rPr lang="en-GB" smtClean="0"/>
              <a:pPr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9558" y="11300179"/>
            <a:ext cx="7315022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07360" y="11300179"/>
            <a:ext cx="4876681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33424-B17D-4CC0-8678-6862EB18A9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113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625529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382" indent="-406382" algn="l" defTabSz="1625529" rtl="0" eaLnBrk="1" latinLnBrk="0" hangingPunct="1">
        <a:lnSpc>
          <a:spcPct val="90000"/>
        </a:lnSpc>
        <a:spcBef>
          <a:spcPts val="1778"/>
        </a:spcBef>
        <a:buFont typeface="Arial" panose="020B0604020202020204" pitchFamily="34" charset="0"/>
        <a:buChar char="•"/>
        <a:defRPr sz="4978" kern="1200">
          <a:solidFill>
            <a:schemeClr val="tx1"/>
          </a:solidFill>
          <a:latin typeface="+mn-lt"/>
          <a:ea typeface="+mn-ea"/>
          <a:cs typeface="+mn-cs"/>
        </a:defRPr>
      </a:lvl1pPr>
      <a:lvl2pPr marL="1219147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2pPr>
      <a:lvl3pPr marL="2031911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555" kern="1200">
          <a:solidFill>
            <a:schemeClr val="tx1"/>
          </a:solidFill>
          <a:latin typeface="+mn-lt"/>
          <a:ea typeface="+mn-ea"/>
          <a:cs typeface="+mn-cs"/>
        </a:defRPr>
      </a:lvl3pPr>
      <a:lvl4pPr marL="2844676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40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204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2969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5733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498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4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29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93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58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822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87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51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116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www.birkenheadparkschool.com/images/logo/BPS_Logo_for_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41" y="165467"/>
            <a:ext cx="3141298" cy="94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hape 84"/>
          <p:cNvSpPr txBox="1"/>
          <p:nvPr/>
        </p:nvSpPr>
        <p:spPr>
          <a:xfrm>
            <a:off x="5726386" y="296299"/>
            <a:ext cx="965216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3200" b="1" dirty="0" smtClean="0">
                <a:latin typeface="+mj-lt"/>
                <a:ea typeface="Amatic SC"/>
                <a:cs typeface="Amatic SC"/>
                <a:sym typeface="Amatic SC"/>
              </a:rPr>
              <a:t>LP1 </a:t>
            </a:r>
            <a:r>
              <a:rPr lang="en-US" sz="3200" b="1" dirty="0">
                <a:latin typeface="+mj-lt"/>
                <a:ea typeface="Amatic SC"/>
                <a:cs typeface="Amatic SC"/>
                <a:sym typeface="Amatic SC"/>
              </a:rPr>
              <a:t>Knowledge Organiser – Science Year 7</a:t>
            </a:r>
            <a:endParaRPr sz="3200" b="1" dirty="0">
              <a:latin typeface="+mj-lt"/>
              <a:ea typeface="Amatic SC"/>
              <a:cs typeface="Amatic SC"/>
              <a:sym typeface="Amatic SC"/>
            </a:endParaRPr>
          </a:p>
        </p:txBody>
      </p:sp>
      <p:sp>
        <p:nvSpPr>
          <p:cNvPr id="6" name="Shape 84"/>
          <p:cNvSpPr txBox="1"/>
          <p:nvPr/>
        </p:nvSpPr>
        <p:spPr>
          <a:xfrm>
            <a:off x="7027312" y="1107857"/>
            <a:ext cx="63347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2400" b="1" dirty="0">
                <a:latin typeface="+mj-lt"/>
                <a:ea typeface="Amatic SC"/>
                <a:cs typeface="Amatic SC"/>
                <a:sym typeface="Amatic SC"/>
              </a:rPr>
              <a:t>Topic</a:t>
            </a:r>
            <a:r>
              <a:rPr lang="en-US" sz="2400" b="1">
                <a:latin typeface="+mj-lt"/>
                <a:ea typeface="Amatic SC"/>
                <a:cs typeface="Amatic SC"/>
                <a:sym typeface="Amatic SC"/>
              </a:rPr>
              <a:t>: </a:t>
            </a:r>
            <a:r>
              <a:rPr lang="en-US" sz="2400" b="1" smtClean="0">
                <a:latin typeface="+mj-lt"/>
                <a:ea typeface="Amatic SC"/>
                <a:cs typeface="Amatic SC"/>
                <a:sym typeface="Amatic SC"/>
              </a:rPr>
              <a:t>B1 Cells</a:t>
            </a:r>
            <a:endParaRPr sz="2400" b="1" dirty="0">
              <a:latin typeface="+mj-lt"/>
              <a:ea typeface="Amatic SC"/>
              <a:cs typeface="Amatic SC"/>
              <a:sym typeface="Amatic S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0220" y="1107857"/>
            <a:ext cx="21031200" cy="107793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80220" y="1167765"/>
            <a:ext cx="1775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+mj-lt"/>
              </a:rPr>
              <a:t>Key Learning Points:</a:t>
            </a:r>
            <a:endParaRPr lang="en-GB" sz="14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62618" y="1519305"/>
            <a:ext cx="1203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+mj-lt"/>
              </a:rPr>
              <a:t>Key Diagrams:</a:t>
            </a:r>
            <a:endParaRPr lang="en-GB" sz="14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48675" y="1288925"/>
            <a:ext cx="1463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+mj-lt"/>
              </a:rPr>
              <a:t>Key Questions:</a:t>
            </a:r>
            <a:endParaRPr lang="en-GB" sz="1400" b="1" dirty="0">
              <a:latin typeface="+mj-lt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752981"/>
              </p:ext>
            </p:extLst>
          </p:nvPr>
        </p:nvGraphicFramePr>
        <p:xfrm>
          <a:off x="451459" y="1456330"/>
          <a:ext cx="5385379" cy="103154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9979">
                  <a:extLst>
                    <a:ext uri="{9D8B030D-6E8A-4147-A177-3AD203B41FA5}">
                      <a16:colId xmlns:a16="http://schemas.microsoft.com/office/drawing/2014/main" val="1724414260"/>
                    </a:ext>
                  </a:extLst>
                </a:gridCol>
                <a:gridCol w="1282151">
                  <a:extLst>
                    <a:ext uri="{9D8B030D-6E8A-4147-A177-3AD203B41FA5}">
                      <a16:colId xmlns:a16="http://schemas.microsoft.com/office/drawing/2014/main" val="638598918"/>
                    </a:ext>
                  </a:extLst>
                </a:gridCol>
                <a:gridCol w="3453249">
                  <a:extLst>
                    <a:ext uri="{9D8B030D-6E8A-4147-A177-3AD203B41FA5}">
                      <a16:colId xmlns:a16="http://schemas.microsoft.com/office/drawing/2014/main" val="1189278696"/>
                    </a:ext>
                  </a:extLst>
                </a:gridCol>
              </a:tblGrid>
              <a:tr h="439946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j-lt"/>
                        </a:rPr>
                        <a:t>1</a:t>
                      </a:r>
                      <a:endParaRPr lang="en-GB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+mj-lt"/>
                        </a:rPr>
                        <a:t>Cell</a:t>
                      </a:r>
                      <a:endParaRPr lang="en-GB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+mj-lt"/>
                        </a:rPr>
                        <a:t>Cells are the basic building blocks of all animals and plants. They are so small you need a microscope to see them.</a:t>
                      </a:r>
                      <a:endParaRPr lang="en-GB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699200"/>
                  </a:ext>
                </a:extLst>
              </a:tr>
              <a:tr h="52110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j-lt"/>
                        </a:rPr>
                        <a:t>2</a:t>
                      </a:r>
                      <a:endParaRPr lang="en-GB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+mj-lt"/>
                        </a:rPr>
                        <a:t>Nucleus</a:t>
                      </a:r>
                      <a:endParaRPr lang="en-GB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+mj-lt"/>
                        </a:rPr>
                        <a:t>Contains genetic information that controls the functions of the cell. Found in both animal and plant cells.</a:t>
                      </a:r>
                      <a:endParaRPr lang="en-GB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125390"/>
                  </a:ext>
                </a:extLst>
              </a:tr>
              <a:tr h="486702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j-lt"/>
                        </a:rPr>
                        <a:t>3</a:t>
                      </a:r>
                      <a:endParaRPr lang="en-GB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+mj-lt"/>
                        </a:rPr>
                        <a:t>Cell</a:t>
                      </a:r>
                      <a:r>
                        <a:rPr lang="en-GB" sz="1200" b="1" baseline="0" dirty="0" smtClean="0">
                          <a:latin typeface="+mj-lt"/>
                        </a:rPr>
                        <a:t> Membrane</a:t>
                      </a:r>
                      <a:endParaRPr lang="en-GB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Controls what enter</a:t>
                      </a:r>
                      <a:r>
                        <a:rPr lang="en-GB" sz="12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and leaves the cell. Found in both animal and plant cells.</a:t>
                      </a:r>
                      <a:endParaRPr lang="en-GB" sz="6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006762"/>
                  </a:ext>
                </a:extLst>
              </a:tr>
              <a:tr h="587382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j-lt"/>
                        </a:rPr>
                        <a:t>4</a:t>
                      </a:r>
                      <a:endParaRPr lang="en-GB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+mj-lt"/>
                        </a:rPr>
                        <a:t>Cytoplasm</a:t>
                      </a:r>
                      <a:endParaRPr lang="en-GB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Where many cell activities and chemical reactions within the cell occur.</a:t>
                      </a:r>
                      <a:r>
                        <a:rPr lang="en-GB" sz="12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Found in both animal and plant cells.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ahom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745623"/>
                  </a:ext>
                </a:extLst>
              </a:tr>
              <a:tr h="43876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j-lt"/>
                        </a:rPr>
                        <a:t>5</a:t>
                      </a:r>
                      <a:endParaRPr lang="en-GB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+mj-lt"/>
                        </a:rPr>
                        <a:t>Mitochondria</a:t>
                      </a:r>
                      <a:endParaRPr lang="en-GB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Provides</a:t>
                      </a:r>
                      <a:r>
                        <a:rPr lang="en-GB" sz="12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energy from aerobic respiration. Found in both animal and plant cells.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ahom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757438"/>
                  </a:ext>
                </a:extLst>
              </a:tr>
              <a:tr h="43876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j-lt"/>
                        </a:rPr>
                        <a:t>6</a:t>
                      </a:r>
                      <a:endParaRPr lang="en-GB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+mj-lt"/>
                        </a:rPr>
                        <a:t>Chloroplast</a:t>
                      </a:r>
                      <a:endParaRPr lang="en-GB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ahoma"/>
                        </a:rPr>
                        <a:t>Where photosynthesis occurs. Found only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ahoma"/>
                        </a:rPr>
                        <a:t> in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ahoma"/>
                        </a:rPr>
                        <a:t> plant cells.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ahom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147939"/>
                  </a:ext>
                </a:extLst>
              </a:tr>
              <a:tr h="43876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j-lt"/>
                        </a:rPr>
                        <a:t>7</a:t>
                      </a:r>
                      <a:endParaRPr lang="en-GB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+mj-lt"/>
                        </a:rPr>
                        <a:t>Vacuole</a:t>
                      </a:r>
                      <a:endParaRPr lang="en-GB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+mj-lt"/>
                        </a:rPr>
                        <a:t>Used to store</a:t>
                      </a:r>
                      <a:r>
                        <a:rPr lang="en-GB" sz="1200" baseline="0" dirty="0" smtClean="0">
                          <a:latin typeface="+mj-lt"/>
                        </a:rPr>
                        <a:t> water and other chemicals as cell sap. Found only in plant cells.</a:t>
                      </a:r>
                      <a:endParaRPr lang="en-GB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332883"/>
                  </a:ext>
                </a:extLst>
              </a:tr>
              <a:tr h="43876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j-lt"/>
                        </a:rPr>
                        <a:t>8</a:t>
                      </a:r>
                      <a:endParaRPr lang="en-GB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+mj-lt"/>
                        </a:rPr>
                        <a:t>Cell</a:t>
                      </a:r>
                      <a:r>
                        <a:rPr lang="en-GB" sz="1200" b="1" baseline="0" dirty="0" smtClean="0">
                          <a:latin typeface="+mj-lt"/>
                        </a:rPr>
                        <a:t> Wall</a:t>
                      </a:r>
                      <a:endParaRPr lang="en-GB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+mj-lt"/>
                        </a:rPr>
                        <a:t>Strengthens and supports the cell.</a:t>
                      </a:r>
                      <a:r>
                        <a:rPr lang="en-GB" sz="1200" baseline="0" dirty="0" smtClean="0">
                          <a:latin typeface="+mj-lt"/>
                        </a:rPr>
                        <a:t> Found only in plant cells.</a:t>
                      </a:r>
                      <a:endParaRPr lang="en-GB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7754"/>
                  </a:ext>
                </a:extLst>
              </a:tr>
              <a:tr h="405392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j-lt"/>
                        </a:rPr>
                        <a:t>9</a:t>
                      </a:r>
                      <a:endParaRPr lang="en-GB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+mj-lt"/>
                        </a:rPr>
                        <a:t>Eukaryotic Cells</a:t>
                      </a:r>
                      <a:endParaRPr lang="en-GB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+mj-lt"/>
                        </a:rPr>
                        <a:t>These are cells that contain a nucleus and organelles.</a:t>
                      </a:r>
                      <a:endParaRPr lang="en-GB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832410"/>
                  </a:ext>
                </a:extLst>
              </a:tr>
              <a:tr h="45007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j-lt"/>
                        </a:rPr>
                        <a:t>10</a:t>
                      </a:r>
                      <a:endParaRPr lang="en-GB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+mj-lt"/>
                        </a:rPr>
                        <a:t>Magnification</a:t>
                      </a:r>
                      <a:endParaRPr lang="en-GB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The degree by which an object is enlarged.</a:t>
                      </a:r>
                    </a:p>
                    <a:p>
                      <a:endParaRPr lang="en-GB" sz="1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Magnification = (size of image) ÷ (size</a:t>
                      </a:r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of real object)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273893"/>
                  </a:ext>
                </a:extLst>
              </a:tr>
              <a:tr h="37801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j-lt"/>
                        </a:rPr>
                        <a:t>11</a:t>
                      </a:r>
                      <a:endParaRPr lang="en-GB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+mj-lt"/>
                        </a:rPr>
                        <a:t>Microscope</a:t>
                      </a:r>
                      <a:endParaRPr lang="en-GB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An instrument</a:t>
                      </a:r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used to magnify objects.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134231"/>
                  </a:ext>
                </a:extLst>
              </a:tr>
              <a:tr h="587382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j-lt"/>
                        </a:rPr>
                        <a:t>12</a:t>
                      </a:r>
                      <a:endParaRPr lang="en-GB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+mj-lt"/>
                        </a:rPr>
                        <a:t>Diffusion</a:t>
                      </a:r>
                      <a:endParaRPr lang="en-GB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+mj-lt"/>
                        </a:rPr>
                        <a:t>The movement of particles from an area of</a:t>
                      </a:r>
                      <a:r>
                        <a:rPr lang="en-GB" sz="1200" baseline="0" dirty="0" smtClean="0">
                          <a:latin typeface="+mj-lt"/>
                        </a:rPr>
                        <a:t> high concentration to an area of low concentration.</a:t>
                      </a:r>
                      <a:endParaRPr lang="en-GB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163079"/>
                  </a:ext>
                </a:extLst>
              </a:tr>
              <a:tr h="44051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j-lt"/>
                        </a:rPr>
                        <a:t>13</a:t>
                      </a:r>
                      <a:endParaRPr lang="en-GB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Concentration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+mj-lt"/>
                        </a:rPr>
                        <a:t>A measure of the number</a:t>
                      </a:r>
                      <a:r>
                        <a:rPr lang="en-GB" sz="1200" baseline="0" dirty="0" smtClean="0">
                          <a:latin typeface="+mj-lt"/>
                        </a:rPr>
                        <a:t> of particles of a substance in a fixed volume.</a:t>
                      </a:r>
                      <a:endParaRPr lang="en-GB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975546"/>
                  </a:ext>
                </a:extLst>
              </a:tr>
              <a:tr h="965286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j-lt"/>
                        </a:rPr>
                        <a:t>14</a:t>
                      </a:r>
                      <a:endParaRPr lang="en-GB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+mj-lt"/>
                        </a:rPr>
                        <a:t>MRS GREN</a:t>
                      </a:r>
                      <a:endParaRPr lang="en-GB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 phrase to remember</a:t>
                      </a:r>
                      <a:r>
                        <a:rPr lang="en-GB" sz="12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living organisms life processes.</a:t>
                      </a:r>
                    </a:p>
                    <a:p>
                      <a:endParaRPr lang="en-GB" sz="12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Movement, Respiration, Sensitivity, Growth, Reproduction, Excretion, Nutrition.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ahom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465702"/>
                  </a:ext>
                </a:extLst>
              </a:tr>
              <a:tr h="37995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j-lt"/>
                        </a:rPr>
                        <a:t>15</a:t>
                      </a:r>
                      <a:endParaRPr lang="en-GB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+mj-lt"/>
                        </a:rPr>
                        <a:t>Multicellular</a:t>
                      </a:r>
                      <a:endParaRPr lang="en-GB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 living thing that is made up of lots of cells.</a:t>
                      </a:r>
                      <a:endParaRPr lang="en-GB" sz="1200" b="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212389"/>
                  </a:ext>
                </a:extLst>
              </a:tr>
              <a:tr h="397042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j-lt"/>
                        </a:rPr>
                        <a:t>16</a:t>
                      </a:r>
                      <a:endParaRPr lang="en-GB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+mj-lt"/>
                        </a:rPr>
                        <a:t>Unicellular</a:t>
                      </a:r>
                      <a:endParaRPr lang="en-GB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 living thing that is just one cell, e.g. Bacteria</a:t>
                      </a:r>
                      <a:endParaRPr lang="en-GB" sz="1200" b="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7294455"/>
                  </a:ext>
                </a:extLst>
              </a:tr>
              <a:tr h="397042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j-lt"/>
                        </a:rPr>
                        <a:t>17</a:t>
                      </a:r>
                      <a:endParaRPr lang="en-GB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+mj-lt"/>
                        </a:rPr>
                        <a:t>Organ</a:t>
                      </a:r>
                      <a:endParaRPr lang="en-GB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 group of different tissues that work together to carry out a particular function e.g. heart</a:t>
                      </a:r>
                      <a:endParaRPr lang="en-GB" sz="1200" b="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059675"/>
                  </a:ext>
                </a:extLst>
              </a:tr>
              <a:tr h="397042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j-lt"/>
                        </a:rPr>
                        <a:t>18</a:t>
                      </a:r>
                      <a:endParaRPr lang="en-GB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+mj-lt"/>
                        </a:rPr>
                        <a:t>Organ System</a:t>
                      </a:r>
                      <a:endParaRPr lang="en-GB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 group of organs that work together to complete a specific function.</a:t>
                      </a:r>
                      <a:endParaRPr lang="en-GB" sz="1200" b="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002327"/>
                  </a:ext>
                </a:extLst>
              </a:tr>
              <a:tr h="397042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j-lt"/>
                        </a:rPr>
                        <a:t>19</a:t>
                      </a:r>
                      <a:endParaRPr lang="en-GB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+mj-lt"/>
                        </a:rPr>
                        <a:t>Tissue</a:t>
                      </a:r>
                      <a:endParaRPr lang="en-GB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 group of similar cells that carry out the same function e.g. muscle tissue.</a:t>
                      </a:r>
                      <a:endParaRPr lang="en-GB" sz="1200" b="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586959"/>
                  </a:ext>
                </a:extLst>
              </a:tr>
              <a:tr h="397042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j-lt"/>
                        </a:rPr>
                        <a:t>20</a:t>
                      </a:r>
                      <a:endParaRPr lang="en-GB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+mj-lt"/>
                        </a:rPr>
                        <a:t>Specialised</a:t>
                      </a:r>
                      <a:endParaRPr lang="en-GB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 cell that has become differentiated to carry out a particular function e.g. red blood cell.</a:t>
                      </a:r>
                      <a:endParaRPr lang="en-GB" sz="1200" b="0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201714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209882" y="1842470"/>
            <a:ext cx="38367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+mj-lt"/>
              </a:rPr>
              <a:t>21</a:t>
            </a:r>
            <a:endParaRPr lang="en-GB" sz="1200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801445" y="1859802"/>
            <a:ext cx="38367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+mj-lt"/>
              </a:rPr>
              <a:t>22</a:t>
            </a:r>
            <a:endParaRPr lang="en-GB" sz="1200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54717" y="4648384"/>
            <a:ext cx="38367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+mj-lt"/>
              </a:rPr>
              <a:t>23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618035"/>
              </p:ext>
            </p:extLst>
          </p:nvPr>
        </p:nvGraphicFramePr>
        <p:xfrm>
          <a:off x="14289205" y="1732270"/>
          <a:ext cx="6837245" cy="97721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9832">
                  <a:extLst>
                    <a:ext uri="{9D8B030D-6E8A-4147-A177-3AD203B41FA5}">
                      <a16:colId xmlns:a16="http://schemas.microsoft.com/office/drawing/2014/main" val="1724414260"/>
                    </a:ext>
                  </a:extLst>
                </a:gridCol>
                <a:gridCol w="1702432">
                  <a:extLst>
                    <a:ext uri="{9D8B030D-6E8A-4147-A177-3AD203B41FA5}">
                      <a16:colId xmlns:a16="http://schemas.microsoft.com/office/drawing/2014/main" val="638598918"/>
                    </a:ext>
                  </a:extLst>
                </a:gridCol>
                <a:gridCol w="4504981">
                  <a:extLst>
                    <a:ext uri="{9D8B030D-6E8A-4147-A177-3AD203B41FA5}">
                      <a16:colId xmlns:a16="http://schemas.microsoft.com/office/drawing/2014/main" val="1189278696"/>
                    </a:ext>
                  </a:extLst>
                </a:gridCol>
              </a:tblGrid>
              <a:tr h="1255479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j-lt"/>
                        </a:rPr>
                        <a:t>26</a:t>
                      </a:r>
                      <a:endParaRPr lang="en-GB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+mj-lt"/>
                        </a:rPr>
                        <a:t>Which cell parts are only found inside a plant cell?</a:t>
                      </a:r>
                      <a:endParaRPr lang="en-GB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6992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j-lt"/>
                        </a:rPr>
                        <a:t>27</a:t>
                      </a:r>
                      <a:endParaRPr lang="en-GB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+mj-lt"/>
                        </a:rPr>
                        <a:t>What is the role of a nucleus?</a:t>
                      </a:r>
                      <a:endParaRPr lang="en-GB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125390"/>
                  </a:ext>
                </a:extLst>
              </a:tr>
              <a:tr h="1244009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j-lt"/>
                        </a:rPr>
                        <a:t>28</a:t>
                      </a:r>
                      <a:endParaRPr lang="en-GB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Name</a:t>
                      </a:r>
                      <a:r>
                        <a:rPr lang="en-GB" sz="12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the following cell and features it has to do its job.</a:t>
                      </a:r>
                      <a:endParaRPr lang="en-GB" sz="1200" b="1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endParaRPr lang="en-GB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006762"/>
                  </a:ext>
                </a:extLst>
              </a:tr>
              <a:tr h="1254642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j-lt"/>
                        </a:rPr>
                        <a:t>29</a:t>
                      </a:r>
                      <a:endParaRPr lang="en-GB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Name</a:t>
                      </a:r>
                      <a:r>
                        <a:rPr lang="en-GB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the following cell and features it has to do its job.</a:t>
                      </a:r>
                      <a:endParaRPr lang="en-GB" sz="1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745623"/>
                  </a:ext>
                </a:extLst>
              </a:tr>
              <a:tr h="968595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j-lt"/>
                        </a:rPr>
                        <a:t>30</a:t>
                      </a:r>
                      <a:endParaRPr lang="en-GB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+mj-lt"/>
                        </a:rPr>
                        <a:t>What </a:t>
                      </a:r>
                      <a:r>
                        <a:rPr lang="en-GB" sz="1200" b="1" dirty="0" smtClean="0">
                          <a:latin typeface="+mj-lt"/>
                        </a:rPr>
                        <a:t>is the equation for working out the magnification on a microscope?</a:t>
                      </a:r>
                      <a:endParaRPr lang="en-GB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757438"/>
                  </a:ext>
                </a:extLst>
              </a:tr>
              <a:tr h="73261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j-lt"/>
                        </a:rPr>
                        <a:t>31</a:t>
                      </a:r>
                      <a:endParaRPr lang="en-GB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+mj-lt"/>
                        </a:rPr>
                        <a:t>What does the “N” in MRS GREN stand for?</a:t>
                      </a:r>
                      <a:endParaRPr lang="en-GB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147939"/>
                  </a:ext>
                </a:extLst>
              </a:tr>
              <a:tr h="797442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j-lt"/>
                        </a:rPr>
                        <a:t>32</a:t>
                      </a:r>
                      <a:endParaRPr lang="en-GB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+mj-lt"/>
                        </a:rPr>
                        <a:t>What are the lungs an example of?</a:t>
                      </a:r>
                      <a:endParaRPr lang="en-GB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332883"/>
                  </a:ext>
                </a:extLst>
              </a:tr>
              <a:tr h="1506703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j-lt"/>
                        </a:rPr>
                        <a:t>33</a:t>
                      </a:r>
                      <a:endParaRPr lang="en-GB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+mj-lt"/>
                        </a:rPr>
                        <a:t>What type of cell is this?</a:t>
                      </a:r>
                      <a:endParaRPr lang="en-GB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7754"/>
                  </a:ext>
                </a:extLst>
              </a:tr>
              <a:tr h="109827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j-lt"/>
                        </a:rPr>
                        <a:t>34</a:t>
                      </a:r>
                      <a:endParaRPr lang="en-GB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+mj-lt"/>
                        </a:rPr>
                        <a:t>What is the </a:t>
                      </a:r>
                      <a:r>
                        <a:rPr lang="en-GB" sz="1200" b="1" dirty="0" smtClean="0">
                          <a:latin typeface="+mj-lt"/>
                        </a:rPr>
                        <a:t>job of the cell wall?</a:t>
                      </a:r>
                      <a:endParaRPr lang="en-GB" sz="1200" b="1" baseline="0" dirty="0" smtClean="0">
                        <a:latin typeface="+mj-lt"/>
                      </a:endParaRPr>
                    </a:p>
                    <a:p>
                      <a:endParaRPr lang="en-GB" sz="1200" b="1" baseline="0" dirty="0" smtClean="0">
                        <a:latin typeface="+mj-lt"/>
                      </a:endParaRPr>
                    </a:p>
                    <a:p>
                      <a:endParaRPr lang="en-GB" sz="1200" b="1" baseline="0" dirty="0" smtClean="0">
                        <a:latin typeface="+mj-lt"/>
                      </a:endParaRPr>
                    </a:p>
                    <a:p>
                      <a:endParaRPr lang="en-GB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832410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2548" t="14959" r="65320" b="49378"/>
          <a:stretch/>
        </p:blipFill>
        <p:spPr>
          <a:xfrm>
            <a:off x="6300115" y="4726729"/>
            <a:ext cx="2879677" cy="26087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429" t="41853" r="69830" b="25871"/>
          <a:stretch/>
        </p:blipFill>
        <p:spPr>
          <a:xfrm>
            <a:off x="10321093" y="1948977"/>
            <a:ext cx="3545004" cy="22382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8876" t="41480" r="60810" b="26244"/>
          <a:stretch/>
        </p:blipFill>
        <p:spPr>
          <a:xfrm>
            <a:off x="6096742" y="2119469"/>
            <a:ext cx="3739070" cy="22382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/>
          <a:srcRect l="13701" t="14615" r="40566" b="33334"/>
          <a:stretch/>
        </p:blipFill>
        <p:spPr>
          <a:xfrm>
            <a:off x="7364447" y="7932023"/>
            <a:ext cx="5554639" cy="35544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l="13701" t="28420" r="42417" b="37625"/>
          <a:stretch/>
        </p:blipFill>
        <p:spPr>
          <a:xfrm>
            <a:off x="9253293" y="5028365"/>
            <a:ext cx="4933258" cy="214618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762618" y="7655024"/>
            <a:ext cx="38367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+mj-lt"/>
              </a:rPr>
              <a:t>25</a:t>
            </a:r>
            <a:endParaRPr lang="en-GB" sz="1200" dirty="0"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024704" y="4651035"/>
            <a:ext cx="38367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+mj-lt"/>
              </a:rPr>
              <a:t>24</a:t>
            </a:r>
            <a:endParaRPr lang="en-GB" sz="1200" dirty="0">
              <a:latin typeface="+mj-lt"/>
            </a:endParaRPr>
          </a:p>
        </p:txBody>
      </p:sp>
      <p:pic>
        <p:nvPicPr>
          <p:cNvPr id="28" name="Picture 5" descr="http://medicalpicturesinfo.com/wp-content/uploads/2011/09/Red-Blood-Cells-6.jpg">
            <a:extLst>
              <a:ext uri="{FF2B5EF4-FFF2-40B4-BE49-F238E27FC236}">
                <a16:creationId xmlns:a16="http://schemas.microsoft.com/office/drawing/2014/main" id="{4958C9EF-6CCA-4E27-AA49-7750BD935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690847" y="3982131"/>
            <a:ext cx="1629358" cy="1046233"/>
          </a:xfrm>
          <a:prstGeom prst="rect">
            <a:avLst/>
          </a:prstGeom>
          <a:noFill/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3659DB36-559B-473F-AEC9-9E60952BA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 l="8999" r="22497"/>
          <a:stretch>
            <a:fillRect/>
          </a:stretch>
        </p:blipFill>
        <p:spPr bwMode="auto">
          <a:xfrm>
            <a:off x="16816380" y="5344119"/>
            <a:ext cx="1474253" cy="83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87"/>
          <a:stretch/>
        </p:blipFill>
        <p:spPr>
          <a:xfrm>
            <a:off x="16690847" y="8920895"/>
            <a:ext cx="1027482" cy="14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514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526</TotalTime>
  <Words>489</Words>
  <Application>Microsoft Office PowerPoint</Application>
  <PresentationFormat>Custom</PresentationFormat>
  <Paragraphs>93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Amatic SC</vt:lpstr>
      <vt:lpstr>Arial</vt:lpstr>
      <vt:lpstr>Calibri</vt:lpstr>
      <vt:lpstr>Calibri Light</vt:lpstr>
      <vt:lpstr>Tahoma</vt:lpstr>
      <vt:lpstr>Office Theme</vt:lpstr>
      <vt:lpstr>PowerPoint Presentation</vt:lpstr>
    </vt:vector>
  </TitlesOfParts>
  <Company>IT Services - Wirral Academy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Pippa Shaw</dc:creator>
  <cp:lastModifiedBy>laptop</cp:lastModifiedBy>
  <cp:revision>77</cp:revision>
  <dcterms:created xsi:type="dcterms:W3CDTF">2019-07-11T11:30:58Z</dcterms:created>
  <dcterms:modified xsi:type="dcterms:W3CDTF">2020-03-24T14:03:35Z</dcterms:modified>
</cp:coreProperties>
</file>