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674138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68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62" autoAdjust="0"/>
    <p:restoredTop sz="94660"/>
  </p:normalViewPr>
  <p:slideViewPr>
    <p:cSldViewPr snapToGrid="0">
      <p:cViewPr>
        <p:scale>
          <a:sx n="50" d="100"/>
          <a:sy n="50" d="100"/>
        </p:scale>
        <p:origin x="498" y="-540"/>
      </p:cViewPr>
      <p:guideLst>
        <p:guide orient="horz" pos="3840"/>
        <p:guide pos="68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24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00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28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11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65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88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21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18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45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8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44EE5-DD1C-41C5-B84C-4641D2F42105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11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ww.birkenheadparkschool.com/images/logo/BPS_Logo_for_We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41" y="165467"/>
            <a:ext cx="3141298" cy="94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hape 84"/>
          <p:cNvSpPr txBox="1"/>
          <p:nvPr/>
        </p:nvSpPr>
        <p:spPr>
          <a:xfrm>
            <a:off x="5726386" y="296299"/>
            <a:ext cx="965216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3200" b="1" dirty="0" smtClean="0">
                <a:latin typeface="+mj-lt"/>
                <a:ea typeface="Amatic SC"/>
                <a:cs typeface="Amatic SC"/>
                <a:sym typeface="Amatic SC"/>
              </a:rPr>
              <a:t>LP1 </a:t>
            </a:r>
            <a:r>
              <a:rPr lang="en-US" sz="3200" b="1" dirty="0">
                <a:latin typeface="+mj-lt"/>
                <a:ea typeface="Amatic SC"/>
                <a:cs typeface="Amatic SC"/>
                <a:sym typeface="Amatic SC"/>
              </a:rPr>
              <a:t>Knowledge Organiser – Science Year 7</a:t>
            </a:r>
            <a:endParaRPr sz="3200" b="1" dirty="0">
              <a:latin typeface="+mj-lt"/>
              <a:ea typeface="Amatic SC"/>
              <a:cs typeface="Amatic SC"/>
              <a:sym typeface="Amatic SC"/>
            </a:endParaRPr>
          </a:p>
        </p:txBody>
      </p:sp>
      <p:sp>
        <p:nvSpPr>
          <p:cNvPr id="6" name="Shape 84"/>
          <p:cNvSpPr txBox="1"/>
          <p:nvPr/>
        </p:nvSpPr>
        <p:spPr>
          <a:xfrm>
            <a:off x="7027312" y="1107857"/>
            <a:ext cx="633472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2400" b="1" dirty="0">
                <a:latin typeface="+mj-lt"/>
                <a:ea typeface="Amatic SC"/>
                <a:cs typeface="Amatic SC"/>
                <a:sym typeface="Amatic SC"/>
              </a:rPr>
              <a:t>Topic: </a:t>
            </a:r>
            <a:r>
              <a:rPr lang="en-US" sz="2400" b="1" dirty="0" smtClean="0">
                <a:latin typeface="+mj-lt"/>
                <a:ea typeface="Amatic SC"/>
                <a:cs typeface="Amatic SC"/>
                <a:sym typeface="Amatic SC"/>
              </a:rPr>
              <a:t>C1 Particle Theory</a:t>
            </a:r>
            <a:endParaRPr sz="2400" b="1" dirty="0">
              <a:latin typeface="+mj-lt"/>
              <a:ea typeface="Amatic SC"/>
              <a:cs typeface="Amatic SC"/>
              <a:sym typeface="Amatic S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220" y="1107857"/>
            <a:ext cx="21031200" cy="107793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04832" y="1673193"/>
            <a:ext cx="1775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</a:rPr>
              <a:t>Key Learning Points:</a:t>
            </a:r>
            <a:endParaRPr lang="en-GB" sz="1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62618" y="1519305"/>
            <a:ext cx="1203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</a:rPr>
              <a:t>Key Diagrams:</a:t>
            </a:r>
            <a:endParaRPr lang="en-GB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48675" y="1288925"/>
            <a:ext cx="1463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</a:rPr>
              <a:t>Key Questions:</a:t>
            </a:r>
            <a:endParaRPr lang="en-GB" sz="1400" b="1" dirty="0">
              <a:latin typeface="+mj-lt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558237"/>
              </p:ext>
            </p:extLst>
          </p:nvPr>
        </p:nvGraphicFramePr>
        <p:xfrm>
          <a:off x="533257" y="2546306"/>
          <a:ext cx="5385379" cy="8643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979">
                  <a:extLst>
                    <a:ext uri="{9D8B030D-6E8A-4147-A177-3AD203B41FA5}">
                      <a16:colId xmlns:a16="http://schemas.microsoft.com/office/drawing/2014/main" val="1724414260"/>
                    </a:ext>
                  </a:extLst>
                </a:gridCol>
                <a:gridCol w="1282151">
                  <a:extLst>
                    <a:ext uri="{9D8B030D-6E8A-4147-A177-3AD203B41FA5}">
                      <a16:colId xmlns:a16="http://schemas.microsoft.com/office/drawing/2014/main" val="638598918"/>
                    </a:ext>
                  </a:extLst>
                </a:gridCol>
                <a:gridCol w="3453249">
                  <a:extLst>
                    <a:ext uri="{9D8B030D-6E8A-4147-A177-3AD203B41FA5}">
                      <a16:colId xmlns:a16="http://schemas.microsoft.com/office/drawing/2014/main" val="1189278696"/>
                    </a:ext>
                  </a:extLst>
                </a:gridCol>
              </a:tblGrid>
              <a:tr h="43994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Material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j-lt"/>
                        </a:rPr>
                        <a:t>The</a:t>
                      </a:r>
                      <a:r>
                        <a:rPr lang="en-GB" sz="1200" baseline="0" dirty="0" smtClean="0">
                          <a:latin typeface="+mj-lt"/>
                        </a:rPr>
                        <a:t> different types of things that other things are made from.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699200"/>
                  </a:ext>
                </a:extLst>
              </a:tr>
              <a:tr h="5211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Particle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The very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small things that materials are made up of.</a:t>
                      </a:r>
                      <a:endParaRPr lang="en-GB" sz="6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125390"/>
                  </a:ext>
                </a:extLst>
              </a:tr>
              <a:tr h="48670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3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Mixture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material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made up of two or more other materials, each of which do not have the same properties.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006762"/>
                  </a:ext>
                </a:extLst>
              </a:tr>
              <a:tr h="58738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4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Substance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material that is not a mixture. It has the same properties all the way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through.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5623"/>
                  </a:ext>
                </a:extLst>
              </a:tr>
              <a:tr h="43876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5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Property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ahoma"/>
                        </a:rPr>
                        <a:t>A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ahoma"/>
                        </a:rPr>
                        <a:t>quality of a substance or material that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ahoma"/>
                        </a:rPr>
                        <a:t> describes its appearance or how it behaves.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57438"/>
                  </a:ext>
                </a:extLst>
              </a:tr>
              <a:tr h="43876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6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Solid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Particles are arranged very close in a regular arrangement, they vibrate around a fixed position.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47939"/>
                  </a:ext>
                </a:extLst>
              </a:tr>
              <a:tr h="43876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7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Liquid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Particles are arrange close and in a random arrangement, they move around each other.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332883"/>
                  </a:ext>
                </a:extLst>
              </a:tr>
              <a:tr h="43876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8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Gas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Particles are arranged far apart in a random arrangement, they move quickly in all directions.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7754"/>
                  </a:ext>
                </a:extLst>
              </a:tr>
              <a:tr h="40539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9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Melting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When a substance turns from a solid to a liquid.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832410"/>
                  </a:ext>
                </a:extLst>
              </a:tr>
              <a:tr h="45007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10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Freezing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When a substance turns from a liquid to a solid.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273893"/>
                  </a:ext>
                </a:extLst>
              </a:tr>
              <a:tr h="54393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11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Evaporation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The process where a substance turns from a liquid to a gas.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134231"/>
                  </a:ext>
                </a:extLst>
              </a:tr>
              <a:tr h="58738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12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Condensation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The process where a substance turns from a gas to a liquid.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163079"/>
                  </a:ext>
                </a:extLst>
              </a:tr>
              <a:tr h="44051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13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Boiling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When substances change from the liquid state to the gas state.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975546"/>
                  </a:ext>
                </a:extLst>
              </a:tr>
              <a:tr h="96528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14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Density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 kg of a gas has a larger volume than 1 kg of a solid.</a:t>
                      </a: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There is empty space between particles in a gas, but in a solid, they are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tightly packed together, 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so 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the density of the gas is much smaller than the density of the solid.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465702"/>
                  </a:ext>
                </a:extLst>
              </a:tr>
              <a:tr h="71923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15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Diffusion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Particles in a liquid or a gas spread out from an area of high concentration to an area of low concentration until the concentrations are equal.</a:t>
                      </a:r>
                      <a:endParaRPr lang="en-GB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212389"/>
                  </a:ext>
                </a:extLst>
              </a:tr>
              <a:tr h="59282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16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Pressure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The force over a given area.</a:t>
                      </a:r>
                      <a:endParaRPr lang="en-GB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29445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09882" y="1842470"/>
            <a:ext cx="38367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+mj-lt"/>
              </a:rPr>
              <a:t>17</a:t>
            </a:r>
            <a:endParaRPr lang="en-GB" sz="12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63747" y="4862890"/>
            <a:ext cx="38367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+mj-lt"/>
              </a:rPr>
              <a:t>18</a:t>
            </a:r>
            <a:endParaRPr lang="en-GB" sz="12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63747" y="7229361"/>
            <a:ext cx="38367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+mj-lt"/>
              </a:rPr>
              <a:t>19</a:t>
            </a:r>
            <a:endParaRPr lang="en-GB" sz="1200" dirty="0">
              <a:latin typeface="+mj-lt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080864"/>
              </p:ext>
            </p:extLst>
          </p:nvPr>
        </p:nvGraphicFramePr>
        <p:xfrm>
          <a:off x="14107442" y="1732270"/>
          <a:ext cx="6780871" cy="9536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108">
                  <a:extLst>
                    <a:ext uri="{9D8B030D-6E8A-4147-A177-3AD203B41FA5}">
                      <a16:colId xmlns:a16="http://schemas.microsoft.com/office/drawing/2014/main" val="1724414260"/>
                    </a:ext>
                  </a:extLst>
                </a:gridCol>
                <a:gridCol w="1852688">
                  <a:extLst>
                    <a:ext uri="{9D8B030D-6E8A-4147-A177-3AD203B41FA5}">
                      <a16:colId xmlns:a16="http://schemas.microsoft.com/office/drawing/2014/main" val="638598918"/>
                    </a:ext>
                  </a:extLst>
                </a:gridCol>
                <a:gridCol w="4348075">
                  <a:extLst>
                    <a:ext uri="{9D8B030D-6E8A-4147-A177-3AD203B41FA5}">
                      <a16:colId xmlns:a16="http://schemas.microsoft.com/office/drawing/2014/main" val="1189278696"/>
                    </a:ext>
                  </a:extLst>
                </a:gridCol>
              </a:tblGrid>
              <a:tr h="97630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21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How are the particles arranged in a solid?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699200"/>
                  </a:ext>
                </a:extLst>
              </a:tr>
              <a:tr h="104842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22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How</a:t>
                      </a:r>
                      <a:r>
                        <a:rPr lang="en-GB" sz="1200" b="1" baseline="0" dirty="0" smtClean="0">
                          <a:latin typeface="+mj-lt"/>
                        </a:rPr>
                        <a:t> are the particles arranged in a liquid?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125390"/>
                  </a:ext>
                </a:extLst>
              </a:tr>
              <a:tr h="93853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23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How</a:t>
                      </a: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are the particles arranged in a gas?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006762"/>
                  </a:ext>
                </a:extLst>
              </a:tr>
              <a:tr h="8910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24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What is the process called</a:t>
                      </a: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when a gas turns into a solid?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5623"/>
                  </a:ext>
                </a:extLst>
              </a:tr>
              <a:tr h="96859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25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What has to be done for a liquid to turn into solid?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57438"/>
                  </a:ext>
                </a:extLst>
              </a:tr>
              <a:tr h="103063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26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What is the process</a:t>
                      </a:r>
                      <a:r>
                        <a:rPr lang="en-GB" sz="1200" b="1" baseline="0" dirty="0" smtClean="0">
                          <a:latin typeface="+mj-lt"/>
                        </a:rPr>
                        <a:t> called when a liquid turns into a gas?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47939"/>
                  </a:ext>
                </a:extLst>
              </a:tr>
              <a:tr h="90655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27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What has to be done for a solid</a:t>
                      </a:r>
                      <a:r>
                        <a:rPr lang="en-GB" sz="1200" b="1" baseline="0" dirty="0" smtClean="0">
                          <a:latin typeface="+mj-lt"/>
                        </a:rPr>
                        <a:t> to turn into a liquid?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332883"/>
                  </a:ext>
                </a:extLst>
              </a:tr>
              <a:tr h="15067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28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Draw the particle diagram for</a:t>
                      </a:r>
                      <a:r>
                        <a:rPr lang="en-GB" sz="1200" b="1" baseline="0" dirty="0" smtClean="0">
                          <a:latin typeface="+mj-lt"/>
                        </a:rPr>
                        <a:t> a solid.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7754"/>
                  </a:ext>
                </a:extLst>
              </a:tr>
              <a:tr h="126993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29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What is the process</a:t>
                      </a:r>
                      <a:r>
                        <a:rPr lang="en-GB" sz="1200" b="1" baseline="0" dirty="0" smtClean="0">
                          <a:latin typeface="+mj-lt"/>
                        </a:rPr>
                        <a:t> of diffusion?</a:t>
                      </a:r>
                      <a:endParaRPr lang="en-GB" sz="1200" b="1" baseline="0" dirty="0" smtClean="0">
                        <a:latin typeface="+mj-lt"/>
                      </a:endParaRPr>
                    </a:p>
                    <a:p>
                      <a:endParaRPr lang="en-GB" sz="1200" b="1" baseline="0" dirty="0" smtClean="0">
                        <a:latin typeface="+mj-lt"/>
                      </a:endParaRPr>
                    </a:p>
                    <a:p>
                      <a:endParaRPr lang="en-GB" sz="1200" b="1" baseline="0" dirty="0" smtClean="0">
                        <a:latin typeface="+mj-lt"/>
                      </a:endParaRPr>
                    </a:p>
                    <a:p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832410"/>
                  </a:ext>
                </a:extLst>
              </a:tr>
            </a:tbl>
          </a:graphicData>
        </a:graphic>
      </p:graphicFrame>
      <p:pic>
        <p:nvPicPr>
          <p:cNvPr id="33" name="Picture 32">
            <a:extLst>
              <a:ext uri="{FF2B5EF4-FFF2-40B4-BE49-F238E27FC236}">
                <a16:creationId xmlns:a16="http://schemas.microsoft.com/office/drawing/2014/main" id="{E9BD528C-79CE-4CA3-A91C-C144E8E969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618" y="1980969"/>
            <a:ext cx="6117908" cy="27354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3B4DAF2-1E13-4813-9F60-73D884ABB2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1721" y="5221611"/>
            <a:ext cx="6960318" cy="16173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09574A8-F33B-4F85-9F77-8410B66C93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1721" y="7616036"/>
            <a:ext cx="4114909" cy="30380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E363DAB-B5F2-4927-AC50-4521C971AA6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52371"/>
          <a:stretch/>
        </p:blipFill>
        <p:spPr>
          <a:xfrm>
            <a:off x="11419136" y="7177120"/>
            <a:ext cx="1785799" cy="174803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F8431F6-2380-4825-93D2-BF20FFAF52A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2853"/>
          <a:stretch/>
        </p:blipFill>
        <p:spPr>
          <a:xfrm>
            <a:off x="11458232" y="9536201"/>
            <a:ext cx="1752319" cy="1732791"/>
          </a:xfrm>
          <a:prstGeom prst="rect">
            <a:avLst/>
          </a:prstGeom>
        </p:spPr>
      </p:pic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ED3BBB3-F894-4F69-8E56-4FFAC170A02D}"/>
              </a:ext>
            </a:extLst>
          </p:cNvPr>
          <p:cNvCxnSpPr>
            <a:cxnSpLocks/>
          </p:cNvCxnSpPr>
          <p:nvPr/>
        </p:nvCxnSpPr>
        <p:spPr>
          <a:xfrm rot="-60000" flipH="1">
            <a:off x="12312035" y="8925152"/>
            <a:ext cx="9503" cy="612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035458" y="6995886"/>
            <a:ext cx="38367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+mj-lt"/>
              </a:rPr>
              <a:t>20</a:t>
            </a:r>
            <a:endParaRPr lang="en-GB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4514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437</Words>
  <Application>Microsoft Office PowerPoint</Application>
  <PresentationFormat>Custom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Amatic SC</vt:lpstr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Pippa Shaw</dc:creator>
  <cp:lastModifiedBy>laptop</cp:lastModifiedBy>
  <cp:revision>58</cp:revision>
  <dcterms:created xsi:type="dcterms:W3CDTF">2019-07-11T11:30:58Z</dcterms:created>
  <dcterms:modified xsi:type="dcterms:W3CDTF">2020-03-23T15:44:34Z</dcterms:modified>
</cp:coreProperties>
</file>