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68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62" autoAdjust="0"/>
    <p:restoredTop sz="94660"/>
  </p:normalViewPr>
  <p:slideViewPr>
    <p:cSldViewPr snapToGrid="0">
      <p:cViewPr>
        <p:scale>
          <a:sx n="50" d="100"/>
          <a:sy n="50" d="100"/>
        </p:scale>
        <p:origin x="498" y="-444"/>
      </p:cViewPr>
      <p:guideLst>
        <p:guide orient="horz" pos="3840"/>
        <p:guide pos="68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4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00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28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11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5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88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21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5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8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44EE5-DD1C-41C5-B84C-4641D2F42105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3424-B17D-4CC0-8678-6862EB18A9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11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www.birkenheadparkschool.com/images/logo/BPS_Logo_for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41" y="165467"/>
            <a:ext cx="3141298" cy="94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hape 84"/>
          <p:cNvSpPr txBox="1"/>
          <p:nvPr/>
        </p:nvSpPr>
        <p:spPr>
          <a:xfrm>
            <a:off x="5726386" y="296299"/>
            <a:ext cx="965216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3200" b="1" dirty="0" smtClean="0">
                <a:latin typeface="+mj-lt"/>
                <a:ea typeface="Amatic SC"/>
                <a:cs typeface="Amatic SC"/>
                <a:sym typeface="Amatic SC"/>
              </a:rPr>
              <a:t>LP1 </a:t>
            </a:r>
            <a:r>
              <a:rPr lang="en-US" sz="3200" b="1" dirty="0">
                <a:latin typeface="+mj-lt"/>
                <a:ea typeface="Amatic SC"/>
                <a:cs typeface="Amatic SC"/>
                <a:sym typeface="Amatic SC"/>
              </a:rPr>
              <a:t>Knowledge Organiser – Science Year </a:t>
            </a:r>
            <a:r>
              <a:rPr lang="en-US" sz="3200" b="1" dirty="0" smtClean="0">
                <a:latin typeface="+mj-lt"/>
                <a:ea typeface="Amatic SC"/>
                <a:cs typeface="Amatic SC"/>
                <a:sym typeface="Amatic SC"/>
              </a:rPr>
              <a:t>8</a:t>
            </a:r>
            <a:endParaRPr sz="3200" b="1" dirty="0">
              <a:latin typeface="+mj-lt"/>
              <a:ea typeface="Amatic SC"/>
              <a:cs typeface="Amatic SC"/>
              <a:sym typeface="Amatic SC"/>
            </a:endParaRPr>
          </a:p>
        </p:txBody>
      </p:sp>
      <p:sp>
        <p:nvSpPr>
          <p:cNvPr id="6" name="Shape 84"/>
          <p:cNvSpPr txBox="1"/>
          <p:nvPr/>
        </p:nvSpPr>
        <p:spPr>
          <a:xfrm>
            <a:off x="7027312" y="1107857"/>
            <a:ext cx="633472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400" b="1" dirty="0">
                <a:latin typeface="+mj-lt"/>
                <a:ea typeface="Amatic SC"/>
                <a:cs typeface="Amatic SC"/>
                <a:sym typeface="Amatic SC"/>
              </a:rPr>
              <a:t>Topic: </a:t>
            </a:r>
            <a:r>
              <a:rPr lang="en-US" sz="2400" b="1" dirty="0" smtClean="0">
                <a:latin typeface="+mj-lt"/>
                <a:ea typeface="Amatic SC"/>
                <a:cs typeface="Amatic SC"/>
                <a:sym typeface="Amatic SC"/>
              </a:rPr>
              <a:t>C4 </a:t>
            </a:r>
            <a:r>
              <a:rPr lang="en-US" sz="2400" b="1" smtClean="0">
                <a:latin typeface="+mj-lt"/>
                <a:ea typeface="Amatic SC"/>
                <a:cs typeface="Amatic SC"/>
                <a:sym typeface="Amatic SC"/>
              </a:rPr>
              <a:t>The Periodic Table</a:t>
            </a:r>
            <a:endParaRPr sz="2400" b="1" dirty="0">
              <a:latin typeface="+mj-lt"/>
              <a:ea typeface="Amatic SC"/>
              <a:cs typeface="Amatic SC"/>
              <a:sym typeface="Amatic S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220" y="1107857"/>
            <a:ext cx="21031200" cy="107793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80220" y="1167765"/>
            <a:ext cx="1775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</a:rPr>
              <a:t>Key Learning Points:</a:t>
            </a:r>
            <a:endParaRPr lang="en-GB" sz="1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40267" y="1442813"/>
            <a:ext cx="1203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</a:rPr>
              <a:t>Key Diagrams:</a:t>
            </a:r>
            <a:endParaRPr lang="en-GB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48675" y="1288925"/>
            <a:ext cx="1463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</a:rPr>
              <a:t>Key Questions:</a:t>
            </a:r>
            <a:endParaRPr lang="en-GB" sz="1400" b="1" dirty="0">
              <a:latin typeface="+mj-l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856656"/>
              </p:ext>
            </p:extLst>
          </p:nvPr>
        </p:nvGraphicFramePr>
        <p:xfrm>
          <a:off x="451459" y="1456330"/>
          <a:ext cx="5385379" cy="10382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979">
                  <a:extLst>
                    <a:ext uri="{9D8B030D-6E8A-4147-A177-3AD203B41FA5}">
                      <a16:colId xmlns:a16="http://schemas.microsoft.com/office/drawing/2014/main" val="1724414260"/>
                    </a:ext>
                  </a:extLst>
                </a:gridCol>
                <a:gridCol w="1282151">
                  <a:extLst>
                    <a:ext uri="{9D8B030D-6E8A-4147-A177-3AD203B41FA5}">
                      <a16:colId xmlns:a16="http://schemas.microsoft.com/office/drawing/2014/main" val="638598918"/>
                    </a:ext>
                  </a:extLst>
                </a:gridCol>
                <a:gridCol w="3453249">
                  <a:extLst>
                    <a:ext uri="{9D8B030D-6E8A-4147-A177-3AD203B41FA5}">
                      <a16:colId xmlns:a16="http://schemas.microsoft.com/office/drawing/2014/main" val="1189278696"/>
                    </a:ext>
                  </a:extLst>
                </a:gridCol>
              </a:tblGrid>
              <a:tr h="30423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Element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A substance made of one type of atom only.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699200"/>
                  </a:ext>
                </a:extLst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Periodic</a:t>
                      </a:r>
                      <a:r>
                        <a:rPr lang="en-GB" sz="1200" b="1" baseline="0" dirty="0" smtClean="0">
                          <a:latin typeface="+mj-lt"/>
                        </a:rPr>
                        <a:t> Table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A</a:t>
                      </a:r>
                      <a:r>
                        <a:rPr lang="en-GB" sz="1200" baseline="0" dirty="0" smtClean="0">
                          <a:latin typeface="+mj-lt"/>
                        </a:rPr>
                        <a:t> table listing all the known elements.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125390"/>
                  </a:ext>
                </a:extLst>
              </a:tr>
              <a:tr h="3684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3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Atom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smallest part of an element that can exist.</a:t>
                      </a:r>
                      <a:endParaRPr lang="en-GB" sz="6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06762"/>
                  </a:ext>
                </a:extLst>
              </a:tr>
              <a:tr h="5049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4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Compound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ahoma"/>
                        </a:rPr>
                        <a:t>A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ahoma"/>
                        </a:rPr>
                        <a:t>substance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ahoma"/>
                        </a:rPr>
                        <a:t> formed by the chemical union of two or more elements.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5623"/>
                  </a:ext>
                </a:extLst>
              </a:tr>
              <a:tr h="4387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5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Chemical</a:t>
                      </a:r>
                      <a:r>
                        <a:rPr lang="en-GB" sz="1200" b="1" baseline="0" dirty="0" smtClean="0">
                          <a:latin typeface="+mj-lt"/>
                        </a:rPr>
                        <a:t> Symbol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ahoma"/>
                        </a:rPr>
                        <a:t>Every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ahoma"/>
                        </a:rPr>
                        <a:t> element has its own chemical symbol. E.g. Hydrogen = 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57438"/>
                  </a:ext>
                </a:extLst>
              </a:tr>
              <a:tr h="4387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6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Properties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This is how a</a:t>
                      </a:r>
                      <a:r>
                        <a:rPr lang="en-GB" sz="1200" baseline="0" dirty="0" smtClean="0">
                          <a:latin typeface="+mj-lt"/>
                        </a:rPr>
                        <a:t> substance may physically look or how it may act.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332883"/>
                  </a:ext>
                </a:extLst>
              </a:tr>
              <a:tr h="4387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7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Metal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ahoma"/>
                        </a:rPr>
                        <a:t>They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ahoma"/>
                        </a:rPr>
                        <a:t> have properties in common. They are shiny (when freshly cut), good conductors of heat and electricity, malleable, ductile, sonorous.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7754"/>
                  </a:ext>
                </a:extLst>
              </a:tr>
              <a:tr h="40539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8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Non-Metal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They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have properties in common, normally the opposite to the properties of metals.</a:t>
                      </a:r>
                      <a:endParaRPr lang="en-GB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832410"/>
                  </a:ext>
                </a:extLst>
              </a:tr>
              <a:tr h="45007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9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Physical</a:t>
                      </a:r>
                      <a:r>
                        <a:rPr lang="en-GB" sz="1200" b="1" baseline="0" dirty="0" smtClean="0">
                          <a:latin typeface="+mj-lt"/>
                        </a:rPr>
                        <a:t> Properties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These describe things that you can observe or measure.</a:t>
                      </a:r>
                      <a:endParaRPr lang="en-GB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273893"/>
                  </a:ext>
                </a:extLst>
              </a:tr>
              <a:tr h="37801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Chemical</a:t>
                      </a:r>
                      <a:r>
                        <a:rPr lang="en-GB" sz="1200" b="1" baseline="0" dirty="0" smtClean="0">
                          <a:latin typeface="+mj-lt"/>
                        </a:rPr>
                        <a:t> Properties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These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describe how substances take part in chemical reactions.</a:t>
                      </a:r>
                      <a:endParaRPr lang="en-GB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134231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11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Periods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 the periodic table the horizontal rows are called Periods.</a:t>
                      </a:r>
                      <a:endParaRPr lang="en-GB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163079"/>
                  </a:ext>
                </a:extLst>
              </a:tr>
              <a:tr h="44051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12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Groups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 the periodic table the vertical columns are called Groups. Elements in the same groups may have similar physical and/or chemical properties.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975546"/>
                  </a:ext>
                </a:extLst>
              </a:tr>
              <a:tr h="51598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13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Group</a:t>
                      </a:r>
                      <a:r>
                        <a:rPr lang="en-GB" sz="1200" b="1" baseline="0" dirty="0" smtClean="0">
                          <a:latin typeface="+mj-lt"/>
                        </a:rPr>
                        <a:t> 1 Elements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Found</a:t>
                      </a:r>
                      <a:r>
                        <a:rPr lang="en-GB" sz="1200" baseline="0" dirty="0" smtClean="0">
                          <a:latin typeface="+mj-lt"/>
                        </a:rPr>
                        <a:t> on the Periodic Table in the first column, also known as the Alkali Metals. </a:t>
                      </a:r>
                      <a:r>
                        <a:rPr lang="en-GB" sz="1200" dirty="0" smtClean="0">
                          <a:latin typeface="+mj-lt"/>
                        </a:rPr>
                        <a:t>Have low melting and boiling points and low densities.  They are reactive.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465702"/>
                  </a:ext>
                </a:extLst>
              </a:tr>
              <a:tr h="39704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14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Group</a:t>
                      </a:r>
                      <a:r>
                        <a:rPr lang="en-GB" sz="1200" b="1" baseline="0" dirty="0" smtClean="0">
                          <a:latin typeface="+mj-lt"/>
                        </a:rPr>
                        <a:t> 7 Elements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Found</a:t>
                      </a:r>
                      <a:r>
                        <a:rPr lang="en-GB" sz="1200" baseline="0" dirty="0" smtClean="0">
                          <a:latin typeface="+mj-lt"/>
                        </a:rPr>
                        <a:t> on the Periodic Table in the seventh column, also known as The Halogens. </a:t>
                      </a:r>
                      <a:r>
                        <a:rPr lang="en-GB" sz="1200" dirty="0" smtClean="0">
                          <a:latin typeface="+mj-lt"/>
                        </a:rPr>
                        <a:t>Going down Group 7, melting and boiling points increase.  The colours get darker.  They are reactive.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294455"/>
                  </a:ext>
                </a:extLst>
              </a:tr>
              <a:tr h="39704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15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Group</a:t>
                      </a:r>
                      <a:r>
                        <a:rPr lang="en-GB" sz="1200" b="1" baseline="0" dirty="0" smtClean="0">
                          <a:latin typeface="+mj-lt"/>
                        </a:rPr>
                        <a:t> 0 Elements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j-lt"/>
                        </a:rPr>
                        <a:t>Found on the Periodic Table</a:t>
                      </a:r>
                      <a:r>
                        <a:rPr lang="en-GB" sz="1200" baseline="0" dirty="0" smtClean="0">
                          <a:latin typeface="+mj-lt"/>
                        </a:rPr>
                        <a:t> in the final column. </a:t>
                      </a:r>
                      <a:r>
                        <a:rPr lang="en-GB" sz="1200" dirty="0" smtClean="0">
                          <a:latin typeface="+mj-lt"/>
                        </a:rPr>
                        <a:t>Group 0 elements are called noble gases.  They are unreactive.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059675"/>
                  </a:ext>
                </a:extLst>
              </a:tr>
              <a:tr h="39704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16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Ore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ahoma"/>
                        </a:rPr>
                        <a:t>Rock from which a metal is extracted.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002327"/>
                  </a:ext>
                </a:extLst>
              </a:tr>
              <a:tr h="39704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17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Extraction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When something is taken away from or out of something else.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586959"/>
                  </a:ext>
                </a:extLst>
              </a:tr>
              <a:tr h="39704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18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Displace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Take the place of another substance in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 chemical reaction.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7584"/>
                  </a:ext>
                </a:extLst>
              </a:tr>
              <a:tr h="39704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19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Reactive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The tendency of a substance to undergo a chemical reaction.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803630"/>
                  </a:ext>
                </a:extLst>
              </a:tr>
              <a:tr h="39704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Unreactive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substance is unreactive or inert if it does not easily take part in chemical reactions.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25546"/>
                  </a:ext>
                </a:extLst>
              </a:tr>
              <a:tr h="39704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21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Reactivity Series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list of elements in order of their reactivity,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usually from most reactive to least reactive.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23751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898877" y="1820244"/>
            <a:ext cx="38367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+mj-lt"/>
              </a:rPr>
              <a:t>22</a:t>
            </a:r>
            <a:endParaRPr lang="en-GB" sz="12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9790" y="4960130"/>
            <a:ext cx="38367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+mj-lt"/>
              </a:rPr>
              <a:t>23</a:t>
            </a:r>
            <a:endParaRPr lang="en-GB" sz="1200" dirty="0">
              <a:latin typeface="+mj-lt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27009"/>
              </p:ext>
            </p:extLst>
          </p:nvPr>
        </p:nvGraphicFramePr>
        <p:xfrm>
          <a:off x="14289205" y="1994833"/>
          <a:ext cx="6837245" cy="8745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832">
                  <a:extLst>
                    <a:ext uri="{9D8B030D-6E8A-4147-A177-3AD203B41FA5}">
                      <a16:colId xmlns:a16="http://schemas.microsoft.com/office/drawing/2014/main" val="172441426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638598918"/>
                    </a:ext>
                  </a:extLst>
                </a:gridCol>
                <a:gridCol w="4504981">
                  <a:extLst>
                    <a:ext uri="{9D8B030D-6E8A-4147-A177-3AD203B41FA5}">
                      <a16:colId xmlns:a16="http://schemas.microsoft.com/office/drawing/2014/main" val="1189278696"/>
                    </a:ext>
                  </a:extLst>
                </a:gridCol>
              </a:tblGrid>
              <a:tr h="83948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26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What is the general word equation when a metal reacts with oxygen?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6992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27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What is the general word equation when a metal reacts with acid?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125390"/>
                  </a:ext>
                </a:extLst>
              </a:tr>
              <a:tr h="124400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28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List 3 properties of a metal.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06762"/>
                  </a:ext>
                </a:extLst>
              </a:tr>
              <a:tr h="125464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29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List 3 properties of  a non metal.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745623"/>
                  </a:ext>
                </a:extLst>
              </a:tr>
              <a:tr h="96859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30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What is the definition of an element?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57438"/>
                  </a:ext>
                </a:extLst>
              </a:tr>
              <a:tr h="100950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31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What are the conditions</a:t>
                      </a:r>
                      <a:r>
                        <a:rPr lang="en-GB" sz="1200" b="1" baseline="0" dirty="0" smtClean="0">
                          <a:latin typeface="+mj-lt"/>
                        </a:rPr>
                        <a:t> needed for corrosion to happen?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47939"/>
                  </a:ext>
                </a:extLst>
              </a:tr>
              <a:tr h="79744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32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How is copper extracted from its metal ore?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332883"/>
                  </a:ext>
                </a:extLst>
              </a:tr>
              <a:tr h="183145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j-lt"/>
                        </a:rPr>
                        <a:t>33</a:t>
                      </a:r>
                      <a:endParaRPr lang="en-GB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j-lt"/>
                        </a:rPr>
                        <a:t>List the metals</a:t>
                      </a:r>
                      <a:r>
                        <a:rPr lang="en-GB" sz="1200" b="1" baseline="0" dirty="0" smtClean="0">
                          <a:latin typeface="+mj-lt"/>
                        </a:rPr>
                        <a:t> in order of the most reactive to least.</a:t>
                      </a:r>
                    </a:p>
                    <a:p>
                      <a:r>
                        <a:rPr lang="en-GB" sz="1200" b="1" baseline="0" dirty="0" smtClean="0">
                          <a:latin typeface="+mj-lt"/>
                        </a:rPr>
                        <a:t>Gold, Copper, Aluminium, Iron, Magnesium, Zinc</a:t>
                      </a:r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7754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08077" y="7348655"/>
            <a:ext cx="38367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+mj-lt"/>
              </a:rPr>
              <a:t>24</a:t>
            </a:r>
            <a:endParaRPr lang="en-GB" sz="12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78317" y="7352936"/>
            <a:ext cx="38367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+mj-lt"/>
              </a:rPr>
              <a:t>25</a:t>
            </a:r>
            <a:endParaRPr lang="en-GB" sz="1200" dirty="0"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l="13750" t="30469" r="44688" b="41797"/>
          <a:stretch/>
        </p:blipFill>
        <p:spPr>
          <a:xfrm>
            <a:off x="7196851" y="1854620"/>
            <a:ext cx="5732341" cy="306012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/>
          <a:srcRect l="17187" t="50586" r="51875" b="32617"/>
          <a:stretch/>
        </p:blipFill>
        <p:spPr>
          <a:xfrm>
            <a:off x="7193468" y="5070513"/>
            <a:ext cx="5036632" cy="218762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2994" y="7487154"/>
            <a:ext cx="2581006" cy="38212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20443" t="23698" r="60963" b="42448"/>
          <a:stretch/>
        </p:blipFill>
        <p:spPr>
          <a:xfrm>
            <a:off x="10873725" y="7413912"/>
            <a:ext cx="1568796" cy="16058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29950" y="9019766"/>
            <a:ext cx="1200150" cy="378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+mj-lt"/>
              </a:rPr>
              <a:t>Element</a:t>
            </a:r>
            <a:endParaRPr lang="en-GB" b="1" dirty="0"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/>
          <a:srcRect l="20590" t="37240" r="61402" b="28906"/>
          <a:stretch/>
        </p:blipFill>
        <p:spPr>
          <a:xfrm>
            <a:off x="11068082" y="9480295"/>
            <a:ext cx="1514035" cy="16002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1203105" y="11113940"/>
            <a:ext cx="1200150" cy="378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+mj-lt"/>
              </a:rPr>
              <a:t>Compound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451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512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Amatic SC</vt:lpstr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Pippa Shaw</dc:creator>
  <cp:lastModifiedBy>laptop</cp:lastModifiedBy>
  <cp:revision>94</cp:revision>
  <dcterms:created xsi:type="dcterms:W3CDTF">2019-07-11T11:30:58Z</dcterms:created>
  <dcterms:modified xsi:type="dcterms:W3CDTF">2020-03-25T13:34:40Z</dcterms:modified>
</cp:coreProperties>
</file>