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9" r:id="rId4"/>
    <p:sldId id="260" r:id="rId5"/>
    <p:sldId id="261" r:id="rId6"/>
    <p:sldId id="258" r:id="rId7"/>
    <p:sldId id="268" r:id="rId8"/>
    <p:sldId id="266" r:id="rId9"/>
    <p:sldId id="267" r:id="rId10"/>
    <p:sldId id="262" r:id="rId11"/>
    <p:sldId id="270" r:id="rId12"/>
    <p:sldId id="272" r:id="rId13"/>
    <p:sldId id="269" r:id="rId14"/>
    <p:sldId id="271" r:id="rId15"/>
    <p:sldId id="273" r:id="rId16"/>
    <p:sldId id="263" r:id="rId17"/>
    <p:sldId id="277" r:id="rId18"/>
    <p:sldId id="278" r:id="rId19"/>
    <p:sldId id="274" r:id="rId20"/>
    <p:sldId id="275" r:id="rId21"/>
    <p:sldId id="276" r:id="rId22"/>
    <p:sldId id="264" r:id="rId23"/>
    <p:sldId id="283" r:id="rId24"/>
    <p:sldId id="279" r:id="rId25"/>
    <p:sldId id="280" r:id="rId26"/>
    <p:sldId id="281" r:id="rId27"/>
    <p:sldId id="282" r:id="rId28"/>
    <p:sldId id="284" r:id="rId29"/>
    <p:sldId id="265" r:id="rId30"/>
    <p:sldId id="289" r:id="rId31"/>
    <p:sldId id="285" r:id="rId32"/>
    <p:sldId id="286" r:id="rId33"/>
    <p:sldId id="287" r:id="rId34"/>
    <p:sldId id="288" r:id="rId35"/>
    <p:sldId id="290" r:id="rId36"/>
  </p:sldIdLst>
  <p:sldSz cx="9906000" cy="6858000" type="A4"/>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3986F5-59F1-45FE-B2F2-9B36EEFBC028}">
  <a:tblStyle styleId="{663986F5-59F1-45FE-B2F2-9B36EEFBC02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p:scale>
          <a:sx n="95" d="100"/>
          <a:sy n="95" d="100"/>
        </p:scale>
        <p:origin x="438" y="-52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33425" y="744725"/>
            <a:ext cx="4533050" cy="3723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925" y="4716650"/>
            <a:ext cx="5439400" cy="44684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77068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925" y="4716650"/>
            <a:ext cx="5439400" cy="4468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711200" y="744538"/>
            <a:ext cx="5376863"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52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 What other words do you know begin with this?</a:t>
            </a:r>
          </a:p>
          <a:p>
            <a:r>
              <a:rPr lang="en-GB" sz="1200" kern="1200" dirty="0">
                <a:solidFill>
                  <a:schemeClr val="tx1"/>
                </a:solidFill>
                <a:effectLst/>
                <a:latin typeface="+mn-lt"/>
                <a:ea typeface="+mn-ea"/>
                <a:cs typeface="+mn-cs"/>
              </a:rPr>
              <a:t>Q. Can it be used in another way?</a:t>
            </a:r>
          </a:p>
          <a:p>
            <a:r>
              <a:rPr lang="en-GB" sz="1200" kern="1200" dirty="0">
                <a:solidFill>
                  <a:schemeClr val="tx1"/>
                </a:solidFill>
                <a:effectLst/>
                <a:latin typeface="+mn-lt"/>
                <a:ea typeface="+mn-ea"/>
                <a:cs typeface="+mn-cs"/>
              </a:rPr>
              <a:t>Q. What antonyms or synonyms do you know for this?</a:t>
            </a:r>
          </a:p>
          <a:p>
            <a:r>
              <a:rPr lang="en-GB" sz="1200" kern="1200" dirty="0">
                <a:solidFill>
                  <a:schemeClr val="tx1"/>
                </a:solidFill>
                <a:effectLst/>
                <a:latin typeface="+mn-lt"/>
                <a:ea typeface="+mn-ea"/>
                <a:cs typeface="+mn-cs"/>
              </a:rPr>
              <a:t>Q. How does it fit into what we have been learning?</a:t>
            </a:r>
          </a:p>
          <a:p>
            <a:r>
              <a:rPr lang="en-GB" sz="1200" kern="1200" dirty="0">
                <a:solidFill>
                  <a:schemeClr val="tx1"/>
                </a:solidFill>
                <a:effectLst/>
                <a:latin typeface="+mn-lt"/>
                <a:ea typeface="+mn-ea"/>
                <a:cs typeface="+mn-cs"/>
              </a:rPr>
              <a:t>Q. What action could we use to help us remember this?</a:t>
            </a:r>
          </a:p>
          <a:p>
            <a:r>
              <a:rPr lang="en-GB" sz="1200" kern="1200" dirty="0">
                <a:solidFill>
                  <a:schemeClr val="tx1"/>
                </a:solidFill>
                <a:effectLst/>
                <a:latin typeface="+mn-lt"/>
                <a:ea typeface="+mn-ea"/>
                <a:cs typeface="+mn-cs"/>
              </a:rPr>
              <a:t>Q. Can you think of a different subject where you </a:t>
            </a:r>
          </a:p>
          <a:p>
            <a:r>
              <a:rPr lang="en-GB" sz="1200" kern="1200" dirty="0">
                <a:solidFill>
                  <a:schemeClr val="tx1"/>
                </a:solidFill>
                <a:effectLst/>
                <a:latin typeface="+mn-lt"/>
                <a:ea typeface="+mn-ea"/>
                <a:cs typeface="+mn-cs"/>
              </a:rPr>
              <a:t>might use this word? Would it have the same</a:t>
            </a:r>
          </a:p>
          <a:p>
            <a:r>
              <a:rPr lang="en-GB" sz="1200" kern="1200" dirty="0">
                <a:solidFill>
                  <a:schemeClr val="tx1"/>
                </a:solidFill>
                <a:effectLst/>
                <a:latin typeface="+mn-lt"/>
                <a:ea typeface="+mn-ea"/>
                <a:cs typeface="+mn-cs"/>
              </a:rPr>
              <a:t> meaning there?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36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42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391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742950" y="2130426"/>
            <a:ext cx="84201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485900" y="3886200"/>
            <a:ext cx="69342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6061868" y="1993108"/>
            <a:ext cx="5851525" cy="241458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95300" y="1600201"/>
            <a:ext cx="89154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82506" y="4406901"/>
            <a:ext cx="84201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82506" y="2906713"/>
            <a:ext cx="84201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536575" y="1600201"/>
            <a:ext cx="4746625"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448300" y="1600201"/>
            <a:ext cx="4746625"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5300" y="1535113"/>
            <a:ext cx="4376870"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95300" y="2174875"/>
            <a:ext cx="4376870"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032111" y="1535113"/>
            <a:ext cx="4378590"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032111" y="2174875"/>
            <a:ext cx="4378590"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95300" y="273050"/>
            <a:ext cx="3259006"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872971" y="273051"/>
            <a:ext cx="5537729"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95300" y="1435101"/>
            <a:ext cx="3259006"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41645" y="4800600"/>
            <a:ext cx="59436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1941645" y="612775"/>
            <a:ext cx="59436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941645" y="5367338"/>
            <a:ext cx="59436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95300" y="1600201"/>
            <a:ext cx="89154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568624" y="-27410"/>
            <a:ext cx="833737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rgbClr val="FF0000"/>
                </a:solidFill>
                <a:latin typeface="Amatic SC"/>
                <a:ea typeface="Amatic SC"/>
                <a:cs typeface="Amatic SC"/>
                <a:sym typeface="Amatic SC"/>
              </a:rPr>
              <a:t>Knowledge </a:t>
            </a:r>
            <a:r>
              <a:rPr lang="en-US" sz="2400" b="1" i="0" u="none" strike="noStrike" cap="none" dirty="0" err="1">
                <a:solidFill>
                  <a:srgbClr val="FF0000"/>
                </a:solidFill>
                <a:latin typeface="Amatic SC"/>
                <a:ea typeface="Amatic SC"/>
                <a:cs typeface="Amatic SC"/>
                <a:sym typeface="Amatic SC"/>
              </a:rPr>
              <a:t>Organiser</a:t>
            </a:r>
            <a:r>
              <a:rPr lang="en-US" sz="2400" b="1" i="0" u="none" strike="noStrike" cap="none" dirty="0">
                <a:solidFill>
                  <a:srgbClr val="FF0000"/>
                </a:solidFill>
                <a:latin typeface="Amatic SC"/>
                <a:ea typeface="Amatic SC"/>
                <a:cs typeface="Amatic SC"/>
                <a:sym typeface="Amatic SC"/>
              </a:rPr>
              <a:t> </a:t>
            </a:r>
            <a:r>
              <a:rPr lang="en-US" sz="2400" b="1" i="0" u="none" strike="noStrike" cap="none" dirty="0" smtClean="0">
                <a:solidFill>
                  <a:srgbClr val="FF0000"/>
                </a:solidFill>
                <a:latin typeface="Amatic SC"/>
                <a:ea typeface="Amatic SC"/>
                <a:cs typeface="Amatic SC"/>
                <a:sym typeface="Amatic SC"/>
              </a:rPr>
              <a:t>– Romeo and Juliet</a:t>
            </a:r>
            <a:endParaRPr sz="2400" b="1" i="0" u="none" strike="noStrike" cap="none" dirty="0">
              <a:solidFill>
                <a:srgbClr val="FF0000"/>
              </a:solidFill>
              <a:latin typeface="Amatic SC"/>
              <a:ea typeface="Amatic SC"/>
              <a:cs typeface="Amatic SC"/>
              <a:sym typeface="Amatic SC"/>
            </a:endParaRPr>
          </a:p>
        </p:txBody>
      </p:sp>
      <p:sp>
        <p:nvSpPr>
          <p:cNvPr id="93" name="Shape 93"/>
          <p:cNvSpPr txBox="1"/>
          <p:nvPr/>
        </p:nvSpPr>
        <p:spPr>
          <a:xfrm>
            <a:off x="9836342" y="7075046"/>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0"/>
            <a:ext cx="1872208" cy="5139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13040" y="3588937"/>
            <a:ext cx="4523302" cy="2446824"/>
          </a:xfrm>
          <a:prstGeom prst="rect">
            <a:avLst/>
          </a:prstGeom>
          <a:noFill/>
          <a:ln>
            <a:solidFill>
              <a:schemeClr val="accent1"/>
            </a:solidFill>
          </a:ln>
        </p:spPr>
        <p:txBody>
          <a:bodyPr wrap="square" rtlCol="0">
            <a:spAutoFit/>
          </a:bodyPr>
          <a:lstStyle/>
          <a:p>
            <a:r>
              <a:rPr lang="en-US" sz="850" b="1" dirty="0" smtClean="0">
                <a:solidFill>
                  <a:srgbClr val="00B050"/>
                </a:solidFill>
              </a:rPr>
              <a:t>Language</a:t>
            </a:r>
          </a:p>
          <a:p>
            <a:r>
              <a:rPr lang="en-US" sz="850" b="1" dirty="0" smtClean="0"/>
              <a:t>36. Imagery</a:t>
            </a:r>
            <a:r>
              <a:rPr lang="en-US" sz="850" b="1" dirty="0"/>
              <a:t>: </a:t>
            </a:r>
            <a:r>
              <a:rPr lang="en-US" sz="850" dirty="0"/>
              <a:t>Language which creates vivid sensory ideas in the reader’s mind, such as a representation of a specific picture or </a:t>
            </a:r>
            <a:r>
              <a:rPr lang="en-US" sz="850" dirty="0" smtClean="0"/>
              <a:t>sound</a:t>
            </a:r>
            <a:br>
              <a:rPr lang="en-US" sz="850" dirty="0" smtClean="0"/>
            </a:br>
            <a:r>
              <a:rPr lang="en-US" sz="850" dirty="0" smtClean="0"/>
              <a:t>37. </a:t>
            </a:r>
            <a:r>
              <a:rPr lang="en-US" sz="850" b="1" dirty="0" smtClean="0"/>
              <a:t>Simile</a:t>
            </a:r>
            <a:r>
              <a:rPr lang="en-US" sz="850" b="1" dirty="0"/>
              <a:t>: </a:t>
            </a:r>
            <a:r>
              <a:rPr lang="en-US" sz="850" dirty="0"/>
              <a:t>An explicit comparison between two things using ‘like’ or ‘as’</a:t>
            </a:r>
            <a:br>
              <a:rPr lang="en-US" sz="850" dirty="0"/>
            </a:br>
            <a:r>
              <a:rPr lang="en-US" sz="850" dirty="0" smtClean="0"/>
              <a:t>38. </a:t>
            </a:r>
            <a:r>
              <a:rPr lang="en-US" sz="850" b="1" dirty="0" smtClean="0"/>
              <a:t>Metaphor</a:t>
            </a:r>
            <a:r>
              <a:rPr lang="en-US" sz="850" b="1" dirty="0"/>
              <a:t>: </a:t>
            </a:r>
            <a:r>
              <a:rPr lang="en-US" sz="850" dirty="0"/>
              <a:t>An implicit comparison between two things not using ‘like’ or ‘as’ </a:t>
            </a:r>
            <a:endParaRPr lang="en-US" sz="850" dirty="0" smtClean="0"/>
          </a:p>
          <a:p>
            <a:r>
              <a:rPr lang="en-US" sz="850" b="1" dirty="0" smtClean="0"/>
              <a:t>39. Personification</a:t>
            </a:r>
            <a:r>
              <a:rPr lang="en-US" sz="850" b="1" dirty="0"/>
              <a:t>: </a:t>
            </a:r>
            <a:r>
              <a:rPr lang="en-US" sz="850" dirty="0"/>
              <a:t>Attributing human-like qualities to objects, ideas or animals </a:t>
            </a:r>
            <a:endParaRPr lang="en-US" sz="850" dirty="0" smtClean="0"/>
          </a:p>
          <a:p>
            <a:r>
              <a:rPr lang="en-US" sz="850" b="1" dirty="0" smtClean="0"/>
              <a:t>40. Prose</a:t>
            </a:r>
            <a:r>
              <a:rPr lang="en-US" sz="850" b="1" dirty="0"/>
              <a:t>: </a:t>
            </a:r>
            <a:r>
              <a:rPr lang="en-US" sz="850" dirty="0"/>
              <a:t>Lines which use a natural, unstructured rhythm, similar to speech </a:t>
            </a:r>
          </a:p>
          <a:p>
            <a:r>
              <a:rPr lang="en-US" sz="850" b="1" dirty="0" smtClean="0"/>
              <a:t>41. Blank </a:t>
            </a:r>
            <a:r>
              <a:rPr lang="en-US" sz="850" b="1" dirty="0"/>
              <a:t>verse: </a:t>
            </a:r>
            <a:r>
              <a:rPr lang="en-US" sz="850" dirty="0"/>
              <a:t>Lines which follow the fixed, more poetic structure of iambic pentameter (10 beats, 5 stressed, 5 unstressed)</a:t>
            </a:r>
            <a:br>
              <a:rPr lang="en-US" sz="850" dirty="0"/>
            </a:br>
            <a:r>
              <a:rPr lang="en-US" sz="850" dirty="0" smtClean="0"/>
              <a:t>42. </a:t>
            </a:r>
            <a:r>
              <a:rPr lang="en-US" sz="850" b="1" dirty="0" smtClean="0"/>
              <a:t>Rhyming </a:t>
            </a:r>
            <a:r>
              <a:rPr lang="en-US" sz="850" b="1" dirty="0"/>
              <a:t>couplet: </a:t>
            </a:r>
            <a:r>
              <a:rPr lang="en-US" sz="850" dirty="0"/>
              <a:t>Two successive rhyming lines, which usually signal that a character has left the stage or is falling in love </a:t>
            </a:r>
          </a:p>
          <a:p>
            <a:r>
              <a:rPr lang="en-US" sz="850" b="1" dirty="0" smtClean="0"/>
              <a:t>43. Sonnet</a:t>
            </a:r>
            <a:r>
              <a:rPr lang="en-US" sz="850" b="1" dirty="0"/>
              <a:t>: </a:t>
            </a:r>
            <a:r>
              <a:rPr lang="en-US" sz="850" dirty="0"/>
              <a:t>A poem of 14 lines with a strict rhyme scheme, usually associated with love and romance in conflict</a:t>
            </a:r>
            <a:br>
              <a:rPr lang="en-US" sz="850" dirty="0"/>
            </a:br>
            <a:r>
              <a:rPr lang="en-US" sz="850" dirty="0" smtClean="0"/>
              <a:t>44. </a:t>
            </a:r>
            <a:r>
              <a:rPr lang="en-US" sz="850" b="1" dirty="0" smtClean="0"/>
              <a:t>Oxymoron</a:t>
            </a:r>
            <a:r>
              <a:rPr lang="en-US" sz="850" b="1" dirty="0"/>
              <a:t>: </a:t>
            </a:r>
            <a:r>
              <a:rPr lang="en-US" sz="850" dirty="0"/>
              <a:t>The combination of words or ideas which have opposite or very different meanings </a:t>
            </a:r>
            <a:endParaRPr lang="en-US" sz="850" dirty="0" smtClean="0"/>
          </a:p>
          <a:p>
            <a:r>
              <a:rPr lang="en-US" sz="850" dirty="0" smtClean="0"/>
              <a:t>45</a:t>
            </a:r>
            <a:r>
              <a:rPr lang="en-US" sz="850" b="1" dirty="0" smtClean="0"/>
              <a:t>. Pun</a:t>
            </a:r>
            <a:r>
              <a:rPr lang="en-US" sz="850" b="1" dirty="0"/>
              <a:t>: </a:t>
            </a:r>
            <a:r>
              <a:rPr lang="en-US" sz="850" dirty="0"/>
              <a:t>A joke based on the different possible meanings of a word or the fact that there are words which sound alike but have different meanings</a:t>
            </a:r>
            <a:br>
              <a:rPr lang="en-US" sz="850" dirty="0"/>
            </a:br>
            <a:r>
              <a:rPr lang="en-US" sz="850" dirty="0" smtClean="0"/>
              <a:t>46.</a:t>
            </a:r>
            <a:r>
              <a:rPr lang="en-US" sz="850" b="1" dirty="0" smtClean="0"/>
              <a:t>Soliloquy</a:t>
            </a:r>
            <a:r>
              <a:rPr lang="en-US" sz="850" b="1" dirty="0"/>
              <a:t>: </a:t>
            </a:r>
            <a:r>
              <a:rPr lang="en-US" sz="850" dirty="0"/>
              <a:t>When a character, thinking they are alone, speaks their thoughts aloud </a:t>
            </a:r>
          </a:p>
        </p:txBody>
      </p:sp>
      <p:sp>
        <p:nvSpPr>
          <p:cNvPr id="3" name="TextBox 2"/>
          <p:cNvSpPr txBox="1"/>
          <p:nvPr/>
        </p:nvSpPr>
        <p:spPr>
          <a:xfrm>
            <a:off x="101510" y="2294622"/>
            <a:ext cx="4176464" cy="1269578"/>
          </a:xfrm>
          <a:prstGeom prst="rect">
            <a:avLst/>
          </a:prstGeom>
          <a:noFill/>
          <a:ln>
            <a:solidFill>
              <a:schemeClr val="accent1"/>
            </a:solidFill>
          </a:ln>
        </p:spPr>
        <p:txBody>
          <a:bodyPr wrap="square" rtlCol="0">
            <a:spAutoFit/>
          </a:bodyPr>
          <a:lstStyle/>
          <a:p>
            <a:r>
              <a:rPr lang="en-US" sz="850" b="1" dirty="0">
                <a:solidFill>
                  <a:srgbClr val="00B050"/>
                </a:solidFill>
              </a:rPr>
              <a:t>Shakespearean </a:t>
            </a:r>
            <a:r>
              <a:rPr lang="en-US" sz="850" b="1" dirty="0" smtClean="0">
                <a:solidFill>
                  <a:srgbClr val="00B050"/>
                </a:solidFill>
              </a:rPr>
              <a:t>Tragedy</a:t>
            </a:r>
          </a:p>
          <a:p>
            <a:r>
              <a:rPr lang="en-US" sz="850" b="1" dirty="0"/>
              <a:t>7</a:t>
            </a:r>
            <a:r>
              <a:rPr lang="en-US" sz="850" b="1" dirty="0" smtClean="0"/>
              <a:t>. </a:t>
            </a:r>
            <a:r>
              <a:rPr lang="en-US" sz="850" dirty="0" smtClean="0"/>
              <a:t>The </a:t>
            </a:r>
            <a:r>
              <a:rPr lang="en-US" sz="850" b="1" dirty="0"/>
              <a:t>protagonists</a:t>
            </a:r>
            <a:r>
              <a:rPr lang="en-US" sz="850" dirty="0"/>
              <a:t> are in conflict with an overpowering force (their love against the feud of their families)</a:t>
            </a:r>
            <a:br>
              <a:rPr lang="en-US" sz="850" dirty="0"/>
            </a:br>
            <a:r>
              <a:rPr lang="en-US" sz="850" dirty="0"/>
              <a:t>8</a:t>
            </a:r>
            <a:r>
              <a:rPr lang="en-US" sz="850" dirty="0" smtClean="0"/>
              <a:t>. Both </a:t>
            </a:r>
            <a:r>
              <a:rPr lang="en-US" sz="850" dirty="0"/>
              <a:t>protagonists can be considered to be </a:t>
            </a:r>
            <a:r>
              <a:rPr lang="en-US" sz="850" b="1" dirty="0"/>
              <a:t>tragic heroes</a:t>
            </a:r>
            <a:r>
              <a:rPr lang="en-US" sz="850" dirty="0"/>
              <a:t>: high status, sympathetic characters whose fatal flaws contribute to their inevitable downfall (their deaths</a:t>
            </a:r>
            <a:r>
              <a:rPr lang="en-US" sz="850" dirty="0" smtClean="0"/>
              <a:t>)</a:t>
            </a:r>
          </a:p>
          <a:p>
            <a:r>
              <a:rPr lang="en-US" sz="850" dirty="0"/>
              <a:t>9</a:t>
            </a:r>
            <a:r>
              <a:rPr lang="en-US" sz="850" dirty="0" smtClean="0"/>
              <a:t>. Uses </a:t>
            </a:r>
            <a:r>
              <a:rPr lang="en-US" sz="850" dirty="0"/>
              <a:t>a </a:t>
            </a:r>
            <a:r>
              <a:rPr lang="en-US" sz="850" b="1" dirty="0"/>
              <a:t>five-part structure</a:t>
            </a:r>
            <a:r>
              <a:rPr lang="en-US" sz="850" dirty="0"/>
              <a:t>: exposition (an initial incident), rising action (a growth in the tension), climax (the high point of the action), falling action (where the plot begins to unravel), denouement (the ending or resolution to the drama) </a:t>
            </a:r>
          </a:p>
        </p:txBody>
      </p:sp>
      <p:sp>
        <p:nvSpPr>
          <p:cNvPr id="5" name="TextBox 4"/>
          <p:cNvSpPr txBox="1"/>
          <p:nvPr/>
        </p:nvSpPr>
        <p:spPr>
          <a:xfrm>
            <a:off x="4322440" y="549397"/>
            <a:ext cx="5513902" cy="1138773"/>
          </a:xfrm>
          <a:prstGeom prst="rect">
            <a:avLst/>
          </a:prstGeom>
          <a:noFill/>
          <a:ln>
            <a:solidFill>
              <a:schemeClr val="accent1"/>
            </a:solidFill>
          </a:ln>
        </p:spPr>
        <p:txBody>
          <a:bodyPr wrap="square" rtlCol="0">
            <a:spAutoFit/>
          </a:bodyPr>
          <a:lstStyle/>
          <a:p>
            <a:r>
              <a:rPr lang="en-US" sz="850" b="1" dirty="0" smtClean="0">
                <a:solidFill>
                  <a:srgbClr val="00B050"/>
                </a:solidFill>
              </a:rPr>
              <a:t>Structure</a:t>
            </a:r>
          </a:p>
          <a:p>
            <a:r>
              <a:rPr lang="en-US" sz="850" b="1" dirty="0" smtClean="0"/>
              <a:t>23.Contrast</a:t>
            </a:r>
            <a:r>
              <a:rPr lang="en-US" sz="850" b="1" dirty="0"/>
              <a:t>: </a:t>
            </a:r>
            <a:r>
              <a:rPr lang="en-US" sz="850" dirty="0"/>
              <a:t>Scenes often contrast strongly with the one that follows them, highlighting the theme of conflict</a:t>
            </a:r>
            <a:br>
              <a:rPr lang="en-US" sz="850" dirty="0"/>
            </a:br>
            <a:r>
              <a:rPr lang="en-US" sz="850" dirty="0" smtClean="0"/>
              <a:t>24.</a:t>
            </a:r>
            <a:r>
              <a:rPr lang="en-US" sz="850" b="1" dirty="0" smtClean="0"/>
              <a:t>Timeframe</a:t>
            </a:r>
            <a:r>
              <a:rPr lang="en-US" sz="850" b="1" dirty="0"/>
              <a:t>: </a:t>
            </a:r>
            <a:r>
              <a:rPr lang="en-US" sz="850" dirty="0"/>
              <a:t>The play begins on Sunday morning and ends just before daybreak the following Thursday, creating a rapid, whirlwind pace of action </a:t>
            </a:r>
            <a:endParaRPr lang="en-US" sz="850" dirty="0" smtClean="0"/>
          </a:p>
          <a:p>
            <a:r>
              <a:rPr lang="en-US" sz="850" b="1" dirty="0" smtClean="0"/>
              <a:t>25.Foreshadowing</a:t>
            </a:r>
            <a:r>
              <a:rPr lang="en-US" sz="850" b="1" dirty="0"/>
              <a:t>: </a:t>
            </a:r>
            <a:r>
              <a:rPr lang="en-US" sz="850" dirty="0"/>
              <a:t>R&amp;J’s downfall is hinted at throughout the play, increasing suspense for the audience </a:t>
            </a:r>
          </a:p>
          <a:p>
            <a:r>
              <a:rPr lang="en-US" sz="850" b="1" dirty="0" smtClean="0"/>
              <a:t>26.Dramatic </a:t>
            </a:r>
            <a:r>
              <a:rPr lang="en-US" sz="850" b="1" dirty="0"/>
              <a:t>irony: </a:t>
            </a:r>
            <a:r>
              <a:rPr lang="en-US" sz="850" dirty="0"/>
              <a:t>Some things are revealed to the audience before the characters, increasing tension</a:t>
            </a:r>
            <a:br>
              <a:rPr lang="en-US" sz="850" dirty="0"/>
            </a:br>
            <a:r>
              <a:rPr lang="en-US" sz="850" dirty="0" smtClean="0"/>
              <a:t>27.</a:t>
            </a:r>
            <a:r>
              <a:rPr lang="en-US" sz="850" b="1" dirty="0" smtClean="0"/>
              <a:t>Juxtaposition</a:t>
            </a:r>
            <a:r>
              <a:rPr lang="en-US" sz="850" b="1" dirty="0"/>
              <a:t>: </a:t>
            </a:r>
            <a:r>
              <a:rPr lang="en-US" sz="850" dirty="0"/>
              <a:t>The placement of two ideas, statements or events near each other to invite comparison or contrast </a:t>
            </a:r>
          </a:p>
        </p:txBody>
      </p:sp>
      <p:sp>
        <p:nvSpPr>
          <p:cNvPr id="6" name="TextBox 5"/>
          <p:cNvSpPr txBox="1"/>
          <p:nvPr/>
        </p:nvSpPr>
        <p:spPr>
          <a:xfrm>
            <a:off x="5296711" y="6103073"/>
            <a:ext cx="4536316" cy="707886"/>
          </a:xfrm>
          <a:prstGeom prst="rect">
            <a:avLst/>
          </a:prstGeom>
          <a:noFill/>
          <a:ln>
            <a:solidFill>
              <a:schemeClr val="accent1"/>
            </a:solidFill>
          </a:ln>
        </p:spPr>
        <p:txBody>
          <a:bodyPr wrap="square" rtlCol="0">
            <a:spAutoFit/>
          </a:bodyPr>
          <a:lstStyle/>
          <a:p>
            <a:r>
              <a:rPr lang="en-US" sz="800" b="1" dirty="0" smtClean="0">
                <a:solidFill>
                  <a:srgbClr val="00B050"/>
                </a:solidFill>
              </a:rPr>
              <a:t>Symbolism</a:t>
            </a:r>
          </a:p>
          <a:p>
            <a:r>
              <a:rPr lang="en-US" sz="800" b="1" dirty="0" smtClean="0"/>
              <a:t>47. Light</a:t>
            </a:r>
            <a:r>
              <a:rPr lang="en-US" sz="800" b="1" dirty="0"/>
              <a:t>: </a:t>
            </a:r>
            <a:r>
              <a:rPr lang="en-US" sz="800" dirty="0"/>
              <a:t>Juliet’s beauty, the overwhelming power of R&amp;J’s love, hope and optimism </a:t>
            </a:r>
            <a:endParaRPr lang="en-US" sz="800" dirty="0" smtClean="0"/>
          </a:p>
          <a:p>
            <a:r>
              <a:rPr lang="en-US" sz="800" dirty="0" smtClean="0"/>
              <a:t>48..</a:t>
            </a:r>
            <a:r>
              <a:rPr lang="en-US" sz="800" b="1" dirty="0" smtClean="0"/>
              <a:t>Darkness</a:t>
            </a:r>
            <a:r>
              <a:rPr lang="en-US" sz="800" b="1" dirty="0"/>
              <a:t>: </a:t>
            </a:r>
            <a:r>
              <a:rPr lang="en-US" sz="800" dirty="0"/>
              <a:t>The secrecy of R&amp;J’s love, loss of hope, R&amp;J’s impending </a:t>
            </a:r>
            <a:r>
              <a:rPr lang="en-US" sz="800" dirty="0" smtClean="0"/>
              <a:t>death.</a:t>
            </a:r>
          </a:p>
          <a:p>
            <a:r>
              <a:rPr lang="en-US" sz="800" b="1" dirty="0" smtClean="0"/>
              <a:t>49. Poison: </a:t>
            </a:r>
            <a:r>
              <a:rPr lang="en-US" sz="800" dirty="0" smtClean="0"/>
              <a:t>It is in the power of human hands and human will to extract potential evil or fatal harm from an object or thing </a:t>
            </a:r>
            <a:endParaRPr lang="en-US" sz="800" dirty="0"/>
          </a:p>
        </p:txBody>
      </p:sp>
      <p:sp>
        <p:nvSpPr>
          <p:cNvPr id="7" name="TextBox 6"/>
          <p:cNvSpPr txBox="1"/>
          <p:nvPr/>
        </p:nvSpPr>
        <p:spPr>
          <a:xfrm>
            <a:off x="4330711" y="1728827"/>
            <a:ext cx="5518645" cy="1792798"/>
          </a:xfrm>
          <a:prstGeom prst="rect">
            <a:avLst/>
          </a:prstGeom>
          <a:noFill/>
          <a:ln>
            <a:solidFill>
              <a:schemeClr val="accent1"/>
            </a:solidFill>
          </a:ln>
        </p:spPr>
        <p:txBody>
          <a:bodyPr wrap="square" rtlCol="0">
            <a:spAutoFit/>
          </a:bodyPr>
          <a:lstStyle/>
          <a:p>
            <a:r>
              <a:rPr lang="en-US" sz="850" b="1" dirty="0" smtClean="0">
                <a:solidFill>
                  <a:srgbClr val="00B050"/>
                </a:solidFill>
              </a:rPr>
              <a:t>Key themes</a:t>
            </a:r>
          </a:p>
          <a:p>
            <a:r>
              <a:rPr lang="en-US" sz="850" b="1" dirty="0" smtClean="0"/>
              <a:t>28.Religion: </a:t>
            </a:r>
            <a:r>
              <a:rPr lang="en-US" sz="850" dirty="0" smtClean="0"/>
              <a:t>The impact of religion on the characters’ attitudes and choices. How characters conform to expectations, and how they defy them.</a:t>
            </a:r>
            <a:br>
              <a:rPr lang="en-US" sz="850" dirty="0" smtClean="0"/>
            </a:br>
            <a:r>
              <a:rPr lang="en-US" sz="850" dirty="0" smtClean="0"/>
              <a:t>29.</a:t>
            </a:r>
            <a:r>
              <a:rPr lang="en-US" sz="850" b="1" dirty="0" smtClean="0"/>
              <a:t>Fate and free will: </a:t>
            </a:r>
            <a:r>
              <a:rPr lang="en-US" sz="850" dirty="0" smtClean="0"/>
              <a:t>The concept of an inevitable destiny and its relation to the characters’ choices. </a:t>
            </a:r>
          </a:p>
          <a:p>
            <a:r>
              <a:rPr lang="en-US" sz="850" b="1" dirty="0" smtClean="0"/>
              <a:t>30.Honour and loyalty: </a:t>
            </a:r>
            <a:r>
              <a:rPr lang="en-US" sz="850" dirty="0" smtClean="0"/>
              <a:t>The importance of kinship, one’s responsibility to their family, views of masculinity and violence. </a:t>
            </a:r>
          </a:p>
          <a:p>
            <a:r>
              <a:rPr lang="en-US" sz="850" b="1" dirty="0" smtClean="0"/>
              <a:t>31.Love: </a:t>
            </a:r>
            <a:r>
              <a:rPr lang="en-US" sz="850" dirty="0" smtClean="0"/>
              <a:t>Romantic, sexual, superficial and platonic forms of love are present in the play. This love can be volatile, brutal, and oppressive- or the opposite. </a:t>
            </a:r>
          </a:p>
          <a:p>
            <a:r>
              <a:rPr lang="en-US" sz="850" b="1" dirty="0" smtClean="0"/>
              <a:t>32.The Individual versus society: </a:t>
            </a:r>
            <a:r>
              <a:rPr lang="en-US" sz="850" dirty="0" smtClean="0"/>
              <a:t>R&amp;J struggle against their parents, authority, and society’s expectations.</a:t>
            </a:r>
          </a:p>
          <a:p>
            <a:r>
              <a:rPr lang="en-US" sz="850" b="1" dirty="0" smtClean="0"/>
              <a:t>33.Death: </a:t>
            </a:r>
            <a:r>
              <a:rPr lang="en-US" sz="850" dirty="0" smtClean="0"/>
              <a:t>How the certainty, fear, acceptance and welcoming of death is portrayed in the play. </a:t>
            </a:r>
          </a:p>
          <a:p>
            <a:r>
              <a:rPr lang="en-US" sz="850" b="1" dirty="0" smtClean="0"/>
              <a:t>34.Youth: </a:t>
            </a:r>
            <a:r>
              <a:rPr lang="en-US" sz="850" dirty="0" smtClean="0"/>
              <a:t>The thrills and perils of adolescence.</a:t>
            </a:r>
            <a:br>
              <a:rPr lang="en-US" sz="850" dirty="0" smtClean="0"/>
            </a:br>
            <a:r>
              <a:rPr lang="en-US" sz="850" dirty="0" smtClean="0"/>
              <a:t>35.</a:t>
            </a:r>
            <a:r>
              <a:rPr lang="en-US" sz="850" b="1" dirty="0" smtClean="0"/>
              <a:t>Time: </a:t>
            </a:r>
            <a:r>
              <a:rPr lang="en-US" sz="850" dirty="0" smtClean="0"/>
              <a:t>Characters’ awareness of time and how it affects their decisions, the limitations of time, the importance of timing and its effect on the plot. </a:t>
            </a:r>
            <a:endParaRPr lang="en-US" sz="850" dirty="0"/>
          </a:p>
        </p:txBody>
      </p:sp>
      <p:sp>
        <p:nvSpPr>
          <p:cNvPr id="8" name="TextBox 7"/>
          <p:cNvSpPr txBox="1"/>
          <p:nvPr/>
        </p:nvSpPr>
        <p:spPr>
          <a:xfrm>
            <a:off x="88383" y="541326"/>
            <a:ext cx="4163398" cy="1815882"/>
          </a:xfrm>
          <a:prstGeom prst="rect">
            <a:avLst/>
          </a:prstGeom>
          <a:noFill/>
          <a:ln>
            <a:solidFill>
              <a:schemeClr val="accent1"/>
            </a:solidFill>
          </a:ln>
        </p:spPr>
        <p:txBody>
          <a:bodyPr wrap="square" rtlCol="0">
            <a:spAutoFit/>
          </a:bodyPr>
          <a:lstStyle/>
          <a:p>
            <a:r>
              <a:rPr lang="en-US" sz="800" b="1" dirty="0" smtClean="0">
                <a:solidFill>
                  <a:srgbClr val="00B050"/>
                </a:solidFill>
              </a:rPr>
              <a:t>Historical and social context</a:t>
            </a:r>
          </a:p>
          <a:p>
            <a:r>
              <a:rPr lang="en-US" sz="800" b="1" dirty="0" smtClean="0"/>
              <a:t>1.Staging</a:t>
            </a:r>
            <a:r>
              <a:rPr lang="en-US" sz="800" dirty="0"/>
              <a:t>: The play was first performed around 1595. </a:t>
            </a:r>
            <a:r>
              <a:rPr lang="en-US" sz="800" dirty="0" smtClean="0"/>
              <a:t>16</a:t>
            </a:r>
            <a:r>
              <a:rPr lang="en-US" sz="800" baseline="30000" dirty="0" smtClean="0"/>
              <a:t>th</a:t>
            </a:r>
            <a:r>
              <a:rPr lang="en-US" sz="800" dirty="0" smtClean="0"/>
              <a:t> and 17th </a:t>
            </a:r>
            <a:r>
              <a:rPr lang="en-US" sz="800" dirty="0"/>
              <a:t>century audiences watched Shakespeare's plays being performed at open-air London theatres during the </a:t>
            </a:r>
            <a:r>
              <a:rPr lang="en-US" sz="800" dirty="0" smtClean="0"/>
              <a:t>day.</a:t>
            </a:r>
          </a:p>
          <a:p>
            <a:r>
              <a:rPr lang="en-US" sz="800" b="1" dirty="0" smtClean="0"/>
              <a:t>2.Queen </a:t>
            </a:r>
            <a:r>
              <a:rPr lang="en-US" sz="800" b="1" dirty="0"/>
              <a:t>Elizabeth: </a:t>
            </a:r>
            <a:r>
              <a:rPr lang="en-US" sz="800" dirty="0"/>
              <a:t>Reigned from 1533-1603. </a:t>
            </a:r>
            <a:r>
              <a:rPr lang="en-US" sz="800" dirty="0" smtClean="0"/>
              <a:t>She </a:t>
            </a:r>
            <a:r>
              <a:rPr lang="en-US" sz="800" dirty="0"/>
              <a:t>defied the expectations of a patriarchal society.</a:t>
            </a:r>
            <a:br>
              <a:rPr lang="en-US" sz="800" dirty="0"/>
            </a:br>
            <a:r>
              <a:rPr lang="en-US" sz="800" dirty="0" smtClean="0"/>
              <a:t>3.</a:t>
            </a:r>
            <a:r>
              <a:rPr lang="en-US" sz="800" b="1" dirty="0" smtClean="0"/>
              <a:t>Setting </a:t>
            </a:r>
            <a:r>
              <a:rPr lang="en-US" sz="800" b="1" dirty="0"/>
              <a:t>of the play</a:t>
            </a:r>
            <a:r>
              <a:rPr lang="en-US" sz="800" dirty="0"/>
              <a:t>: 14th-century Verona, Italy. </a:t>
            </a:r>
            <a:r>
              <a:rPr lang="en-US" sz="800" dirty="0" smtClean="0"/>
              <a:t>The </a:t>
            </a:r>
            <a:r>
              <a:rPr lang="en-US" sz="800" dirty="0" err="1"/>
              <a:t>Montecchi</a:t>
            </a:r>
            <a:r>
              <a:rPr lang="en-US" sz="800" dirty="0"/>
              <a:t> and </a:t>
            </a:r>
            <a:r>
              <a:rPr lang="en-US" sz="800" dirty="0" err="1"/>
              <a:t>Capuleti</a:t>
            </a:r>
            <a:r>
              <a:rPr lang="en-US" sz="800" dirty="0"/>
              <a:t> were real families fighting for power in Verona at this time.</a:t>
            </a:r>
            <a:br>
              <a:rPr lang="en-US" sz="800" dirty="0"/>
            </a:br>
            <a:r>
              <a:rPr lang="en-US" sz="800" dirty="0" smtClean="0"/>
              <a:t>4. </a:t>
            </a:r>
            <a:r>
              <a:rPr lang="en-US" sz="800" b="1" dirty="0" smtClean="0"/>
              <a:t>The </a:t>
            </a:r>
            <a:r>
              <a:rPr lang="en-US" sz="800" b="1" dirty="0"/>
              <a:t>bubonic plague: </a:t>
            </a:r>
            <a:r>
              <a:rPr lang="en-US" sz="800" dirty="0"/>
              <a:t>Killed a third of the Italian population in the 14th century and then 17,000 people in an outbreak in London in </a:t>
            </a:r>
            <a:r>
              <a:rPr lang="en-US" sz="800" dirty="0" smtClean="0"/>
              <a:t>1592.</a:t>
            </a:r>
          </a:p>
          <a:p>
            <a:r>
              <a:rPr lang="en-US" sz="800" b="1" dirty="0" smtClean="0"/>
              <a:t>5.Astrology</a:t>
            </a:r>
            <a:r>
              <a:rPr lang="en-US" sz="800" b="1" dirty="0"/>
              <a:t>: </a:t>
            </a:r>
            <a:r>
              <a:rPr lang="en-US" sz="800" dirty="0"/>
              <a:t>In both 14th-century Italy and Elizabethan England stars linked to fate and fortune, were believed to predict and influence the course of human events. </a:t>
            </a:r>
            <a:br>
              <a:rPr lang="en-US" sz="800" dirty="0"/>
            </a:br>
            <a:r>
              <a:rPr lang="en-US" sz="800" dirty="0" smtClean="0"/>
              <a:t>6.</a:t>
            </a:r>
            <a:r>
              <a:rPr lang="en-US" sz="800" b="1" dirty="0" smtClean="0"/>
              <a:t>Gender</a:t>
            </a:r>
            <a:r>
              <a:rPr lang="en-US" sz="800" b="1" dirty="0"/>
              <a:t>: </a:t>
            </a:r>
            <a:r>
              <a:rPr lang="en-US" sz="800" dirty="0"/>
              <a:t>Both 14th-century Verona and Elizabethan England were patriarchal </a:t>
            </a:r>
            <a:r>
              <a:rPr lang="en-US" sz="800" dirty="0" smtClean="0"/>
              <a:t>societies.</a:t>
            </a:r>
          </a:p>
        </p:txBody>
      </p:sp>
      <p:sp>
        <p:nvSpPr>
          <p:cNvPr id="9" name="TextBox 8"/>
          <p:cNvSpPr txBox="1"/>
          <p:nvPr/>
        </p:nvSpPr>
        <p:spPr>
          <a:xfrm>
            <a:off x="86283" y="3626378"/>
            <a:ext cx="5154749" cy="3170099"/>
          </a:xfrm>
          <a:prstGeom prst="rect">
            <a:avLst/>
          </a:prstGeom>
          <a:noFill/>
          <a:ln>
            <a:solidFill>
              <a:schemeClr val="accent1"/>
            </a:solidFill>
          </a:ln>
        </p:spPr>
        <p:txBody>
          <a:bodyPr wrap="square" rtlCol="0">
            <a:spAutoFit/>
          </a:bodyPr>
          <a:lstStyle/>
          <a:p>
            <a:r>
              <a:rPr lang="en-US" sz="800" b="1" dirty="0" smtClean="0">
                <a:solidFill>
                  <a:srgbClr val="00B050"/>
                </a:solidFill>
              </a:rPr>
              <a:t>Characters</a:t>
            </a:r>
          </a:p>
          <a:p>
            <a:r>
              <a:rPr lang="en-US" sz="800" b="1" dirty="0" smtClean="0"/>
              <a:t>10.Romeo </a:t>
            </a:r>
            <a:r>
              <a:rPr lang="en-US" sz="800" b="1" dirty="0"/>
              <a:t>Montague: </a:t>
            </a:r>
            <a:r>
              <a:rPr lang="en-US" sz="800" dirty="0"/>
              <a:t>Initially a typical Petrarchan lover, his love for Juliet is incredibly romantic, impulsive and passionate</a:t>
            </a:r>
            <a:r>
              <a:rPr lang="en-US" sz="800" dirty="0" smtClean="0"/>
              <a:t>. </a:t>
            </a:r>
          </a:p>
          <a:p>
            <a:r>
              <a:rPr lang="en-US" sz="800" b="1" dirty="0" smtClean="0"/>
              <a:t>11.Juliet </a:t>
            </a:r>
            <a:r>
              <a:rPr lang="en-US" sz="800" b="1" dirty="0"/>
              <a:t>Capulet: </a:t>
            </a:r>
            <a:r>
              <a:rPr lang="en-US" sz="800" dirty="0"/>
              <a:t>Young and innocent, not yet 14. Her love for Romeo matures her and makes her bolder in her defiance </a:t>
            </a:r>
            <a:endParaRPr lang="en-US" sz="800" dirty="0" smtClean="0"/>
          </a:p>
          <a:p>
            <a:r>
              <a:rPr lang="en-US" sz="800" b="1" dirty="0" smtClean="0"/>
              <a:t>12.Lord </a:t>
            </a:r>
            <a:r>
              <a:rPr lang="en-US" sz="800" b="1" dirty="0"/>
              <a:t>Capulet: </a:t>
            </a:r>
            <a:r>
              <a:rPr lang="en-US" sz="800" dirty="0"/>
              <a:t>Juliet’s father. Shows concern for Juliet’s welfare, but can be aggressive and tyrannical when he is disobeyed </a:t>
            </a:r>
            <a:endParaRPr lang="en-US" sz="800" dirty="0" smtClean="0"/>
          </a:p>
          <a:p>
            <a:r>
              <a:rPr lang="en-US" sz="800" b="1" dirty="0" smtClean="0"/>
              <a:t>13.Lady </a:t>
            </a:r>
            <a:r>
              <a:rPr lang="en-US" sz="800" b="1" dirty="0"/>
              <a:t>Capulet: </a:t>
            </a:r>
            <a:r>
              <a:rPr lang="en-US" sz="800" dirty="0"/>
              <a:t>Juliet’s mother. Cold and distant for most of the play, she expects Juliet to follow in her own footsteps. </a:t>
            </a:r>
          </a:p>
          <a:p>
            <a:r>
              <a:rPr lang="en-US" sz="800" b="1" dirty="0" smtClean="0"/>
              <a:t>14.Lord </a:t>
            </a:r>
            <a:r>
              <a:rPr lang="en-US" sz="800" b="1" dirty="0"/>
              <a:t>Montague: </a:t>
            </a:r>
            <a:r>
              <a:rPr lang="en-US" sz="800" dirty="0"/>
              <a:t>Romeo's father. Can be drawn into conflict, but also has genuine concern for his son and is quietly dignified </a:t>
            </a:r>
            <a:endParaRPr lang="en-US" sz="800" dirty="0" smtClean="0"/>
          </a:p>
          <a:p>
            <a:r>
              <a:rPr lang="en-US" sz="800" b="1" dirty="0" smtClean="0"/>
              <a:t>15.Lady </a:t>
            </a:r>
            <a:r>
              <a:rPr lang="en-US" sz="800" b="1" dirty="0"/>
              <a:t>Montague: </a:t>
            </a:r>
            <a:r>
              <a:rPr lang="en-US" sz="800" dirty="0"/>
              <a:t>Peace-loving and dislikes the violence of the feud. She dies of grief when Romeo is </a:t>
            </a:r>
            <a:r>
              <a:rPr lang="en-US" sz="800" dirty="0" smtClean="0"/>
              <a:t>banished</a:t>
            </a:r>
          </a:p>
          <a:p>
            <a:r>
              <a:rPr lang="en-US" sz="800" b="1" dirty="0" smtClean="0"/>
              <a:t>16.Nurse</a:t>
            </a:r>
            <a:r>
              <a:rPr lang="en-US" sz="800" b="1" dirty="0"/>
              <a:t>: </a:t>
            </a:r>
            <a:r>
              <a:rPr lang="en-US" sz="800" dirty="0"/>
              <a:t>Juliet's nursemaid, they have a close relationship. She acts as confidante and messenger for Romeo and Juliet</a:t>
            </a:r>
            <a:br>
              <a:rPr lang="en-US" sz="800" dirty="0"/>
            </a:br>
            <a:r>
              <a:rPr lang="en-US" sz="800" dirty="0" smtClean="0"/>
              <a:t>17.</a:t>
            </a:r>
            <a:r>
              <a:rPr lang="en-US" sz="800" b="1" dirty="0" smtClean="0"/>
              <a:t>Tybalt</a:t>
            </a:r>
            <a:r>
              <a:rPr lang="en-US" sz="800" b="1" dirty="0"/>
              <a:t>: </a:t>
            </a:r>
            <a:r>
              <a:rPr lang="en-US" sz="800" dirty="0"/>
              <a:t>Juliet’s ruthless, hot-tempered and vengeful cousin. Has a deep, violent hatred of the Montagues </a:t>
            </a:r>
          </a:p>
          <a:p>
            <a:r>
              <a:rPr lang="en-US" sz="800" b="1" dirty="0" smtClean="0"/>
              <a:t>18.Mercutio</a:t>
            </a:r>
            <a:r>
              <a:rPr lang="en-US" sz="800" b="1" dirty="0"/>
              <a:t>: </a:t>
            </a:r>
            <a:r>
              <a:rPr lang="en-US" sz="800" dirty="0"/>
              <a:t>A relative of the Prince and a high-ranking man. Mixes well with both families and is Romeo’s loyal best friend </a:t>
            </a:r>
            <a:endParaRPr lang="en-US" sz="800" dirty="0" smtClean="0"/>
          </a:p>
          <a:p>
            <a:r>
              <a:rPr lang="en-US" sz="800" b="1" dirty="0" smtClean="0"/>
              <a:t>19.Benvolio</a:t>
            </a:r>
            <a:r>
              <a:rPr lang="en-US" sz="800" b="1" dirty="0"/>
              <a:t>: </a:t>
            </a:r>
            <a:r>
              <a:rPr lang="en-US" sz="800" dirty="0"/>
              <a:t>Cares about his cousin Romeo and tries to keep peace between the families</a:t>
            </a:r>
            <a:br>
              <a:rPr lang="en-US" sz="800" dirty="0"/>
            </a:br>
            <a:r>
              <a:rPr lang="en-US" sz="800" dirty="0" smtClean="0"/>
              <a:t>20.</a:t>
            </a:r>
            <a:r>
              <a:rPr lang="en-US" sz="800" b="1" dirty="0" smtClean="0"/>
              <a:t>Prince </a:t>
            </a:r>
            <a:r>
              <a:rPr lang="en-US" sz="800" b="1" dirty="0" err="1"/>
              <a:t>Escalus</a:t>
            </a:r>
            <a:r>
              <a:rPr lang="en-US" sz="800" b="1" dirty="0"/>
              <a:t>: </a:t>
            </a:r>
            <a:r>
              <a:rPr lang="en-US" sz="800" dirty="0"/>
              <a:t>The symbol of law and order in Verona, yet his threats of punishment are unable to bring an end to the conflict </a:t>
            </a:r>
            <a:endParaRPr lang="en-US" sz="800" dirty="0" smtClean="0"/>
          </a:p>
          <a:p>
            <a:r>
              <a:rPr lang="en-US" sz="800" b="1" dirty="0" smtClean="0"/>
              <a:t>21.Count </a:t>
            </a:r>
            <a:r>
              <a:rPr lang="en-US" sz="800" b="1" dirty="0"/>
              <a:t>Paris: </a:t>
            </a:r>
            <a:r>
              <a:rPr lang="en-US" sz="800" dirty="0"/>
              <a:t>A rich and highly-regarded young man, kinsman to the Prince, who is determined to marry Juliet </a:t>
            </a:r>
          </a:p>
          <a:p>
            <a:r>
              <a:rPr lang="en-US" sz="800" b="1" dirty="0" smtClean="0"/>
              <a:t>22.Friar </a:t>
            </a:r>
            <a:r>
              <a:rPr lang="en-US" sz="800" b="1" dirty="0"/>
              <a:t>Lawrence: </a:t>
            </a:r>
            <a:r>
              <a:rPr lang="en-US" sz="800" dirty="0"/>
              <a:t>A caring, trusted, kind man of the Church who is optimistic, perhaps naively, about the possibility of </a:t>
            </a:r>
            <a:r>
              <a:rPr lang="en-US" sz="800" dirty="0" smtClean="0"/>
              <a:t>peace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203" y="2886117"/>
            <a:ext cx="821540" cy="78932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259" y="2019049"/>
            <a:ext cx="746576" cy="8092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63" y="3739048"/>
            <a:ext cx="797104" cy="79710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622154" y="797057"/>
            <a:ext cx="5200650" cy="725074"/>
          </a:xfrm>
          <a:solidFill>
            <a:schemeClr val="accent5">
              <a:lumMod val="20000"/>
              <a:lumOff val="80000"/>
            </a:schemeClr>
          </a:solidFill>
          <a:ln w="28575">
            <a:solidFill>
              <a:schemeClr val="accent5"/>
            </a:solidFill>
          </a:ln>
        </p:spPr>
        <p:txBody>
          <a:bodyPr>
            <a:normAutofit fontScale="55000" lnSpcReduction="20000"/>
          </a:bodyPr>
          <a:lstStyle/>
          <a:p>
            <a:r>
              <a:rPr lang="en-GB" sz="6500" b="1" dirty="0">
                <a:solidFill>
                  <a:schemeClr val="accent4">
                    <a:lumMod val="75000"/>
                  </a:schemeClr>
                </a:solidFill>
              </a:rPr>
              <a:t>English</a:t>
            </a:r>
            <a:r>
              <a:rPr lang="en-GB" sz="6500" b="1" dirty="0"/>
              <a:t> </a:t>
            </a:r>
            <a:r>
              <a:rPr lang="en-GB" sz="65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767970" y="54940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27">
              <a:buClrTx/>
            </a:pPr>
            <a:endParaRPr lang="en-GB" sz="1462" kern="1200">
              <a:solidFill>
                <a:prstClr val="black"/>
              </a:solidFill>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7152" y="512655"/>
            <a:ext cx="1728931" cy="1440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6074" y="4542393"/>
            <a:ext cx="901521" cy="901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9165" y="2048594"/>
            <a:ext cx="773222" cy="767454"/>
          </a:xfrm>
          <a:prstGeom prst="rect">
            <a:avLst/>
          </a:prstGeom>
          <a:noFill/>
        </p:spPr>
        <p:txBody>
          <a:bodyPr wrap="square" rtlCol="0">
            <a:spAutoFit/>
          </a:bodyPr>
          <a:lstStyle/>
          <a:p>
            <a:pPr defTabSz="742927">
              <a:buClrTx/>
            </a:pPr>
            <a:r>
              <a:rPr lang="en-GB" sz="4387" b="1" kern="1200" dirty="0">
                <a:ln w="25400">
                  <a:solidFill>
                    <a:srgbClr val="70AD47">
                      <a:lumMod val="60000"/>
                      <a:lumOff val="40000"/>
                    </a:srgbClr>
                  </a:solidFill>
                </a:ln>
                <a:solidFill>
                  <a:prstClr val="black"/>
                </a:solidFill>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131" y="5297181"/>
            <a:ext cx="634320" cy="849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2315" y="2861918"/>
            <a:ext cx="920474" cy="767454"/>
          </a:xfrm>
          <a:prstGeom prst="rect">
            <a:avLst/>
          </a:prstGeom>
          <a:noFill/>
          <a:ln w="25400">
            <a:noFill/>
          </a:ln>
        </p:spPr>
        <p:txBody>
          <a:bodyPr wrap="square" rtlCol="0">
            <a:spAutoFit/>
          </a:bodyPr>
          <a:lstStyle/>
          <a:p>
            <a:pPr defTabSz="742927">
              <a:buClrTx/>
            </a:pPr>
            <a:r>
              <a:rPr lang="en-GB" sz="4387" b="1" kern="1200" dirty="0">
                <a:ln w="25400">
                  <a:solidFill>
                    <a:srgbClr val="70AD47">
                      <a:lumMod val="50000"/>
                    </a:srgbClr>
                  </a:solidFill>
                </a:ln>
                <a:solidFill>
                  <a:srgbClr val="70AD47">
                    <a:lumMod val="60000"/>
                    <a:lumOff val="40000"/>
                  </a:srgbClr>
                </a:solidFill>
                <a:latin typeface="Calibri" panose="020F0502020204030204"/>
                <a:ea typeface="+mn-ea"/>
                <a:cs typeface="+mn-cs"/>
              </a:rPr>
              <a:t>2</a:t>
            </a:r>
          </a:p>
        </p:txBody>
      </p:sp>
      <p:sp>
        <p:nvSpPr>
          <p:cNvPr id="7" name="TextBox 6"/>
          <p:cNvSpPr txBox="1"/>
          <p:nvPr/>
        </p:nvSpPr>
        <p:spPr>
          <a:xfrm>
            <a:off x="1924796" y="3774285"/>
            <a:ext cx="621958"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3</a:t>
            </a:r>
          </a:p>
        </p:txBody>
      </p:sp>
      <p:sp>
        <p:nvSpPr>
          <p:cNvPr id="8" name="TextBox 7"/>
          <p:cNvSpPr txBox="1"/>
          <p:nvPr/>
        </p:nvSpPr>
        <p:spPr>
          <a:xfrm>
            <a:off x="2195516" y="4597186"/>
            <a:ext cx="1404156" cy="767454"/>
          </a:xfrm>
          <a:prstGeom prst="rect">
            <a:avLst/>
          </a:prstGeom>
          <a:noFill/>
        </p:spPr>
        <p:txBody>
          <a:bodyPr wrap="square" rtlCol="0">
            <a:spAutoFit/>
          </a:bodyPr>
          <a:lstStyle/>
          <a:p>
            <a:pPr defTabSz="742927">
              <a:buClrTx/>
            </a:pPr>
            <a:r>
              <a:rPr lang="en-GB" sz="4387" b="1" kern="1200" dirty="0">
                <a:ln w="25400">
                  <a:solidFill>
                    <a:srgbClr val="ED7D31">
                      <a:lumMod val="75000"/>
                    </a:srgbClr>
                  </a:solidFill>
                </a:ln>
                <a:solidFill>
                  <a:prstClr val="black"/>
                </a:solidFill>
                <a:latin typeface="Calibri" panose="020F0502020204030204"/>
                <a:ea typeface="+mn-ea"/>
                <a:cs typeface="+mn-cs"/>
              </a:rPr>
              <a:t>4</a:t>
            </a:r>
          </a:p>
        </p:txBody>
      </p:sp>
      <p:sp>
        <p:nvSpPr>
          <p:cNvPr id="9" name="TextBox 8"/>
          <p:cNvSpPr txBox="1"/>
          <p:nvPr/>
        </p:nvSpPr>
        <p:spPr>
          <a:xfrm>
            <a:off x="1860325" y="5405766"/>
            <a:ext cx="964789"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5</a:t>
            </a:r>
          </a:p>
        </p:txBody>
      </p:sp>
      <p:sp>
        <p:nvSpPr>
          <p:cNvPr id="12" name="TextBox 11"/>
          <p:cNvSpPr txBox="1"/>
          <p:nvPr/>
        </p:nvSpPr>
        <p:spPr>
          <a:xfrm>
            <a:off x="2638386" y="2287473"/>
            <a:ext cx="6169813" cy="392415"/>
          </a:xfrm>
          <a:prstGeom prst="rect">
            <a:avLst/>
          </a:prstGeom>
          <a:noFill/>
          <a:ln w="28575">
            <a:solidFill>
              <a:srgbClr val="92D050"/>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Use the noun </a:t>
            </a:r>
            <a:r>
              <a:rPr lang="en-GB" sz="1950" i="1" kern="1200" dirty="0">
                <a:solidFill>
                  <a:prstClr val="black"/>
                </a:solidFill>
                <a:latin typeface="Calibri" panose="020F0502020204030204"/>
                <a:ea typeface="+mn-ea"/>
                <a:cs typeface="+mn-cs"/>
              </a:rPr>
              <a:t>hierarchy </a:t>
            </a:r>
            <a:r>
              <a:rPr lang="en-GB" sz="1950" kern="1200" dirty="0">
                <a:solidFill>
                  <a:prstClr val="black"/>
                </a:solidFill>
                <a:latin typeface="Calibri" panose="020F0502020204030204"/>
                <a:ea typeface="+mn-ea"/>
                <a:cs typeface="+mn-cs"/>
              </a:rPr>
              <a:t>in a sentence.</a:t>
            </a:r>
          </a:p>
        </p:txBody>
      </p:sp>
      <p:sp>
        <p:nvSpPr>
          <p:cNvPr id="13" name="TextBox 12"/>
          <p:cNvSpPr txBox="1"/>
          <p:nvPr/>
        </p:nvSpPr>
        <p:spPr>
          <a:xfrm>
            <a:off x="2818155" y="2946234"/>
            <a:ext cx="5983085" cy="692497"/>
          </a:xfrm>
          <a:prstGeom prst="rect">
            <a:avLst/>
          </a:prstGeom>
          <a:noFill/>
          <a:ln w="28575">
            <a:solidFill>
              <a:schemeClr val="accent6">
                <a:lumMod val="50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How does Juliet first interpret the Nurse’s news that “he’s dead”?</a:t>
            </a:r>
          </a:p>
        </p:txBody>
      </p:sp>
      <p:sp>
        <p:nvSpPr>
          <p:cNvPr id="14" name="TextBox 13"/>
          <p:cNvSpPr txBox="1"/>
          <p:nvPr/>
        </p:nvSpPr>
        <p:spPr>
          <a:xfrm>
            <a:off x="2649946" y="3885129"/>
            <a:ext cx="6169813" cy="692497"/>
          </a:xfrm>
          <a:prstGeom prst="rect">
            <a:avLst/>
          </a:prstGeom>
          <a:noFill/>
          <a:ln w="28575">
            <a:solidFill>
              <a:schemeClr val="accent2">
                <a:lumMod val="75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What does Juliet say about Romeo after the Nurse tells her that Romeo killed Tybalt?</a:t>
            </a:r>
          </a:p>
        </p:txBody>
      </p:sp>
      <p:sp>
        <p:nvSpPr>
          <p:cNvPr id="15" name="TextBox 14"/>
          <p:cNvSpPr txBox="1"/>
          <p:nvPr/>
        </p:nvSpPr>
        <p:spPr>
          <a:xfrm>
            <a:off x="3033342" y="4610401"/>
            <a:ext cx="5758452" cy="692497"/>
          </a:xfrm>
          <a:prstGeom prst="rect">
            <a:avLst/>
          </a:prstGeom>
          <a:noFill/>
          <a:ln w="28575">
            <a:solidFill>
              <a:srgbClr val="B93A17"/>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Correct the </a:t>
            </a:r>
            <a:r>
              <a:rPr lang="en-GB" sz="1950" kern="1200" dirty="0" err="1">
                <a:solidFill>
                  <a:prstClr val="black"/>
                </a:solidFill>
                <a:latin typeface="Calibri" panose="020F0502020204030204"/>
                <a:ea typeface="+mn-ea"/>
                <a:cs typeface="+mn-cs"/>
              </a:rPr>
              <a:t>SPaG</a:t>
            </a:r>
            <a:r>
              <a:rPr lang="en-GB" sz="1950" kern="1200" dirty="0">
                <a:solidFill>
                  <a:prstClr val="black"/>
                </a:solidFill>
                <a:latin typeface="Calibri" panose="020F0502020204030204"/>
                <a:ea typeface="+mn-ea"/>
                <a:cs typeface="+mn-cs"/>
              </a:rPr>
              <a:t> in the following sentence: </a:t>
            </a:r>
          </a:p>
          <a:p>
            <a:pPr defTabSz="742927">
              <a:buClrTx/>
            </a:pPr>
            <a:r>
              <a:rPr lang="en-GB" sz="1950" kern="1200" dirty="0">
                <a:solidFill>
                  <a:prstClr val="black"/>
                </a:solidFill>
                <a:latin typeface="Calibri" panose="020F0502020204030204"/>
                <a:ea typeface="+mn-ea"/>
                <a:cs typeface="+mn-cs"/>
              </a:rPr>
              <a:t>‘he </a:t>
            </a:r>
            <a:r>
              <a:rPr lang="en-GB" sz="1950" kern="1200" dirty="0" err="1">
                <a:solidFill>
                  <a:prstClr val="black"/>
                </a:solidFill>
                <a:latin typeface="Calibri" panose="020F0502020204030204"/>
                <a:ea typeface="+mn-ea"/>
                <a:cs typeface="+mn-cs"/>
              </a:rPr>
              <a:t>wantd</a:t>
            </a:r>
            <a:r>
              <a:rPr lang="en-GB" sz="1950" kern="1200" dirty="0">
                <a:solidFill>
                  <a:prstClr val="black"/>
                </a:solidFill>
                <a:latin typeface="Calibri" panose="020F0502020204030204"/>
                <a:ea typeface="+mn-ea"/>
                <a:cs typeface="+mn-cs"/>
              </a:rPr>
              <a:t> </a:t>
            </a:r>
            <a:r>
              <a:rPr lang="en-GB" sz="1950" kern="1200" dirty="0">
                <a:solidFill>
                  <a:prstClr val="black"/>
                </a:solidFill>
                <a:latin typeface="Calibri" panose="020F0502020204030204"/>
                <a:ea typeface="+mn-ea"/>
                <a:cs typeface="+mn-cs"/>
              </a:rPr>
              <a:t>just one thing: R</a:t>
            </a:r>
            <a:r>
              <a:rPr lang="en-GB" sz="1950" kern="1200" dirty="0">
                <a:solidFill>
                  <a:prstClr val="black"/>
                </a:solidFill>
                <a:latin typeface="Calibri" panose="020F0502020204030204"/>
                <a:ea typeface="+mn-ea"/>
                <a:cs typeface="+mn-cs"/>
              </a:rPr>
              <a:t>evenge</a:t>
            </a:r>
            <a:r>
              <a:rPr lang="en-GB" sz="1950" kern="1200" dirty="0">
                <a:solidFill>
                  <a:prstClr val="black"/>
                </a:solidFill>
                <a:latin typeface="Calibri" panose="020F0502020204030204"/>
                <a:ea typeface="+mn-ea"/>
                <a:cs typeface="+mn-cs"/>
              </a:rPr>
              <a:t>.’	</a:t>
            </a:r>
          </a:p>
        </p:txBody>
      </p:sp>
      <p:sp>
        <p:nvSpPr>
          <p:cNvPr id="16" name="TextBox 15"/>
          <p:cNvSpPr txBox="1"/>
          <p:nvPr/>
        </p:nvSpPr>
        <p:spPr>
          <a:xfrm>
            <a:off x="2715998" y="5310592"/>
            <a:ext cx="7208359" cy="992579"/>
          </a:xfrm>
          <a:prstGeom prst="rect">
            <a:avLst/>
          </a:prstGeom>
          <a:noFill/>
          <a:ln w="28575">
            <a:solidFill>
              <a:srgbClr val="C00000"/>
            </a:solidFill>
          </a:ln>
        </p:spPr>
        <p:txBody>
          <a:bodyPr wrap="square" rtlCol="0">
            <a:spAutoFit/>
          </a:bodyPr>
          <a:lstStyle/>
          <a:p>
            <a:pPr defTabSz="742927">
              <a:buClrTx/>
            </a:pPr>
            <a:r>
              <a:rPr lang="en-GB" sz="1950" b="1" kern="1200" dirty="0">
                <a:solidFill>
                  <a:prstClr val="black"/>
                </a:solidFill>
                <a:latin typeface="Calibri" panose="020F0502020204030204"/>
                <a:ea typeface="+mn-ea"/>
                <a:cs typeface="+mn-cs"/>
              </a:rPr>
              <a:t>Add commas to the following sentence:</a:t>
            </a:r>
          </a:p>
          <a:p>
            <a:pPr defTabSz="742927">
              <a:buClrTx/>
            </a:pPr>
            <a:r>
              <a:rPr lang="en-US" sz="1950" kern="1200" dirty="0">
                <a:solidFill>
                  <a:prstClr val="black"/>
                </a:solidFill>
                <a:latin typeface="Calibri" panose="020F0502020204030204"/>
                <a:ea typeface="+mn-ea"/>
                <a:cs typeface="+mn-cs"/>
              </a:rPr>
              <a:t>Lord Capulet Lady Capulet Lord Montague and Lady Montague are the parents of Romeo and Juliet.</a:t>
            </a:r>
            <a:endParaRPr lang="en-GB" sz="1950" kern="1200" dirty="0">
              <a:solidFill>
                <a:prstClr val="black"/>
              </a:solidFill>
              <a:latin typeface="Calibri" panose="020F0502020204030204"/>
              <a:ea typeface="+mn-ea"/>
              <a:cs typeface="+mn-cs"/>
            </a:endParaRPr>
          </a:p>
        </p:txBody>
      </p:sp>
      <p:sp>
        <p:nvSpPr>
          <p:cNvPr id="2" name="TextBox 1"/>
          <p:cNvSpPr txBox="1"/>
          <p:nvPr/>
        </p:nvSpPr>
        <p:spPr>
          <a:xfrm>
            <a:off x="58242" y="758316"/>
            <a:ext cx="1575239" cy="592470"/>
          </a:xfrm>
          <a:prstGeom prst="rect">
            <a:avLst/>
          </a:prstGeom>
          <a:noFill/>
        </p:spPr>
        <p:txBody>
          <a:bodyPr wrap="none" rtlCol="0">
            <a:spAutoFit/>
          </a:bodyPr>
          <a:lstStyle/>
          <a:p>
            <a:pPr defTabSz="742927">
              <a:buClrTx/>
            </a:pPr>
            <a:r>
              <a:rPr lang="en-GB" sz="3250" b="1" kern="1200" dirty="0">
                <a:solidFill>
                  <a:srgbClr val="FF0000"/>
                </a:solidFill>
                <a:latin typeface="Calibri" panose="020F0502020204030204"/>
                <a:ea typeface="+mn-ea"/>
                <a:cs typeface="+mn-cs"/>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60284" y="3403945"/>
            <a:ext cx="1914181" cy="762979"/>
          </a:xfrm>
          <a:prstGeom prst="rect">
            <a:avLst/>
          </a:prstGeom>
          <a:solidFill>
            <a:srgbClr val="C00000"/>
          </a:solidFill>
          <a:ln>
            <a:noFill/>
          </a:ln>
          <a:effec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60281" y="3403946"/>
            <a:ext cx="1914181" cy="7629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77017" y="4916796"/>
            <a:ext cx="153817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742927" eaLnBrk="1" hangingPunct="1">
              <a:buClrTx/>
            </a:pPr>
            <a:r>
              <a:rPr lang="en-GB" sz="3900" kern="1200" dirty="0">
                <a:solidFill>
                  <a:srgbClr val="C00000"/>
                </a:solidFill>
                <a:ea typeface="+mn-ea"/>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77017" y="2292015"/>
            <a:ext cx="1507021" cy="442429"/>
          </a:xfrm>
          <a:prstGeom prst="rect">
            <a:avLst/>
          </a:prstGeom>
          <a:noFill/>
        </p:spPr>
        <p:txBody>
          <a:bodyPr wrap="square" rtlCol="0">
            <a:spAutoFit/>
          </a:bodyPr>
          <a:lstStyle/>
          <a:p>
            <a:pPr defTabSz="742927">
              <a:buClrTx/>
            </a:pPr>
            <a:r>
              <a:rPr lang="en-GB" sz="2275" b="1" u="sng" kern="1200" dirty="0">
                <a:solidFill>
                  <a:prstClr val="black"/>
                </a:solidFill>
                <a:latin typeface="Calibri" panose="020F0502020204030204"/>
                <a:ea typeface="+mn-ea"/>
                <a:cs typeface="+mn-cs"/>
              </a:rPr>
              <a:t>5 minutes!</a:t>
            </a:r>
          </a:p>
        </p:txBody>
      </p:sp>
      <p:sp>
        <p:nvSpPr>
          <p:cNvPr id="10" name="Date Placeholder 9">
            <a:extLst>
              <a:ext uri="{FF2B5EF4-FFF2-40B4-BE49-F238E27FC236}">
                <a16:creationId xmlns:a16="http://schemas.microsoft.com/office/drawing/2014/main" id="{F41366D0-C508-40F9-B511-924D142F2095}"/>
              </a:ext>
            </a:extLst>
          </p:cNvPr>
          <p:cNvSpPr>
            <a:spLocks noGrp="1"/>
          </p:cNvSpPr>
          <p:nvPr>
            <p:ph type="dt" sz="half" idx="10"/>
          </p:nvPr>
        </p:nvSpPr>
        <p:spPr/>
        <p:txBody>
          <a:bodyPr/>
          <a:lstStyle/>
          <a:p>
            <a:fld id="{E03B2ACD-FE10-4ECE-8064-BC82FA4D4401}" type="datetime2">
              <a:rPr lang="en-US" smtClean="0"/>
              <a:t>Wednesday, October 14, 2020</a:t>
            </a:fld>
            <a:endParaRPr lang="en-GB"/>
          </a:p>
        </p:txBody>
      </p:sp>
    </p:spTree>
    <p:extLst>
      <p:ext uri="{BB962C8B-B14F-4D97-AF65-F5344CB8AC3E}">
        <p14:creationId xmlns:p14="http://schemas.microsoft.com/office/powerpoint/2010/main" val="3562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Recall: </a:t>
            </a:r>
            <a:endParaRPr lang="en-GB" dirty="0">
              <a:solidFill>
                <a:srgbClr val="00B050"/>
              </a:solidFill>
            </a:endParaRPr>
          </a:p>
        </p:txBody>
      </p:sp>
      <p:sp>
        <p:nvSpPr>
          <p:cNvPr id="3" name="Text Placeholder 2"/>
          <p:cNvSpPr>
            <a:spLocks noGrp="1"/>
          </p:cNvSpPr>
          <p:nvPr>
            <p:ph type="body" idx="1"/>
          </p:nvPr>
        </p:nvSpPr>
        <p:spPr/>
        <p:txBody>
          <a:bodyPr/>
          <a:lstStyle/>
          <a:p>
            <a:r>
              <a:rPr lang="en-GB" dirty="0" smtClean="0"/>
              <a:t>Explain all that you learnt about Benvolio last lesson. </a:t>
            </a:r>
          </a:p>
          <a:p>
            <a:endParaRPr lang="en-GB" dirty="0" smtClean="0"/>
          </a:p>
          <a:p>
            <a:r>
              <a:rPr lang="en-US" dirty="0"/>
              <a:t>Is Benvolio a successful peacemaker</a:t>
            </a:r>
            <a:r>
              <a:rPr lang="en-US" dirty="0" smtClean="0"/>
              <a:t>?</a:t>
            </a:r>
          </a:p>
          <a:p>
            <a:endParaRPr lang="en-US" dirty="0"/>
          </a:p>
          <a:p>
            <a:r>
              <a:rPr lang="en-GB" dirty="0" smtClean="0"/>
              <a:t>Why did Shakespeare feel it was important to use a ‘peacemaker’ within the play? </a:t>
            </a:r>
          </a:p>
          <a:p>
            <a:endParaRPr lang="en-GB" dirty="0"/>
          </a:p>
        </p:txBody>
      </p:sp>
    </p:spTree>
    <p:extLst>
      <p:ext uri="{BB962C8B-B14F-4D97-AF65-F5344CB8AC3E}">
        <p14:creationId xmlns:p14="http://schemas.microsoft.com/office/powerpoint/2010/main" val="427419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2656"/>
            <a:ext cx="8915400" cy="1143000"/>
          </a:xfrm>
        </p:spPr>
        <p:txBody>
          <a:bodyPr/>
          <a:lstStyle/>
          <a:p>
            <a:r>
              <a:rPr lang="en-GB" dirty="0" smtClean="0">
                <a:solidFill>
                  <a:srgbClr val="00B050"/>
                </a:solidFill>
              </a:rPr>
              <a:t>Literary Technique:</a:t>
            </a:r>
            <a:endParaRPr lang="en-GB" dirty="0">
              <a:solidFill>
                <a:srgbClr val="00B050"/>
              </a:solidFill>
            </a:endParaRPr>
          </a:p>
        </p:txBody>
      </p:sp>
      <p:sp>
        <p:nvSpPr>
          <p:cNvPr id="3" name="Text Placeholder 2"/>
          <p:cNvSpPr>
            <a:spLocks noGrp="1"/>
          </p:cNvSpPr>
          <p:nvPr>
            <p:ph type="body" idx="1"/>
          </p:nvPr>
        </p:nvSpPr>
        <p:spPr/>
        <p:txBody>
          <a:bodyPr/>
          <a:lstStyle/>
          <a:p>
            <a:pPr marL="25400" indent="0">
              <a:buNone/>
            </a:pPr>
            <a:r>
              <a:rPr lang="en-GB" dirty="0" smtClean="0">
                <a:solidFill>
                  <a:srgbClr val="FF0000"/>
                </a:solidFill>
              </a:rPr>
              <a:t>Metaphor:</a:t>
            </a:r>
            <a:r>
              <a:rPr lang="en-GB" dirty="0" smtClean="0">
                <a:solidFill>
                  <a:srgbClr val="00B050"/>
                </a:solidFill>
              </a:rPr>
              <a:t> </a:t>
            </a:r>
            <a:r>
              <a:rPr lang="en-US" dirty="0"/>
              <a:t>A metaphor is a figure of speech that is used to make a comparison between two things that aren't alike but do have something in common. Unlike a simile, where two things are compared directly using like or as, a metaphor's comparison is more indirect, usually made by stating something is something else.</a:t>
            </a:r>
            <a:endParaRPr lang="en-GB" dirty="0"/>
          </a:p>
        </p:txBody>
      </p:sp>
      <p:pic>
        <p:nvPicPr>
          <p:cNvPr id="4" name="Picture 3"/>
          <p:cNvPicPr>
            <a:picLocks noChangeAspect="1"/>
          </p:cNvPicPr>
          <p:nvPr/>
        </p:nvPicPr>
        <p:blipFill>
          <a:blip r:embed="rId2"/>
          <a:stretch>
            <a:fillRect/>
          </a:stretch>
        </p:blipFill>
        <p:spPr>
          <a:xfrm>
            <a:off x="6681192" y="4698134"/>
            <a:ext cx="2952750" cy="1552575"/>
          </a:xfrm>
          <a:prstGeom prst="rect">
            <a:avLst/>
          </a:prstGeom>
        </p:spPr>
      </p:pic>
    </p:spTree>
    <p:extLst>
      <p:ext uri="{BB962C8B-B14F-4D97-AF65-F5344CB8AC3E}">
        <p14:creationId xmlns:p14="http://schemas.microsoft.com/office/powerpoint/2010/main" val="178691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smtClean="0">
                <a:solidFill>
                  <a:srgbClr val="00B050"/>
                </a:solidFill>
              </a:rPr>
              <a:t>What do we learn about Benvolio in the lines spoken by Mercutio?</a:t>
            </a:r>
            <a:br>
              <a:rPr lang="en-GB" sz="2400" dirty="0" smtClean="0">
                <a:solidFill>
                  <a:srgbClr val="00B050"/>
                </a:solidFill>
              </a:rPr>
            </a:br>
            <a:r>
              <a:rPr lang="en-GB" sz="2400" dirty="0">
                <a:solidFill>
                  <a:srgbClr val="00B050"/>
                </a:solidFill>
              </a:rPr>
              <a:t/>
            </a:r>
            <a:br>
              <a:rPr lang="en-GB" sz="2400" dirty="0">
                <a:solidFill>
                  <a:srgbClr val="00B050"/>
                </a:solidFill>
              </a:rPr>
            </a:br>
            <a:r>
              <a:rPr lang="en-GB" sz="2400" dirty="0" smtClean="0">
                <a:solidFill>
                  <a:srgbClr val="00B050"/>
                </a:solidFill>
              </a:rPr>
              <a:t>How does this image of Benvolio compare to what we previously thought of this character? </a:t>
            </a:r>
            <a:endParaRPr lang="en-GB" sz="2400" dirty="0">
              <a:solidFill>
                <a:srgbClr val="00B050"/>
              </a:solidFill>
            </a:endParaRPr>
          </a:p>
        </p:txBody>
      </p:sp>
      <p:sp>
        <p:nvSpPr>
          <p:cNvPr id="3" name="Text Placeholder 2"/>
          <p:cNvSpPr>
            <a:spLocks noGrp="1"/>
          </p:cNvSpPr>
          <p:nvPr>
            <p:ph type="body" idx="1"/>
          </p:nvPr>
        </p:nvSpPr>
        <p:spPr>
          <a:xfrm>
            <a:off x="495300" y="1700808"/>
            <a:ext cx="8915400" cy="4525963"/>
          </a:xfrm>
        </p:spPr>
        <p:txBody>
          <a:bodyPr/>
          <a:lstStyle/>
          <a:p>
            <a:pPr marL="25400" indent="0">
              <a:buNone/>
            </a:pPr>
            <a:r>
              <a:rPr lang="en-US" sz="2000" dirty="0" smtClean="0"/>
              <a:t>MERCUTIO: </a:t>
            </a:r>
          </a:p>
          <a:p>
            <a:pPr marL="25400" indent="0">
              <a:buNone/>
            </a:pPr>
            <a:r>
              <a:rPr lang="en-US" sz="2000" dirty="0" smtClean="0"/>
              <a:t>Nay</a:t>
            </a:r>
            <a:r>
              <a:rPr lang="en-US" sz="2000" dirty="0"/>
              <a:t>, an there were two such, we </a:t>
            </a:r>
            <a:r>
              <a:rPr lang="en-US" sz="2000" dirty="0" smtClean="0"/>
              <a:t>should have </a:t>
            </a:r>
            <a:r>
              <a:rPr lang="en-US" sz="2000" dirty="0"/>
              <a:t>none shortly, for one would kill the other.</a:t>
            </a:r>
          </a:p>
          <a:p>
            <a:pPr marL="25400" indent="0">
              <a:buNone/>
            </a:pPr>
            <a:r>
              <a:rPr lang="en-US" sz="2000" dirty="0"/>
              <a:t>Thou—why, thou wilt quarrel with a man </a:t>
            </a:r>
            <a:r>
              <a:rPr lang="en-US" sz="2000" dirty="0" smtClean="0"/>
              <a:t>that hath </a:t>
            </a:r>
            <a:r>
              <a:rPr lang="en-US" sz="2000" dirty="0"/>
              <a:t>a hair more or a hair less in his beard </a:t>
            </a:r>
            <a:r>
              <a:rPr lang="en-US" sz="2000" dirty="0" smtClean="0"/>
              <a:t>than thou </a:t>
            </a:r>
            <a:r>
              <a:rPr lang="en-US" sz="2000" dirty="0"/>
              <a:t>hast. Thou wilt quarrel with a man for </a:t>
            </a:r>
            <a:r>
              <a:rPr lang="en-US" sz="2000" dirty="0" smtClean="0"/>
              <a:t>cracking nuts</a:t>
            </a:r>
            <a:r>
              <a:rPr lang="en-US" sz="2000" dirty="0"/>
              <a:t>, having no other reason but because </a:t>
            </a:r>
            <a:r>
              <a:rPr lang="en-US" sz="2000" dirty="0" smtClean="0"/>
              <a:t>thou hast </a:t>
            </a:r>
            <a:r>
              <a:rPr lang="en-US" sz="2000" dirty="0"/>
              <a:t>hazel eyes. What eye but such an eye would </a:t>
            </a:r>
            <a:r>
              <a:rPr lang="en-US" sz="2000" dirty="0" smtClean="0"/>
              <a:t>spy out </a:t>
            </a:r>
            <a:r>
              <a:rPr lang="en-US" sz="2000" dirty="0"/>
              <a:t>such a quarrel? Thy head is as full of quarrels </a:t>
            </a:r>
            <a:r>
              <a:rPr lang="en-US" sz="2000" dirty="0" smtClean="0"/>
              <a:t>as an </a:t>
            </a:r>
            <a:r>
              <a:rPr lang="en-US" sz="2000" dirty="0"/>
              <a:t>egg is full of meat, and yet thy head hath </a:t>
            </a:r>
            <a:r>
              <a:rPr lang="en-US" sz="2000" dirty="0" smtClean="0"/>
              <a:t>been beaten </a:t>
            </a:r>
            <a:r>
              <a:rPr lang="en-US" sz="2000" dirty="0"/>
              <a:t>as addle as an egg for quarreling. Thou </a:t>
            </a:r>
            <a:r>
              <a:rPr lang="en-US" sz="2000" dirty="0" smtClean="0"/>
              <a:t>hast quarreled </a:t>
            </a:r>
            <a:r>
              <a:rPr lang="en-US" sz="2000" dirty="0"/>
              <a:t>with a man for coughing in the </a:t>
            </a:r>
            <a:r>
              <a:rPr lang="en-US" sz="2000" dirty="0" smtClean="0"/>
              <a:t>street because </a:t>
            </a:r>
            <a:r>
              <a:rPr lang="en-US" sz="2000" dirty="0"/>
              <a:t>he hath wakened thy dog that hath </a:t>
            </a:r>
            <a:r>
              <a:rPr lang="en-US" sz="2000" dirty="0" smtClean="0"/>
              <a:t>lain asleep </a:t>
            </a:r>
            <a:r>
              <a:rPr lang="en-US" sz="2000" dirty="0"/>
              <a:t>in the sun. Didst thou not fall out with a </a:t>
            </a:r>
            <a:r>
              <a:rPr lang="en-US" sz="2000" dirty="0" smtClean="0"/>
              <a:t>tailor for </a:t>
            </a:r>
            <a:r>
              <a:rPr lang="en-US" sz="2000" dirty="0"/>
              <a:t>wearing his new doublet before Easter? </a:t>
            </a:r>
            <a:r>
              <a:rPr lang="en-US" sz="2000" dirty="0" smtClean="0"/>
              <a:t>With another</a:t>
            </a:r>
            <a:r>
              <a:rPr lang="en-US" sz="2000" dirty="0"/>
              <a:t>, for tying his new shoes with old ribbon</a:t>
            </a:r>
            <a:r>
              <a:rPr lang="en-US" sz="2000" dirty="0" smtClean="0"/>
              <a:t>?</a:t>
            </a:r>
            <a:endParaRPr lang="en-US" sz="2000" dirty="0"/>
          </a:p>
          <a:p>
            <a:pPr marL="25400" indent="0">
              <a:buNone/>
            </a:pPr>
            <a:r>
              <a:rPr lang="en-US" sz="2000" dirty="0"/>
              <a:t>And yet thou wilt tutor me from quarreling?</a:t>
            </a:r>
          </a:p>
        </p:txBody>
      </p:sp>
    </p:spTree>
    <p:extLst>
      <p:ext uri="{BB962C8B-B14F-4D97-AF65-F5344CB8AC3E}">
        <p14:creationId xmlns:p14="http://schemas.microsoft.com/office/powerpoint/2010/main" val="1013388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solidFill>
                  <a:srgbClr val="00B050"/>
                </a:solidFill>
              </a:rPr>
              <a:t>Select three metaphors which Mercutio uses to describe Mercutio.  </a:t>
            </a:r>
            <a:endParaRPr lang="en-GB" sz="3600" dirty="0">
              <a:solidFill>
                <a:srgbClr val="00B050"/>
              </a:solidFill>
            </a:endParaRPr>
          </a:p>
        </p:txBody>
      </p:sp>
      <p:sp>
        <p:nvSpPr>
          <p:cNvPr id="3" name="Text Placeholder 2"/>
          <p:cNvSpPr>
            <a:spLocks noGrp="1"/>
          </p:cNvSpPr>
          <p:nvPr>
            <p:ph type="body" idx="1"/>
          </p:nvPr>
        </p:nvSpPr>
        <p:spPr/>
        <p:txBody>
          <a:bodyPr/>
          <a:lstStyle/>
          <a:p>
            <a:pPr marL="25400" indent="0">
              <a:buNone/>
            </a:pPr>
            <a:r>
              <a:rPr lang="en-US" sz="2000" dirty="0" smtClean="0"/>
              <a:t>MERCUTIO: </a:t>
            </a:r>
          </a:p>
          <a:p>
            <a:pPr marL="25400" indent="0">
              <a:buNone/>
            </a:pPr>
            <a:r>
              <a:rPr lang="en-US" sz="2000" dirty="0" smtClean="0"/>
              <a:t>Nay</a:t>
            </a:r>
            <a:r>
              <a:rPr lang="en-US" sz="2000" dirty="0"/>
              <a:t>, an there were two such, we </a:t>
            </a:r>
            <a:r>
              <a:rPr lang="en-US" sz="2000" dirty="0" smtClean="0"/>
              <a:t>should have </a:t>
            </a:r>
            <a:r>
              <a:rPr lang="en-US" sz="2000" dirty="0"/>
              <a:t>none shortly, for one would kill the other.</a:t>
            </a:r>
          </a:p>
          <a:p>
            <a:pPr marL="25400" indent="0">
              <a:buNone/>
            </a:pPr>
            <a:r>
              <a:rPr lang="en-US" sz="2000" dirty="0"/>
              <a:t>Thou—why, thou wilt quarrel with a man </a:t>
            </a:r>
            <a:r>
              <a:rPr lang="en-US" sz="2000" dirty="0" smtClean="0"/>
              <a:t>that hath </a:t>
            </a:r>
            <a:r>
              <a:rPr lang="en-US" sz="2000" dirty="0"/>
              <a:t>a hair more or a hair less in his beard </a:t>
            </a:r>
            <a:r>
              <a:rPr lang="en-US" sz="2000" dirty="0" smtClean="0"/>
              <a:t>than thou </a:t>
            </a:r>
            <a:r>
              <a:rPr lang="en-US" sz="2000" dirty="0"/>
              <a:t>hast. Thou wilt quarrel with a man for </a:t>
            </a:r>
            <a:r>
              <a:rPr lang="en-US" sz="2000" dirty="0" smtClean="0"/>
              <a:t>cracking nuts</a:t>
            </a:r>
            <a:r>
              <a:rPr lang="en-US" sz="2000" dirty="0"/>
              <a:t>, having no other reason but because </a:t>
            </a:r>
            <a:r>
              <a:rPr lang="en-US" sz="2000" dirty="0" smtClean="0"/>
              <a:t>thou hast </a:t>
            </a:r>
            <a:r>
              <a:rPr lang="en-US" sz="2000" dirty="0"/>
              <a:t>hazel eyes. What eye but such an eye would </a:t>
            </a:r>
            <a:r>
              <a:rPr lang="en-US" sz="2000" dirty="0" smtClean="0"/>
              <a:t>spy out </a:t>
            </a:r>
            <a:r>
              <a:rPr lang="en-US" sz="2000" dirty="0"/>
              <a:t>such a quarrel? Thy head is as full of quarrels </a:t>
            </a:r>
            <a:r>
              <a:rPr lang="en-US" sz="2000" dirty="0" smtClean="0"/>
              <a:t>as an </a:t>
            </a:r>
            <a:r>
              <a:rPr lang="en-US" sz="2000" dirty="0"/>
              <a:t>egg is full of meat, and yet thy head hath </a:t>
            </a:r>
            <a:r>
              <a:rPr lang="en-US" sz="2000" dirty="0" smtClean="0"/>
              <a:t>been beaten </a:t>
            </a:r>
            <a:r>
              <a:rPr lang="en-US" sz="2000" dirty="0"/>
              <a:t>as addle as an egg for quarreling. Thou </a:t>
            </a:r>
            <a:r>
              <a:rPr lang="en-US" sz="2000" dirty="0" smtClean="0"/>
              <a:t>hast quarreled </a:t>
            </a:r>
            <a:r>
              <a:rPr lang="en-US" sz="2000" dirty="0"/>
              <a:t>with a man for coughing in the </a:t>
            </a:r>
            <a:r>
              <a:rPr lang="en-US" sz="2000" dirty="0" smtClean="0"/>
              <a:t>street because </a:t>
            </a:r>
            <a:r>
              <a:rPr lang="en-US" sz="2000" dirty="0"/>
              <a:t>he hath wakened thy dog that hath </a:t>
            </a:r>
            <a:r>
              <a:rPr lang="en-US" sz="2000" dirty="0" smtClean="0"/>
              <a:t>lain asleep </a:t>
            </a:r>
            <a:r>
              <a:rPr lang="en-US" sz="2000" dirty="0"/>
              <a:t>in the sun. Didst thou not fall out with a </a:t>
            </a:r>
            <a:r>
              <a:rPr lang="en-US" sz="2000" dirty="0" smtClean="0"/>
              <a:t>tailor for </a:t>
            </a:r>
            <a:r>
              <a:rPr lang="en-US" sz="2000" dirty="0"/>
              <a:t>wearing his new doublet before Easter? </a:t>
            </a:r>
            <a:r>
              <a:rPr lang="en-US" sz="2000" dirty="0" smtClean="0"/>
              <a:t>With another</a:t>
            </a:r>
            <a:r>
              <a:rPr lang="en-US" sz="2000" dirty="0"/>
              <a:t>, for tying his new shoes with old ribbon</a:t>
            </a:r>
            <a:r>
              <a:rPr lang="en-US" sz="2000" dirty="0" smtClean="0"/>
              <a:t>?</a:t>
            </a:r>
            <a:endParaRPr lang="en-US" sz="2000" dirty="0"/>
          </a:p>
          <a:p>
            <a:pPr marL="25400" indent="0">
              <a:buNone/>
            </a:pPr>
            <a:r>
              <a:rPr lang="en-US" sz="2000" dirty="0"/>
              <a:t>And yet thou wilt tutor me from quarreling?</a:t>
            </a:r>
          </a:p>
        </p:txBody>
      </p:sp>
    </p:spTree>
    <p:extLst>
      <p:ext uri="{BB962C8B-B14F-4D97-AF65-F5344CB8AC3E}">
        <p14:creationId xmlns:p14="http://schemas.microsoft.com/office/powerpoint/2010/main" val="284868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83" y="207611"/>
            <a:ext cx="9777536" cy="1143000"/>
          </a:xfrm>
        </p:spPr>
        <p:txBody>
          <a:bodyPr/>
          <a:lstStyle/>
          <a:p>
            <a:r>
              <a:rPr lang="en-GB" sz="2800" dirty="0" smtClean="0">
                <a:solidFill>
                  <a:srgbClr val="00B050"/>
                </a:solidFill>
              </a:rPr>
              <a:t/>
            </a:r>
            <a:br>
              <a:rPr lang="en-GB" sz="2800" dirty="0" smtClean="0">
                <a:solidFill>
                  <a:srgbClr val="00B050"/>
                </a:solidFill>
              </a:rPr>
            </a:br>
            <a:r>
              <a:rPr lang="en-GB" sz="2800" dirty="0" smtClean="0">
                <a:solidFill>
                  <a:srgbClr val="00B050"/>
                </a:solidFill>
              </a:rPr>
              <a:t>What do the metaphors convey about the character of Benvolio?  </a:t>
            </a:r>
            <a:endParaRPr lang="en-GB" sz="2800" dirty="0">
              <a:solidFill>
                <a:srgbClr val="00B050"/>
              </a:solidFill>
            </a:endParaRPr>
          </a:p>
        </p:txBody>
      </p:sp>
      <p:sp>
        <p:nvSpPr>
          <p:cNvPr id="3" name="Text Placeholder 2"/>
          <p:cNvSpPr>
            <a:spLocks noGrp="1"/>
          </p:cNvSpPr>
          <p:nvPr>
            <p:ph type="body" idx="1"/>
          </p:nvPr>
        </p:nvSpPr>
        <p:spPr>
          <a:xfrm>
            <a:off x="786921" y="1904199"/>
            <a:ext cx="8850188" cy="2365723"/>
          </a:xfrm>
        </p:spPr>
        <p:txBody>
          <a:bodyPr/>
          <a:lstStyle/>
          <a:p>
            <a:pPr marL="25400" indent="0">
              <a:buNone/>
            </a:pPr>
            <a:r>
              <a:rPr lang="en-US" dirty="0" smtClean="0"/>
              <a:t>“thou wilt quarrel with a man that hath a hair more or a hair less in his beard than thou hast”</a:t>
            </a:r>
            <a:endParaRPr lang="en-US" dirty="0"/>
          </a:p>
        </p:txBody>
      </p:sp>
      <p:sp>
        <p:nvSpPr>
          <p:cNvPr id="4" name="TextBox 3"/>
          <p:cNvSpPr txBox="1"/>
          <p:nvPr/>
        </p:nvSpPr>
        <p:spPr>
          <a:xfrm>
            <a:off x="502816" y="3356992"/>
            <a:ext cx="3960440" cy="707886"/>
          </a:xfrm>
          <a:prstGeom prst="rect">
            <a:avLst/>
          </a:prstGeom>
          <a:noFill/>
        </p:spPr>
        <p:txBody>
          <a:bodyPr wrap="square" rtlCol="0">
            <a:spAutoFit/>
          </a:bodyPr>
          <a:lstStyle/>
          <a:p>
            <a:r>
              <a:rPr lang="en-GB" sz="2000" dirty="0" smtClean="0">
                <a:solidFill>
                  <a:srgbClr val="FF0000"/>
                </a:solidFill>
              </a:rPr>
              <a:t>The verb ‘quarrel’ means to ‘argue’ </a:t>
            </a:r>
            <a:endParaRPr lang="en-GB" sz="2000" dirty="0">
              <a:solidFill>
                <a:srgbClr val="FF0000"/>
              </a:solidFill>
            </a:endParaRPr>
          </a:p>
        </p:txBody>
      </p:sp>
      <p:sp>
        <p:nvSpPr>
          <p:cNvPr id="5" name="TextBox 4"/>
          <p:cNvSpPr txBox="1"/>
          <p:nvPr/>
        </p:nvSpPr>
        <p:spPr>
          <a:xfrm>
            <a:off x="6033120" y="3356992"/>
            <a:ext cx="3377580" cy="1015663"/>
          </a:xfrm>
          <a:prstGeom prst="rect">
            <a:avLst/>
          </a:prstGeom>
          <a:noFill/>
        </p:spPr>
        <p:txBody>
          <a:bodyPr wrap="square" rtlCol="0">
            <a:spAutoFit/>
          </a:bodyPr>
          <a:lstStyle/>
          <a:p>
            <a:r>
              <a:rPr lang="en-GB" sz="2000" dirty="0" smtClean="0">
                <a:solidFill>
                  <a:srgbClr val="FF0000"/>
                </a:solidFill>
              </a:rPr>
              <a:t>This metaphor is used to reveal Benvolio’s aggressive nature. </a:t>
            </a:r>
            <a:endParaRPr lang="en-GB" sz="2000" dirty="0">
              <a:solidFill>
                <a:srgbClr val="FF0000"/>
              </a:solidFill>
            </a:endParaRPr>
          </a:p>
        </p:txBody>
      </p:sp>
      <p:cxnSp>
        <p:nvCxnSpPr>
          <p:cNvPr id="7" name="Straight Arrow Connector 6"/>
          <p:cNvCxnSpPr/>
          <p:nvPr/>
        </p:nvCxnSpPr>
        <p:spPr>
          <a:xfrm flipH="1">
            <a:off x="2936776" y="2492896"/>
            <a:ext cx="360040" cy="7200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730058" y="2497758"/>
            <a:ext cx="360040" cy="864096"/>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40632" y="4443120"/>
            <a:ext cx="5181979" cy="830997"/>
          </a:xfrm>
          <a:prstGeom prst="rect">
            <a:avLst/>
          </a:prstGeom>
          <a:noFill/>
        </p:spPr>
        <p:txBody>
          <a:bodyPr wrap="square" rtlCol="0">
            <a:spAutoFit/>
          </a:bodyPr>
          <a:lstStyle/>
          <a:p>
            <a:r>
              <a:rPr lang="en-US" sz="2400" dirty="0">
                <a:solidFill>
                  <a:srgbClr val="FF0000"/>
                </a:solidFill>
              </a:rPr>
              <a:t>This metaphor is used to reveal Benvolio’s aggressive nature. </a:t>
            </a:r>
            <a:endParaRPr lang="en-GB" sz="2400" dirty="0">
              <a:solidFill>
                <a:srgbClr val="FF0000"/>
              </a:solidFill>
            </a:endParaRPr>
          </a:p>
        </p:txBody>
      </p:sp>
      <p:cxnSp>
        <p:nvCxnSpPr>
          <p:cNvPr id="15" name="Straight Arrow Connector 14"/>
          <p:cNvCxnSpPr/>
          <p:nvPr/>
        </p:nvCxnSpPr>
        <p:spPr>
          <a:xfrm flipH="1">
            <a:off x="4750835" y="2937601"/>
            <a:ext cx="404330" cy="1008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8465" y="5789885"/>
            <a:ext cx="9395440" cy="954107"/>
          </a:xfrm>
          <a:prstGeom prst="rect">
            <a:avLst/>
          </a:prstGeom>
          <a:noFill/>
        </p:spPr>
        <p:txBody>
          <a:bodyPr wrap="square" rtlCol="0">
            <a:spAutoFit/>
          </a:bodyPr>
          <a:lstStyle/>
          <a:p>
            <a:r>
              <a:rPr lang="en-US" sz="2800" dirty="0">
                <a:solidFill>
                  <a:srgbClr val="00B050"/>
                </a:solidFill>
              </a:rPr>
              <a:t>Complete ‘a lot about a little’ exploring each of the </a:t>
            </a:r>
            <a:r>
              <a:rPr lang="en-US" sz="2800" dirty="0" smtClean="0">
                <a:solidFill>
                  <a:srgbClr val="00B050"/>
                </a:solidFill>
              </a:rPr>
              <a:t>metaphors that you have selected.</a:t>
            </a:r>
            <a:r>
              <a:rPr lang="en-US" dirty="0" smtClean="0"/>
              <a:t> </a:t>
            </a:r>
            <a:endParaRPr lang="en-GB" dirty="0"/>
          </a:p>
        </p:txBody>
      </p:sp>
    </p:spTree>
    <p:extLst>
      <p:ext uri="{BB962C8B-B14F-4D97-AF65-F5344CB8AC3E}">
        <p14:creationId xmlns:p14="http://schemas.microsoft.com/office/powerpoint/2010/main" val="200800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203" y="2886117"/>
            <a:ext cx="821540" cy="78932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259" y="2019049"/>
            <a:ext cx="746576" cy="8092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63" y="3739048"/>
            <a:ext cx="797104" cy="79710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622154" y="797057"/>
            <a:ext cx="5200650" cy="725074"/>
          </a:xfrm>
          <a:solidFill>
            <a:schemeClr val="accent5">
              <a:lumMod val="20000"/>
              <a:lumOff val="80000"/>
            </a:schemeClr>
          </a:solidFill>
          <a:ln w="28575">
            <a:solidFill>
              <a:schemeClr val="accent5"/>
            </a:solidFill>
          </a:ln>
        </p:spPr>
        <p:txBody>
          <a:bodyPr>
            <a:normAutofit fontScale="55000" lnSpcReduction="20000"/>
          </a:bodyPr>
          <a:lstStyle/>
          <a:p>
            <a:r>
              <a:rPr lang="en-GB" sz="6500" b="1" dirty="0">
                <a:solidFill>
                  <a:schemeClr val="accent4">
                    <a:lumMod val="75000"/>
                  </a:schemeClr>
                </a:solidFill>
              </a:rPr>
              <a:t>English</a:t>
            </a:r>
            <a:r>
              <a:rPr lang="en-GB" sz="6500" b="1" dirty="0"/>
              <a:t> </a:t>
            </a:r>
            <a:r>
              <a:rPr lang="en-GB" sz="65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767970" y="54940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27">
              <a:buClrTx/>
            </a:pPr>
            <a:endParaRPr lang="en-GB" sz="1462" kern="1200">
              <a:solidFill>
                <a:prstClr val="black"/>
              </a:solidFill>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7152" y="512655"/>
            <a:ext cx="1728931" cy="1440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6074" y="4542393"/>
            <a:ext cx="901521" cy="901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9165" y="2048594"/>
            <a:ext cx="773222" cy="767454"/>
          </a:xfrm>
          <a:prstGeom prst="rect">
            <a:avLst/>
          </a:prstGeom>
          <a:noFill/>
        </p:spPr>
        <p:txBody>
          <a:bodyPr wrap="square" rtlCol="0">
            <a:spAutoFit/>
          </a:bodyPr>
          <a:lstStyle/>
          <a:p>
            <a:pPr defTabSz="742927">
              <a:buClrTx/>
            </a:pPr>
            <a:r>
              <a:rPr lang="en-GB" sz="4387" b="1" kern="1200" dirty="0">
                <a:ln w="25400">
                  <a:solidFill>
                    <a:srgbClr val="70AD47">
                      <a:lumMod val="60000"/>
                      <a:lumOff val="40000"/>
                    </a:srgbClr>
                  </a:solidFill>
                </a:ln>
                <a:solidFill>
                  <a:prstClr val="black"/>
                </a:solidFill>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131" y="5297181"/>
            <a:ext cx="634320" cy="849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2315" y="2861918"/>
            <a:ext cx="920474" cy="767454"/>
          </a:xfrm>
          <a:prstGeom prst="rect">
            <a:avLst/>
          </a:prstGeom>
          <a:noFill/>
          <a:ln w="25400">
            <a:noFill/>
          </a:ln>
        </p:spPr>
        <p:txBody>
          <a:bodyPr wrap="square" rtlCol="0">
            <a:spAutoFit/>
          </a:bodyPr>
          <a:lstStyle/>
          <a:p>
            <a:pPr defTabSz="742927">
              <a:buClrTx/>
            </a:pPr>
            <a:r>
              <a:rPr lang="en-GB" sz="4387" b="1" kern="1200" dirty="0">
                <a:ln w="25400">
                  <a:solidFill>
                    <a:srgbClr val="70AD47">
                      <a:lumMod val="50000"/>
                    </a:srgbClr>
                  </a:solidFill>
                </a:ln>
                <a:solidFill>
                  <a:srgbClr val="70AD47">
                    <a:lumMod val="60000"/>
                    <a:lumOff val="40000"/>
                  </a:srgbClr>
                </a:solidFill>
                <a:latin typeface="Calibri" panose="020F0502020204030204"/>
                <a:ea typeface="+mn-ea"/>
                <a:cs typeface="+mn-cs"/>
              </a:rPr>
              <a:t>2</a:t>
            </a:r>
          </a:p>
        </p:txBody>
      </p:sp>
      <p:sp>
        <p:nvSpPr>
          <p:cNvPr id="7" name="TextBox 6"/>
          <p:cNvSpPr txBox="1"/>
          <p:nvPr/>
        </p:nvSpPr>
        <p:spPr>
          <a:xfrm>
            <a:off x="1924796" y="3774285"/>
            <a:ext cx="621958"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3</a:t>
            </a:r>
          </a:p>
        </p:txBody>
      </p:sp>
      <p:sp>
        <p:nvSpPr>
          <p:cNvPr id="8" name="TextBox 7"/>
          <p:cNvSpPr txBox="1"/>
          <p:nvPr/>
        </p:nvSpPr>
        <p:spPr>
          <a:xfrm>
            <a:off x="2195516" y="4597186"/>
            <a:ext cx="1404156" cy="767454"/>
          </a:xfrm>
          <a:prstGeom prst="rect">
            <a:avLst/>
          </a:prstGeom>
          <a:noFill/>
        </p:spPr>
        <p:txBody>
          <a:bodyPr wrap="square" rtlCol="0">
            <a:spAutoFit/>
          </a:bodyPr>
          <a:lstStyle/>
          <a:p>
            <a:pPr defTabSz="742927">
              <a:buClrTx/>
            </a:pPr>
            <a:r>
              <a:rPr lang="en-GB" sz="4387" b="1" kern="1200" dirty="0">
                <a:ln w="25400">
                  <a:solidFill>
                    <a:srgbClr val="ED7D31">
                      <a:lumMod val="75000"/>
                    </a:srgbClr>
                  </a:solidFill>
                </a:ln>
                <a:solidFill>
                  <a:prstClr val="black"/>
                </a:solidFill>
                <a:latin typeface="Calibri" panose="020F0502020204030204"/>
                <a:ea typeface="+mn-ea"/>
                <a:cs typeface="+mn-cs"/>
              </a:rPr>
              <a:t>4</a:t>
            </a:r>
          </a:p>
        </p:txBody>
      </p:sp>
      <p:sp>
        <p:nvSpPr>
          <p:cNvPr id="9" name="TextBox 8"/>
          <p:cNvSpPr txBox="1"/>
          <p:nvPr/>
        </p:nvSpPr>
        <p:spPr>
          <a:xfrm>
            <a:off x="1860325" y="5405766"/>
            <a:ext cx="964789"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5</a:t>
            </a:r>
          </a:p>
        </p:txBody>
      </p:sp>
      <p:sp>
        <p:nvSpPr>
          <p:cNvPr id="12" name="TextBox 11"/>
          <p:cNvSpPr txBox="1"/>
          <p:nvPr/>
        </p:nvSpPr>
        <p:spPr>
          <a:xfrm>
            <a:off x="2622385" y="2083972"/>
            <a:ext cx="6169813" cy="392415"/>
          </a:xfrm>
          <a:prstGeom prst="rect">
            <a:avLst/>
          </a:prstGeom>
          <a:noFill/>
          <a:ln w="28575">
            <a:solidFill>
              <a:srgbClr val="92D050"/>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What is the etymology of the noun </a:t>
            </a:r>
            <a:r>
              <a:rPr lang="en-GB" sz="1950" i="1" kern="1200" dirty="0">
                <a:solidFill>
                  <a:prstClr val="black"/>
                </a:solidFill>
                <a:latin typeface="Calibri" panose="020F0502020204030204"/>
                <a:ea typeface="+mn-ea"/>
                <a:cs typeface="+mn-cs"/>
              </a:rPr>
              <a:t>hierarchy.</a:t>
            </a:r>
            <a:endParaRPr lang="en-GB" sz="1950" kern="1200" dirty="0">
              <a:solidFill>
                <a:prstClr val="black"/>
              </a:solidFill>
              <a:latin typeface="Calibri" panose="020F0502020204030204"/>
              <a:ea typeface="+mn-ea"/>
              <a:cs typeface="+mn-cs"/>
            </a:endParaRPr>
          </a:p>
        </p:txBody>
      </p:sp>
      <p:sp>
        <p:nvSpPr>
          <p:cNvPr id="13" name="TextBox 12"/>
          <p:cNvSpPr txBox="1"/>
          <p:nvPr/>
        </p:nvSpPr>
        <p:spPr>
          <a:xfrm>
            <a:off x="2818155" y="2946234"/>
            <a:ext cx="5983085" cy="392415"/>
          </a:xfrm>
          <a:prstGeom prst="rect">
            <a:avLst/>
          </a:prstGeom>
          <a:noFill/>
          <a:ln w="28575">
            <a:solidFill>
              <a:schemeClr val="accent6">
                <a:lumMod val="50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How does Juliet react when the Nurse </a:t>
            </a:r>
            <a:r>
              <a:rPr lang="en-GB" sz="1950" kern="1200" dirty="0">
                <a:solidFill>
                  <a:prstClr val="black"/>
                </a:solidFill>
                <a:latin typeface="Calibri" panose="020F0502020204030204"/>
                <a:ea typeface="+mn-ea"/>
                <a:cs typeface="+mn-cs"/>
              </a:rPr>
              <a:t>criticises </a:t>
            </a:r>
            <a:r>
              <a:rPr lang="en-GB" sz="1950" kern="1200" dirty="0">
                <a:solidFill>
                  <a:prstClr val="black"/>
                </a:solidFill>
                <a:latin typeface="Calibri" panose="020F0502020204030204"/>
                <a:ea typeface="+mn-ea"/>
                <a:cs typeface="+mn-cs"/>
              </a:rPr>
              <a:t>Romeo?</a:t>
            </a:r>
          </a:p>
        </p:txBody>
      </p:sp>
      <p:sp>
        <p:nvSpPr>
          <p:cNvPr id="14" name="TextBox 13"/>
          <p:cNvSpPr txBox="1"/>
          <p:nvPr/>
        </p:nvSpPr>
        <p:spPr>
          <a:xfrm>
            <a:off x="2631426" y="3938387"/>
            <a:ext cx="6169813" cy="392415"/>
          </a:xfrm>
          <a:prstGeom prst="rect">
            <a:avLst/>
          </a:prstGeom>
          <a:noFill/>
          <a:ln w="28575">
            <a:solidFill>
              <a:schemeClr val="accent2">
                <a:lumMod val="75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What upsets Juliet worse than the death of Tybalt?</a:t>
            </a:r>
          </a:p>
        </p:txBody>
      </p:sp>
      <p:sp>
        <p:nvSpPr>
          <p:cNvPr id="15" name="TextBox 14"/>
          <p:cNvSpPr txBox="1"/>
          <p:nvPr/>
        </p:nvSpPr>
        <p:spPr>
          <a:xfrm>
            <a:off x="2825114" y="4597188"/>
            <a:ext cx="6546770" cy="692497"/>
          </a:xfrm>
          <a:prstGeom prst="rect">
            <a:avLst/>
          </a:prstGeom>
          <a:noFill/>
          <a:ln w="28575">
            <a:solidFill>
              <a:srgbClr val="B93A17"/>
            </a:solidFill>
          </a:ln>
        </p:spPr>
        <p:txBody>
          <a:bodyPr wrap="square" rtlCol="0">
            <a:spAutoFit/>
          </a:bodyPr>
          <a:lstStyle/>
          <a:p>
            <a:pPr defTabSz="742927">
              <a:buClrTx/>
            </a:pPr>
            <a:r>
              <a:rPr lang="en-US" sz="1950" b="1" kern="1200" dirty="0">
                <a:solidFill>
                  <a:prstClr val="black"/>
                </a:solidFill>
                <a:latin typeface="Calibri" panose="020F0502020204030204"/>
                <a:ea typeface="+mn-ea"/>
                <a:cs typeface="+mn-cs"/>
              </a:rPr>
              <a:t>List three adjectives to describe Juliet’s feelings at this point in the play.</a:t>
            </a:r>
            <a:endParaRPr lang="en-GB" sz="1950" b="1" kern="1200" dirty="0">
              <a:solidFill>
                <a:prstClr val="black"/>
              </a:solidFill>
              <a:latin typeface="Calibri" panose="020F0502020204030204"/>
              <a:ea typeface="+mn-ea"/>
              <a:cs typeface="+mn-cs"/>
            </a:endParaRPr>
          </a:p>
        </p:txBody>
      </p:sp>
      <p:sp>
        <p:nvSpPr>
          <p:cNvPr id="16" name="TextBox 15"/>
          <p:cNvSpPr txBox="1"/>
          <p:nvPr/>
        </p:nvSpPr>
        <p:spPr>
          <a:xfrm>
            <a:off x="2622385" y="5446978"/>
            <a:ext cx="7359247" cy="692497"/>
          </a:xfrm>
          <a:prstGeom prst="rect">
            <a:avLst/>
          </a:prstGeom>
          <a:noFill/>
          <a:ln w="28575">
            <a:solidFill>
              <a:srgbClr val="C00000"/>
            </a:solidFill>
          </a:ln>
        </p:spPr>
        <p:txBody>
          <a:bodyPr wrap="square" rtlCol="0">
            <a:spAutoFit/>
          </a:bodyPr>
          <a:lstStyle/>
          <a:p>
            <a:pPr defTabSz="742927">
              <a:buClrTx/>
            </a:pPr>
            <a:r>
              <a:rPr lang="en-US" sz="1950" b="1" kern="1200" dirty="0">
                <a:solidFill>
                  <a:prstClr val="black"/>
                </a:solidFill>
                <a:latin typeface="Calibri" panose="020F0502020204030204"/>
                <a:ea typeface="+mn-ea"/>
                <a:cs typeface="+mn-cs"/>
              </a:rPr>
              <a:t>What is the correct use of the colon? Write sentence about Juliet using the colon correctly.</a:t>
            </a:r>
            <a:endParaRPr lang="en-GB" sz="1950" b="1" kern="1200" dirty="0">
              <a:solidFill>
                <a:prstClr val="black"/>
              </a:solidFill>
              <a:latin typeface="Calibri" panose="020F0502020204030204"/>
              <a:ea typeface="+mn-ea"/>
              <a:cs typeface="+mn-cs"/>
            </a:endParaRPr>
          </a:p>
        </p:txBody>
      </p:sp>
      <p:sp>
        <p:nvSpPr>
          <p:cNvPr id="2" name="TextBox 1"/>
          <p:cNvSpPr txBox="1"/>
          <p:nvPr/>
        </p:nvSpPr>
        <p:spPr>
          <a:xfrm>
            <a:off x="58242" y="758316"/>
            <a:ext cx="1575239" cy="592470"/>
          </a:xfrm>
          <a:prstGeom prst="rect">
            <a:avLst/>
          </a:prstGeom>
          <a:noFill/>
        </p:spPr>
        <p:txBody>
          <a:bodyPr wrap="none" rtlCol="0">
            <a:spAutoFit/>
          </a:bodyPr>
          <a:lstStyle/>
          <a:p>
            <a:pPr defTabSz="742927">
              <a:buClrTx/>
            </a:pPr>
            <a:r>
              <a:rPr lang="en-GB" sz="3250" b="1" kern="1200" dirty="0">
                <a:solidFill>
                  <a:srgbClr val="FF0000"/>
                </a:solidFill>
                <a:latin typeface="Calibri" panose="020F0502020204030204"/>
                <a:ea typeface="+mn-ea"/>
                <a:cs typeface="+mn-cs"/>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60284" y="3403945"/>
            <a:ext cx="1914181" cy="762979"/>
          </a:xfrm>
          <a:prstGeom prst="rect">
            <a:avLst/>
          </a:prstGeom>
          <a:solidFill>
            <a:srgbClr val="C00000"/>
          </a:solidFill>
          <a:ln>
            <a:noFill/>
          </a:ln>
          <a:effec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60281" y="3403946"/>
            <a:ext cx="1914181" cy="7629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77017" y="4916796"/>
            <a:ext cx="153817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742927" eaLnBrk="1" hangingPunct="1">
              <a:buClrTx/>
            </a:pPr>
            <a:r>
              <a:rPr lang="en-GB" sz="3900" kern="1200" dirty="0">
                <a:solidFill>
                  <a:srgbClr val="C00000"/>
                </a:solidFill>
                <a:ea typeface="+mn-ea"/>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77017" y="2292015"/>
            <a:ext cx="1507021" cy="442429"/>
          </a:xfrm>
          <a:prstGeom prst="rect">
            <a:avLst/>
          </a:prstGeom>
          <a:noFill/>
        </p:spPr>
        <p:txBody>
          <a:bodyPr wrap="square" rtlCol="0">
            <a:spAutoFit/>
          </a:bodyPr>
          <a:lstStyle/>
          <a:p>
            <a:pPr defTabSz="742927">
              <a:buClrTx/>
            </a:pPr>
            <a:r>
              <a:rPr lang="en-GB" sz="2275" b="1" u="sng" kern="1200" dirty="0">
                <a:solidFill>
                  <a:prstClr val="black"/>
                </a:solidFill>
                <a:latin typeface="Calibri" panose="020F0502020204030204"/>
                <a:ea typeface="+mn-ea"/>
                <a:cs typeface="+mn-cs"/>
              </a:rPr>
              <a:t>5 minutes!</a:t>
            </a:r>
          </a:p>
        </p:txBody>
      </p:sp>
      <p:sp>
        <p:nvSpPr>
          <p:cNvPr id="10" name="Date Placeholder 9">
            <a:extLst>
              <a:ext uri="{FF2B5EF4-FFF2-40B4-BE49-F238E27FC236}">
                <a16:creationId xmlns:a16="http://schemas.microsoft.com/office/drawing/2014/main" id="{39381ACF-D514-4494-9718-47DD99713948}"/>
              </a:ext>
            </a:extLst>
          </p:cNvPr>
          <p:cNvSpPr>
            <a:spLocks noGrp="1"/>
          </p:cNvSpPr>
          <p:nvPr>
            <p:ph type="dt" sz="half" idx="10"/>
          </p:nvPr>
        </p:nvSpPr>
        <p:spPr/>
        <p:txBody>
          <a:bodyPr/>
          <a:lstStyle/>
          <a:p>
            <a:fld id="{9D47E106-23A8-46AF-A135-F5719E0A4FD9}" type="datetime2">
              <a:rPr lang="en-US" smtClean="0"/>
              <a:t>Wednesday, October 14, 2020</a:t>
            </a:fld>
            <a:endParaRPr lang="en-GB"/>
          </a:p>
        </p:txBody>
      </p:sp>
    </p:spTree>
    <p:extLst>
      <p:ext uri="{BB962C8B-B14F-4D97-AF65-F5344CB8AC3E}">
        <p14:creationId xmlns:p14="http://schemas.microsoft.com/office/powerpoint/2010/main" val="1662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Mercutio</a:t>
            </a:r>
            <a:endParaRPr lang="en-GB" dirty="0">
              <a:solidFill>
                <a:srgbClr val="00B050"/>
              </a:solidFill>
            </a:endParaRPr>
          </a:p>
        </p:txBody>
      </p:sp>
      <p:sp>
        <p:nvSpPr>
          <p:cNvPr id="3" name="Text Placeholder 2"/>
          <p:cNvSpPr>
            <a:spLocks noGrp="1"/>
          </p:cNvSpPr>
          <p:nvPr>
            <p:ph type="body" idx="1"/>
          </p:nvPr>
        </p:nvSpPr>
        <p:spPr>
          <a:xfrm>
            <a:off x="848927" y="1417638"/>
            <a:ext cx="8562156" cy="4243610"/>
          </a:xfrm>
        </p:spPr>
        <p:txBody>
          <a:bodyPr/>
          <a:lstStyle/>
          <a:p>
            <a:r>
              <a:rPr lang="en-GB" sz="2800" dirty="0" smtClean="0"/>
              <a:t>List all that you can recall about the character of Mercutio. </a:t>
            </a:r>
          </a:p>
          <a:p>
            <a:r>
              <a:rPr lang="en-GB" sz="2800" dirty="0" smtClean="0"/>
              <a:t>Explain the importance of Mercutio in the play so far? </a:t>
            </a:r>
          </a:p>
          <a:p>
            <a:r>
              <a:rPr lang="en-GB" sz="2800" dirty="0" smtClean="0"/>
              <a:t>How do the audience feel about Mercutio?</a:t>
            </a:r>
          </a:p>
          <a:p>
            <a:pPr marL="25400" indent="0">
              <a:buNone/>
            </a:pPr>
            <a:r>
              <a:rPr lang="en-GB" sz="2800" dirty="0" smtClean="0"/>
              <a:t> </a:t>
            </a:r>
          </a:p>
          <a:p>
            <a:pPr marL="25400" indent="0">
              <a:buNone/>
            </a:pPr>
            <a:r>
              <a:rPr lang="en-GB" sz="2800" dirty="0" smtClean="0">
                <a:solidFill>
                  <a:srgbClr val="00B050"/>
                </a:solidFill>
              </a:rPr>
              <a:t>Challenge: How does Mercutio link to the idea of a typical Elizabethan male?</a:t>
            </a:r>
          </a:p>
        </p:txBody>
      </p:sp>
      <p:pic>
        <p:nvPicPr>
          <p:cNvPr id="4" name="Picture 3"/>
          <p:cNvPicPr>
            <a:picLocks noChangeAspect="1"/>
          </p:cNvPicPr>
          <p:nvPr/>
        </p:nvPicPr>
        <p:blipFill>
          <a:blip r:embed="rId2"/>
          <a:stretch>
            <a:fillRect/>
          </a:stretch>
        </p:blipFill>
        <p:spPr>
          <a:xfrm>
            <a:off x="6249144" y="4575774"/>
            <a:ext cx="2858792" cy="2141334"/>
          </a:xfrm>
          <a:prstGeom prst="rect">
            <a:avLst/>
          </a:prstGeom>
        </p:spPr>
      </p:pic>
    </p:spTree>
    <p:extLst>
      <p:ext uri="{BB962C8B-B14F-4D97-AF65-F5344CB8AC3E}">
        <p14:creationId xmlns:p14="http://schemas.microsoft.com/office/powerpoint/2010/main" val="383438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916832"/>
            <a:ext cx="8915400" cy="1143000"/>
          </a:xfrm>
        </p:spPr>
        <p:txBody>
          <a:bodyPr/>
          <a:lstStyle/>
          <a:p>
            <a:r>
              <a:rPr lang="en-GB" dirty="0" smtClean="0"/>
              <a:t>Read through the following slides and take notes on how</a:t>
            </a:r>
            <a:r>
              <a:rPr lang="en-GB" dirty="0" smtClean="0">
                <a:solidFill>
                  <a:srgbClr val="00B050"/>
                </a:solidFill>
              </a:rPr>
              <a:t> Mercutio </a:t>
            </a:r>
            <a:r>
              <a:rPr lang="en-GB" dirty="0" smtClean="0"/>
              <a:t>is presented. </a:t>
            </a:r>
            <a:endParaRPr lang="en-GB" dirty="0"/>
          </a:p>
        </p:txBody>
      </p:sp>
    </p:spTree>
    <p:extLst>
      <p:ext uri="{BB962C8B-B14F-4D97-AF65-F5344CB8AC3E}">
        <p14:creationId xmlns:p14="http://schemas.microsoft.com/office/powerpoint/2010/main" val="322824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How is Mercutio</a:t>
            </a:r>
            <a:r>
              <a:rPr lang="en-GB" dirty="0" smtClean="0"/>
              <a:t> </a:t>
            </a:r>
            <a:r>
              <a:rPr lang="en-GB" dirty="0" smtClean="0">
                <a:solidFill>
                  <a:srgbClr val="00B050"/>
                </a:solidFill>
              </a:rPr>
              <a:t>presented?</a:t>
            </a:r>
            <a:endParaRPr lang="en-GB" dirty="0">
              <a:solidFill>
                <a:srgbClr val="00B050"/>
              </a:solidFill>
            </a:endParaRPr>
          </a:p>
        </p:txBody>
      </p:sp>
      <p:pic>
        <p:nvPicPr>
          <p:cNvPr id="4" name="Picture 3"/>
          <p:cNvPicPr>
            <a:picLocks noChangeAspect="1"/>
          </p:cNvPicPr>
          <p:nvPr/>
        </p:nvPicPr>
        <p:blipFill>
          <a:blip r:embed="rId2"/>
          <a:stretch>
            <a:fillRect/>
          </a:stretch>
        </p:blipFill>
        <p:spPr>
          <a:xfrm>
            <a:off x="-713232" y="1449033"/>
            <a:ext cx="11332463" cy="4528875"/>
          </a:xfrm>
          <a:prstGeom prst="rect">
            <a:avLst/>
          </a:prstGeom>
        </p:spPr>
      </p:pic>
    </p:spTree>
    <p:extLst>
      <p:ext uri="{BB962C8B-B14F-4D97-AF65-F5344CB8AC3E}">
        <p14:creationId xmlns:p14="http://schemas.microsoft.com/office/powerpoint/2010/main" val="9801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8789045"/>
              </p:ext>
            </p:extLst>
          </p:nvPr>
        </p:nvGraphicFramePr>
        <p:xfrm>
          <a:off x="128464" y="188640"/>
          <a:ext cx="9649072" cy="6273160"/>
        </p:xfrm>
        <a:graphic>
          <a:graphicData uri="http://schemas.openxmlformats.org/drawingml/2006/table">
            <a:tbl>
              <a:tblPr firstRow="1" bandRow="1">
                <a:tableStyleId>{663986F5-59F1-45FE-B2F2-9B36EEFBC028}</a:tableStyleId>
              </a:tblPr>
              <a:tblGrid>
                <a:gridCol w="619268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60040">
                <a:tc gridSpan="2">
                  <a:txBody>
                    <a:bodyPr/>
                    <a:lstStyle/>
                    <a:p>
                      <a:pPr algn="ctr"/>
                      <a:r>
                        <a:rPr lang="en-GB" b="1" dirty="0" smtClean="0">
                          <a:solidFill>
                            <a:srgbClr val="00B050"/>
                          </a:solidFill>
                          <a:latin typeface="Love Ya Like A Sister"/>
                        </a:rPr>
                        <a:t>Pit</a:t>
                      </a:r>
                      <a:r>
                        <a:rPr lang="en-GB" b="1" baseline="0" dirty="0" smtClean="0">
                          <a:solidFill>
                            <a:srgbClr val="00B050"/>
                          </a:solidFill>
                          <a:latin typeface="Love Ya Like A Sister"/>
                        </a:rPr>
                        <a:t> stop Progress- Can you do the following?</a:t>
                      </a:r>
                      <a:endParaRPr lang="en-GB" b="1" dirty="0">
                        <a:solidFill>
                          <a:srgbClr val="00B050"/>
                        </a:solidFill>
                        <a:latin typeface="Love Ya Like A Sister"/>
                      </a:endParaRPr>
                    </a:p>
                  </a:txBody>
                  <a:tcPr/>
                </a:tc>
                <a:tc hMerge="1">
                  <a:txBody>
                    <a:bodyPr/>
                    <a:lstStyle/>
                    <a:p>
                      <a:endParaRPr lang="en-GB" dirty="0"/>
                    </a:p>
                  </a:txBody>
                  <a:tcPr/>
                </a:tc>
                <a:extLst>
                  <a:ext uri="{0D108BD9-81ED-4DB2-BD59-A6C34878D82A}">
                    <a16:rowId xmlns:a16="http://schemas.microsoft.com/office/drawing/2014/main" val="10000"/>
                  </a:ext>
                </a:extLst>
              </a:tr>
              <a:tr h="1104123">
                <a:tc>
                  <a:txBody>
                    <a:bodyPr/>
                    <a:lstStyle/>
                    <a:p>
                      <a:r>
                        <a:rPr lang="en-GB" b="1" u="sng" dirty="0" smtClean="0">
                          <a:solidFill>
                            <a:srgbClr val="FF0000"/>
                          </a:solidFill>
                        </a:rPr>
                        <a:t>Understanding- You can do the following</a:t>
                      </a:r>
                    </a:p>
                    <a:p>
                      <a:endParaRPr lang="en-GB" dirty="0" smtClean="0"/>
                    </a:p>
                    <a:p>
                      <a:pPr marL="285750" indent="-285750">
                        <a:buFont typeface="Wingdings" pitchFamily="2" charset="2"/>
                        <a:buChar char="ü"/>
                      </a:pPr>
                      <a:r>
                        <a:rPr lang="en-GB" dirty="0" smtClean="0"/>
                        <a:t>State three features of Shakespeare’s theatre</a:t>
                      </a:r>
                    </a:p>
                    <a:p>
                      <a:pPr marL="285750" indent="-285750">
                        <a:buFont typeface="Wingdings" pitchFamily="2" charset="2"/>
                        <a:buChar char="ü"/>
                      </a:pPr>
                      <a:r>
                        <a:rPr lang="en-GB" dirty="0" smtClean="0"/>
                        <a:t>State the relevance of the bubonic plague on the play</a:t>
                      </a:r>
                    </a:p>
                    <a:p>
                      <a:pPr marL="285750" indent="-285750">
                        <a:buFont typeface="Wingdings" pitchFamily="2" charset="2"/>
                        <a:buChar char="ü"/>
                      </a:pPr>
                      <a:r>
                        <a:rPr lang="en-GB" dirty="0" smtClean="0"/>
                        <a:t>State </a:t>
                      </a:r>
                      <a:r>
                        <a:rPr lang="en-GB" baseline="0" dirty="0" smtClean="0"/>
                        <a:t>Elizabethan beliefs in God and fate . </a:t>
                      </a:r>
                    </a:p>
                    <a:p>
                      <a:pPr marL="285750" indent="-285750">
                        <a:buFont typeface="Wingdings" pitchFamily="2" charset="2"/>
                        <a:buChar char="ü"/>
                      </a:pPr>
                      <a:r>
                        <a:rPr lang="en-GB" dirty="0" smtClean="0"/>
                        <a:t>State features</a:t>
                      </a:r>
                      <a:r>
                        <a:rPr lang="en-GB" baseline="0" dirty="0" smtClean="0"/>
                        <a:t> of a patriarchal society and the role of daughters</a:t>
                      </a:r>
                      <a:r>
                        <a:rPr lang="en-GB" dirty="0" smtClean="0"/>
                        <a:t>.</a:t>
                      </a:r>
                    </a:p>
                    <a:p>
                      <a:pPr marL="285750" indent="-285750">
                        <a:buFont typeface="Wingdings" pitchFamily="2" charset="2"/>
                        <a:buChar char="ü"/>
                      </a:pPr>
                      <a:endParaRPr lang="en-GB" dirty="0"/>
                    </a:p>
                  </a:txBody>
                  <a:tcPr/>
                </a:tc>
                <a:tc>
                  <a:txBody>
                    <a:bodyPr/>
                    <a:lstStyle/>
                    <a:p>
                      <a:r>
                        <a:rPr lang="en-GB" dirty="0" smtClean="0"/>
                        <a:t>Date achieved:</a:t>
                      </a:r>
                    </a:p>
                    <a:p>
                      <a:endParaRPr lang="en-GB" dirty="0" smtClean="0"/>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endParaRPr lang="en-GB" dirty="0"/>
                    </a:p>
                  </a:txBody>
                  <a:tcPr/>
                </a:tc>
                <a:extLst>
                  <a:ext uri="{0D108BD9-81ED-4DB2-BD59-A6C34878D82A}">
                    <a16:rowId xmlns:a16="http://schemas.microsoft.com/office/drawing/2014/main" val="10001"/>
                  </a:ext>
                </a:extLst>
              </a:tr>
              <a:tr h="1104123">
                <a:tc>
                  <a:txBody>
                    <a:bodyPr/>
                    <a:lstStyle/>
                    <a:p>
                      <a:r>
                        <a:rPr lang="en-GB" b="1" dirty="0" smtClean="0">
                          <a:solidFill>
                            <a:srgbClr val="FF0000"/>
                          </a:solidFill>
                        </a:rPr>
                        <a:t>Applying-</a:t>
                      </a:r>
                      <a:r>
                        <a:rPr lang="en-GB" b="1" baseline="0" dirty="0" smtClean="0">
                          <a:solidFill>
                            <a:srgbClr val="FF0000"/>
                          </a:solidFill>
                        </a:rPr>
                        <a:t> You can do the following</a:t>
                      </a:r>
                    </a:p>
                    <a:p>
                      <a:endParaRPr lang="en-GB" baseline="0" dirty="0" smtClean="0"/>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GB" baseline="0" dirty="0" smtClean="0"/>
                        <a:t>Describe features of Shakespearean tragedy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GB" baseline="0" dirty="0" smtClean="0"/>
                        <a:t>Describe in detail the events of the play.</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lang="en-GB" baseline="0" dirty="0" smtClean="0"/>
                        <a:t>Describe the main characters in </a:t>
                      </a:r>
                      <a:r>
                        <a:rPr lang="en-GB" baseline="0" smtClean="0"/>
                        <a:t>the play</a:t>
                      </a:r>
                      <a:endParaRPr lang="en-GB" baseline="0" dirty="0" smtClean="0"/>
                    </a:p>
                    <a:p>
                      <a:pPr marL="285750" indent="-285750">
                        <a:buFont typeface="Wingdings" pitchFamily="2" charset="2"/>
                        <a:buChar char="ü"/>
                      </a:pPr>
                      <a:endParaRPr lang="en-GB" dirty="0"/>
                    </a:p>
                  </a:txBody>
                  <a:tcPr/>
                </a:tc>
                <a:tc>
                  <a:txBody>
                    <a:bodyPr/>
                    <a:lstStyle/>
                    <a:p>
                      <a:r>
                        <a:rPr lang="en-GB" dirty="0" smtClean="0"/>
                        <a:t>Date achieved:</a:t>
                      </a:r>
                    </a:p>
                    <a:p>
                      <a:endParaRPr lang="en-GB" dirty="0" smtClean="0"/>
                    </a:p>
                    <a:p>
                      <a:pPr marL="285750" indent="-285750">
                        <a:buFont typeface="Wingdings" pitchFamily="2" charset="2"/>
                        <a:buChar char="ü"/>
                      </a:pPr>
                      <a:r>
                        <a:rPr lang="en-GB" dirty="0" smtClean="0"/>
                        <a:t> 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txBody>
                  <a:tcPr/>
                </a:tc>
                <a:extLst>
                  <a:ext uri="{0D108BD9-81ED-4DB2-BD59-A6C34878D82A}">
                    <a16:rowId xmlns:a16="http://schemas.microsoft.com/office/drawing/2014/main" val="10002"/>
                  </a:ext>
                </a:extLst>
              </a:tr>
              <a:tr h="1104123">
                <a:tc>
                  <a:txBody>
                    <a:bodyPr/>
                    <a:lstStyle/>
                    <a:p>
                      <a:r>
                        <a:rPr lang="en-GB" b="1" dirty="0" smtClean="0">
                          <a:solidFill>
                            <a:srgbClr val="FF0000"/>
                          </a:solidFill>
                        </a:rPr>
                        <a:t>Analysing- You can do the following</a:t>
                      </a:r>
                    </a:p>
                    <a:p>
                      <a:pPr marL="285750" indent="-285750">
                        <a:buFont typeface="Wingdings" pitchFamily="2" charset="2"/>
                        <a:buChar char="ü"/>
                      </a:pPr>
                      <a:r>
                        <a:rPr lang="en-GB" dirty="0" smtClean="0"/>
                        <a:t>Analyse</a:t>
                      </a:r>
                      <a:r>
                        <a:rPr lang="en-GB" baseline="0" dirty="0" smtClean="0"/>
                        <a:t> key extract featuring Romeo</a:t>
                      </a:r>
                    </a:p>
                    <a:p>
                      <a:pPr marL="285750" indent="-285750">
                        <a:buFont typeface="Wingdings" pitchFamily="2" charset="2"/>
                        <a:buChar char="ü"/>
                      </a:pPr>
                      <a:r>
                        <a:rPr lang="en-GB" baseline="0" dirty="0" smtClean="0"/>
                        <a:t>Analyse key extract featuring Juliet </a:t>
                      </a:r>
                    </a:p>
                    <a:p>
                      <a:pPr marL="285750" indent="-285750">
                        <a:buFont typeface="Wingdings" pitchFamily="2" charset="2"/>
                        <a:buChar char="ü"/>
                      </a:pPr>
                      <a:r>
                        <a:rPr lang="en-GB" baseline="0" dirty="0" smtClean="0"/>
                        <a:t>Analyse Shakespeare’s use of language</a:t>
                      </a:r>
                    </a:p>
                    <a:p>
                      <a:pPr marL="285750" indent="-285750">
                        <a:buFont typeface="Wingdings" pitchFamily="2" charset="2"/>
                        <a:buChar char="ü"/>
                      </a:pPr>
                      <a:r>
                        <a:rPr lang="en-GB" baseline="0" dirty="0" smtClean="0"/>
                        <a:t>Analyse Shakespeare’s use of imagery</a:t>
                      </a:r>
                    </a:p>
                    <a:p>
                      <a:endParaRPr lang="en-GB" dirty="0" smtClean="0"/>
                    </a:p>
                  </a:txBody>
                  <a:tcPr/>
                </a:tc>
                <a:tc>
                  <a:txBody>
                    <a:bodyPr/>
                    <a:lstStyle/>
                    <a:p>
                      <a:r>
                        <a:rPr lang="en-GB" dirty="0" smtClean="0"/>
                        <a:t>Date achieved:</a:t>
                      </a:r>
                    </a:p>
                    <a:p>
                      <a:endParaRPr lang="en-GB" dirty="0" smtClean="0"/>
                    </a:p>
                    <a:p>
                      <a:pPr marL="285750" indent="-285750">
                        <a:buFont typeface="Wingdings" pitchFamily="2" charset="2"/>
                        <a:buChar char="ü"/>
                      </a:pPr>
                      <a:r>
                        <a:rPr lang="en-GB" dirty="0" smtClean="0"/>
                        <a:t> 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txBody>
                  <a:tcPr/>
                </a:tc>
                <a:extLst>
                  <a:ext uri="{0D108BD9-81ED-4DB2-BD59-A6C34878D82A}">
                    <a16:rowId xmlns:a16="http://schemas.microsoft.com/office/drawing/2014/main" val="10003"/>
                  </a:ext>
                </a:extLst>
              </a:tr>
              <a:tr h="1104123">
                <a:tc>
                  <a:txBody>
                    <a:bodyPr/>
                    <a:lstStyle/>
                    <a:p>
                      <a:r>
                        <a:rPr lang="en-GB" b="1" dirty="0" smtClean="0">
                          <a:solidFill>
                            <a:srgbClr val="FF0000"/>
                          </a:solidFill>
                        </a:rPr>
                        <a:t>Evaluating- You can answer</a:t>
                      </a:r>
                      <a:r>
                        <a:rPr lang="en-GB" b="1" baseline="0" dirty="0" smtClean="0">
                          <a:solidFill>
                            <a:srgbClr val="FF0000"/>
                          </a:solidFill>
                        </a:rPr>
                        <a:t> the following questions using a 2 sided argument</a:t>
                      </a:r>
                    </a:p>
                    <a:p>
                      <a:endParaRPr lang="en-GB" baseline="0" dirty="0" smtClean="0"/>
                    </a:p>
                    <a:p>
                      <a:pPr marL="285750" indent="-285750">
                        <a:buFont typeface="Wingdings" panose="05000000000000000000" pitchFamily="2" charset="2"/>
                        <a:buChar char="ü"/>
                      </a:pPr>
                      <a:r>
                        <a:rPr lang="en-GB" baseline="0" dirty="0" smtClean="0"/>
                        <a:t>To what extent was …………….. to blame for the deaths of Romeo and Juliet? </a:t>
                      </a:r>
                    </a:p>
                    <a:p>
                      <a:pPr marL="285750" indent="-285750">
                        <a:buFont typeface="Wingdings" panose="05000000000000000000" pitchFamily="2" charset="2"/>
                        <a:buChar char="ü"/>
                      </a:pPr>
                      <a:r>
                        <a:rPr lang="en-GB" baseline="0" dirty="0" smtClean="0"/>
                        <a:t>How does Shakespeare present the theme of fate?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GB" baseline="0" dirty="0" smtClean="0"/>
                        <a:t>How does Shakespeare present the theme of love?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GB" baseline="0" dirty="0" smtClean="0"/>
                        <a:t>How does Shakespeare present the theme of conflict?</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endParaRPr lang="en-GB" baseline="0" dirty="0" smtClean="0"/>
                    </a:p>
                  </a:txBody>
                  <a:tcPr/>
                </a:tc>
                <a:tc>
                  <a:txBody>
                    <a:bodyPr/>
                    <a:lstStyle/>
                    <a:p>
                      <a:r>
                        <a:rPr lang="en-GB" dirty="0" smtClean="0"/>
                        <a:t>Date achieved:</a:t>
                      </a:r>
                    </a:p>
                    <a:p>
                      <a:endParaRPr lang="en-GB" dirty="0" smtClean="0"/>
                    </a:p>
                    <a:p>
                      <a:pPr marL="285750" indent="-285750">
                        <a:buFont typeface="Wingdings" pitchFamily="2" charset="2"/>
                        <a:buChar char="ü"/>
                      </a:pPr>
                      <a:r>
                        <a:rPr lang="en-GB" dirty="0" smtClean="0"/>
                        <a:t> 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p>
                      <a:pPr marL="285750" indent="-285750">
                        <a:buFont typeface="Wingdings" pitchFamily="2" charset="2"/>
                        <a:buChar char="ü"/>
                      </a:pPr>
                      <a:r>
                        <a:rPr lang="en-GB" dirty="0" smtClean="0"/>
                        <a:t>_________________________________</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3260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B050"/>
                </a:solidFill>
              </a:rPr>
              <a:t>How is Mercutio presented?</a:t>
            </a:r>
            <a:endParaRPr lang="en-GB" sz="3200" dirty="0">
              <a:solidFill>
                <a:srgbClr val="00B050"/>
              </a:solidFill>
            </a:endParaRPr>
          </a:p>
        </p:txBody>
      </p:sp>
      <p:sp>
        <p:nvSpPr>
          <p:cNvPr id="3" name="Text Placeholder 2"/>
          <p:cNvSpPr>
            <a:spLocks noGrp="1"/>
          </p:cNvSpPr>
          <p:nvPr>
            <p:ph type="body" idx="1"/>
          </p:nvPr>
        </p:nvSpPr>
        <p:spPr/>
        <p:txBody>
          <a:bodyPr/>
          <a:lstStyle/>
          <a:p>
            <a:pPr marL="25400" indent="0">
              <a:buNone/>
            </a:pPr>
            <a:r>
              <a:rPr lang="en-US" dirty="0" smtClean="0"/>
              <a:t>Mercutio: </a:t>
            </a:r>
          </a:p>
          <a:p>
            <a:pPr marL="25400" indent="0">
              <a:buNone/>
            </a:pPr>
            <a:r>
              <a:rPr lang="en-US" dirty="0" smtClean="0"/>
              <a:t>Consort</a:t>
            </a:r>
            <a:r>
              <a:rPr lang="en-US" dirty="0"/>
              <a:t>? What, dost thou make us minstrels? An thou make minstrels of us, look to hear nothing but discords. Here’s my fiddlestick. Here’s that shall make you dance. Zounds, “consort</a:t>
            </a:r>
            <a:r>
              <a:rPr lang="en-US" dirty="0" smtClean="0"/>
              <a:t>”!</a:t>
            </a:r>
          </a:p>
          <a:p>
            <a:pPr marL="25400" indent="0">
              <a:buNone/>
            </a:pPr>
            <a:endParaRPr lang="en-US" dirty="0"/>
          </a:p>
          <a:p>
            <a:pPr marL="25400" indent="0">
              <a:buNone/>
            </a:pPr>
            <a:r>
              <a:rPr lang="en-US" dirty="0" smtClean="0"/>
              <a:t>*minstrels= musicians</a:t>
            </a:r>
          </a:p>
          <a:p>
            <a:pPr marL="25400" indent="0">
              <a:buNone/>
            </a:pPr>
            <a:r>
              <a:rPr lang="en-US" dirty="0" smtClean="0"/>
              <a:t>*fiddlestick= sword</a:t>
            </a:r>
            <a:endParaRPr lang="en-GB" dirty="0"/>
          </a:p>
        </p:txBody>
      </p:sp>
    </p:spTree>
    <p:extLst>
      <p:ext uri="{BB962C8B-B14F-4D97-AF65-F5344CB8AC3E}">
        <p14:creationId xmlns:p14="http://schemas.microsoft.com/office/powerpoint/2010/main" val="23099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2636912"/>
            <a:ext cx="8915400" cy="1143000"/>
          </a:xfrm>
        </p:spPr>
        <p:txBody>
          <a:bodyPr/>
          <a:lstStyle/>
          <a:p>
            <a:pPr algn="l"/>
            <a:r>
              <a:rPr lang="en-GB" sz="3200" dirty="0" smtClean="0">
                <a:solidFill>
                  <a:srgbClr val="FF0000"/>
                </a:solidFill>
              </a:rPr>
              <a:t>How does Shakespeare present Mercutio?</a:t>
            </a:r>
            <a:r>
              <a:rPr lang="en-GB" dirty="0" smtClean="0">
                <a:solidFill>
                  <a:srgbClr val="00B050"/>
                </a:solidFill>
              </a:rPr>
              <a:t/>
            </a:r>
            <a:br>
              <a:rPr lang="en-GB" dirty="0" smtClean="0">
                <a:solidFill>
                  <a:srgbClr val="00B050"/>
                </a:solidFill>
              </a:rPr>
            </a:br>
            <a:r>
              <a:rPr lang="en-GB" dirty="0" smtClean="0">
                <a:solidFill>
                  <a:srgbClr val="00B050"/>
                </a:solidFill>
              </a:rPr>
              <a:t>What? How? Why? Response.</a:t>
            </a:r>
            <a:br>
              <a:rPr lang="en-GB" dirty="0" smtClean="0">
                <a:solidFill>
                  <a:srgbClr val="00B050"/>
                </a:solidFill>
              </a:rPr>
            </a:br>
            <a:r>
              <a:rPr lang="en-GB" dirty="0">
                <a:solidFill>
                  <a:srgbClr val="00B050"/>
                </a:solidFill>
              </a:rPr>
              <a:t/>
            </a:r>
            <a:br>
              <a:rPr lang="en-GB" dirty="0">
                <a:solidFill>
                  <a:srgbClr val="00B050"/>
                </a:solidFill>
              </a:rPr>
            </a:br>
            <a:r>
              <a:rPr lang="en-GB" dirty="0" smtClean="0">
                <a:solidFill>
                  <a:schemeClr val="tx1"/>
                </a:solidFill>
              </a:rPr>
              <a:t>Mercutio is presented as… </a:t>
            </a:r>
            <a:br>
              <a:rPr lang="en-GB" dirty="0" smtClean="0">
                <a:solidFill>
                  <a:schemeClr val="tx1"/>
                </a:solidFill>
              </a:rPr>
            </a:br>
            <a:r>
              <a:rPr lang="en-GB" dirty="0" smtClean="0">
                <a:solidFill>
                  <a:schemeClr val="tx1"/>
                </a:solidFill>
              </a:rPr>
              <a:t>This is shown through… </a:t>
            </a:r>
            <a:br>
              <a:rPr lang="en-GB" dirty="0" smtClean="0">
                <a:solidFill>
                  <a:schemeClr val="tx1"/>
                </a:solidFill>
              </a:rPr>
            </a:br>
            <a:r>
              <a:rPr lang="en-GB" dirty="0" smtClean="0">
                <a:solidFill>
                  <a:schemeClr val="tx1"/>
                </a:solidFill>
              </a:rPr>
              <a:t>The use of the word/technique… </a:t>
            </a:r>
            <a:br>
              <a:rPr lang="en-GB" dirty="0" smtClean="0">
                <a:solidFill>
                  <a:schemeClr val="tx1"/>
                </a:solidFill>
              </a:rPr>
            </a:br>
            <a:r>
              <a:rPr lang="en-GB" dirty="0" smtClean="0">
                <a:solidFill>
                  <a:schemeClr val="tx1"/>
                </a:solidFill>
              </a:rPr>
              <a:t>Shakespeare has done this to…</a:t>
            </a:r>
            <a:br>
              <a:rPr lang="en-GB" dirty="0" smtClean="0">
                <a:solidFill>
                  <a:schemeClr val="tx1"/>
                </a:solidFill>
              </a:rPr>
            </a:br>
            <a:r>
              <a:rPr lang="en-GB" dirty="0">
                <a:solidFill>
                  <a:schemeClr val="tx1"/>
                </a:solidFill>
              </a:rPr>
              <a:t/>
            </a:r>
            <a:br>
              <a:rPr lang="en-GB" dirty="0">
                <a:solidFill>
                  <a:schemeClr val="tx1"/>
                </a:solidFill>
              </a:rPr>
            </a:br>
            <a:r>
              <a:rPr lang="en-GB" sz="2400" dirty="0" smtClean="0">
                <a:solidFill>
                  <a:srgbClr val="00B050"/>
                </a:solidFill>
              </a:rPr>
              <a:t>Challenge: write another paragraph exploring how Mercutio is presented at the beginning of the play.</a:t>
            </a:r>
            <a:endParaRPr lang="en-GB" sz="2400" dirty="0">
              <a:solidFill>
                <a:srgbClr val="00B050"/>
              </a:solidFill>
            </a:endParaRPr>
          </a:p>
        </p:txBody>
      </p:sp>
    </p:spTree>
    <p:extLst>
      <p:ext uri="{BB962C8B-B14F-4D97-AF65-F5344CB8AC3E}">
        <p14:creationId xmlns:p14="http://schemas.microsoft.com/office/powerpoint/2010/main" val="256798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203" y="2886117"/>
            <a:ext cx="821540" cy="78932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259" y="2019049"/>
            <a:ext cx="746576" cy="8092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63" y="3739048"/>
            <a:ext cx="797104" cy="79710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622154" y="797057"/>
            <a:ext cx="5200650" cy="725074"/>
          </a:xfrm>
          <a:solidFill>
            <a:schemeClr val="accent5">
              <a:lumMod val="20000"/>
              <a:lumOff val="80000"/>
            </a:schemeClr>
          </a:solidFill>
          <a:ln w="28575">
            <a:solidFill>
              <a:schemeClr val="accent5"/>
            </a:solidFill>
          </a:ln>
        </p:spPr>
        <p:txBody>
          <a:bodyPr>
            <a:normAutofit fontScale="55000" lnSpcReduction="20000"/>
          </a:bodyPr>
          <a:lstStyle/>
          <a:p>
            <a:r>
              <a:rPr lang="en-GB" sz="6500" b="1" dirty="0">
                <a:solidFill>
                  <a:schemeClr val="accent4">
                    <a:lumMod val="75000"/>
                  </a:schemeClr>
                </a:solidFill>
              </a:rPr>
              <a:t>English</a:t>
            </a:r>
            <a:r>
              <a:rPr lang="en-GB" sz="6500" b="1" dirty="0"/>
              <a:t> </a:t>
            </a:r>
            <a:r>
              <a:rPr lang="en-GB" sz="65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767970" y="54940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27">
              <a:buClrTx/>
            </a:pPr>
            <a:endParaRPr lang="en-GB" sz="1462" kern="1200">
              <a:solidFill>
                <a:prstClr val="black"/>
              </a:solidFill>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7152" y="512655"/>
            <a:ext cx="1728931" cy="1440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6074" y="4542393"/>
            <a:ext cx="901521" cy="901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9165" y="2048594"/>
            <a:ext cx="773222" cy="767454"/>
          </a:xfrm>
          <a:prstGeom prst="rect">
            <a:avLst/>
          </a:prstGeom>
          <a:noFill/>
        </p:spPr>
        <p:txBody>
          <a:bodyPr wrap="square" rtlCol="0">
            <a:spAutoFit/>
          </a:bodyPr>
          <a:lstStyle/>
          <a:p>
            <a:pPr defTabSz="742927">
              <a:buClrTx/>
            </a:pPr>
            <a:r>
              <a:rPr lang="en-GB" sz="4387" b="1" kern="1200" dirty="0">
                <a:ln w="25400">
                  <a:solidFill>
                    <a:srgbClr val="70AD47">
                      <a:lumMod val="60000"/>
                      <a:lumOff val="40000"/>
                    </a:srgbClr>
                  </a:solidFill>
                </a:ln>
                <a:solidFill>
                  <a:prstClr val="black"/>
                </a:solidFill>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131" y="5297181"/>
            <a:ext cx="634320" cy="849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2315" y="2861918"/>
            <a:ext cx="920474" cy="767454"/>
          </a:xfrm>
          <a:prstGeom prst="rect">
            <a:avLst/>
          </a:prstGeom>
          <a:noFill/>
          <a:ln w="25400">
            <a:noFill/>
          </a:ln>
        </p:spPr>
        <p:txBody>
          <a:bodyPr wrap="square" rtlCol="0">
            <a:spAutoFit/>
          </a:bodyPr>
          <a:lstStyle/>
          <a:p>
            <a:pPr defTabSz="742927">
              <a:buClrTx/>
            </a:pPr>
            <a:r>
              <a:rPr lang="en-GB" sz="4387" b="1" kern="1200" dirty="0">
                <a:ln w="25400">
                  <a:solidFill>
                    <a:srgbClr val="70AD47">
                      <a:lumMod val="50000"/>
                    </a:srgbClr>
                  </a:solidFill>
                </a:ln>
                <a:solidFill>
                  <a:srgbClr val="70AD47">
                    <a:lumMod val="60000"/>
                    <a:lumOff val="40000"/>
                  </a:srgbClr>
                </a:solidFill>
                <a:latin typeface="Calibri" panose="020F0502020204030204"/>
                <a:ea typeface="+mn-ea"/>
                <a:cs typeface="+mn-cs"/>
              </a:rPr>
              <a:t>2</a:t>
            </a:r>
          </a:p>
        </p:txBody>
      </p:sp>
      <p:sp>
        <p:nvSpPr>
          <p:cNvPr id="7" name="TextBox 6"/>
          <p:cNvSpPr txBox="1"/>
          <p:nvPr/>
        </p:nvSpPr>
        <p:spPr>
          <a:xfrm>
            <a:off x="1924796" y="3774285"/>
            <a:ext cx="621958"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3</a:t>
            </a:r>
          </a:p>
        </p:txBody>
      </p:sp>
      <p:sp>
        <p:nvSpPr>
          <p:cNvPr id="8" name="TextBox 7"/>
          <p:cNvSpPr txBox="1"/>
          <p:nvPr/>
        </p:nvSpPr>
        <p:spPr>
          <a:xfrm>
            <a:off x="2195516" y="4597186"/>
            <a:ext cx="1404156" cy="767454"/>
          </a:xfrm>
          <a:prstGeom prst="rect">
            <a:avLst/>
          </a:prstGeom>
          <a:noFill/>
        </p:spPr>
        <p:txBody>
          <a:bodyPr wrap="square" rtlCol="0">
            <a:spAutoFit/>
          </a:bodyPr>
          <a:lstStyle/>
          <a:p>
            <a:pPr defTabSz="742927">
              <a:buClrTx/>
            </a:pPr>
            <a:r>
              <a:rPr lang="en-GB" sz="4387" b="1" kern="1200" dirty="0">
                <a:ln w="25400">
                  <a:solidFill>
                    <a:srgbClr val="ED7D31">
                      <a:lumMod val="75000"/>
                    </a:srgbClr>
                  </a:solidFill>
                </a:ln>
                <a:solidFill>
                  <a:prstClr val="black"/>
                </a:solidFill>
                <a:latin typeface="Calibri" panose="020F0502020204030204"/>
                <a:ea typeface="+mn-ea"/>
                <a:cs typeface="+mn-cs"/>
              </a:rPr>
              <a:t>4</a:t>
            </a:r>
          </a:p>
        </p:txBody>
      </p:sp>
      <p:sp>
        <p:nvSpPr>
          <p:cNvPr id="9" name="TextBox 8"/>
          <p:cNvSpPr txBox="1"/>
          <p:nvPr/>
        </p:nvSpPr>
        <p:spPr>
          <a:xfrm>
            <a:off x="1860325" y="5405766"/>
            <a:ext cx="964789"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5</a:t>
            </a:r>
          </a:p>
        </p:txBody>
      </p:sp>
      <p:sp>
        <p:nvSpPr>
          <p:cNvPr id="12" name="TextBox 11"/>
          <p:cNvSpPr txBox="1"/>
          <p:nvPr/>
        </p:nvSpPr>
        <p:spPr>
          <a:xfrm>
            <a:off x="2595740" y="2044885"/>
            <a:ext cx="6169813" cy="692497"/>
          </a:xfrm>
          <a:prstGeom prst="rect">
            <a:avLst/>
          </a:prstGeom>
          <a:noFill/>
          <a:ln w="28575">
            <a:solidFill>
              <a:srgbClr val="92D050"/>
            </a:solidFill>
          </a:ln>
        </p:spPr>
        <p:txBody>
          <a:bodyPr wrap="square" rtlCol="0">
            <a:spAutoFit/>
          </a:bodyPr>
          <a:lstStyle/>
          <a:p>
            <a:pPr defTabSz="742927">
              <a:buClrTx/>
            </a:pPr>
            <a:r>
              <a:rPr lang="en-GB" sz="1950" kern="1200">
                <a:solidFill>
                  <a:prstClr val="black"/>
                </a:solidFill>
                <a:latin typeface="Calibri" panose="020F0502020204030204"/>
                <a:ea typeface="+mn-ea"/>
                <a:cs typeface="+mn-cs"/>
              </a:rPr>
              <a:t>Write down a word you associate with </a:t>
            </a:r>
            <a:r>
              <a:rPr lang="en-GB" sz="1950" i="1" kern="1200">
                <a:solidFill>
                  <a:prstClr val="black"/>
                </a:solidFill>
                <a:latin typeface="Calibri" panose="020F0502020204030204"/>
                <a:ea typeface="+mn-ea"/>
                <a:cs typeface="+mn-cs"/>
              </a:rPr>
              <a:t>hierarchy</a:t>
            </a:r>
            <a:r>
              <a:rPr lang="en-GB" sz="1950" kern="1200">
                <a:solidFill>
                  <a:prstClr val="black"/>
                </a:solidFill>
                <a:latin typeface="Calibri" panose="020F0502020204030204"/>
                <a:ea typeface="+mn-ea"/>
                <a:cs typeface="+mn-cs"/>
              </a:rPr>
              <a:t>, or a synonym</a:t>
            </a:r>
            <a:endParaRPr lang="en-GB" sz="1950" kern="1200" dirty="0">
              <a:solidFill>
                <a:prstClr val="black"/>
              </a:solidFill>
              <a:latin typeface="Calibri" panose="020F0502020204030204"/>
              <a:ea typeface="+mn-ea"/>
              <a:cs typeface="+mn-cs"/>
            </a:endParaRPr>
          </a:p>
        </p:txBody>
      </p:sp>
      <p:sp>
        <p:nvSpPr>
          <p:cNvPr id="13" name="TextBox 12"/>
          <p:cNvSpPr txBox="1"/>
          <p:nvPr/>
        </p:nvSpPr>
        <p:spPr>
          <a:xfrm>
            <a:off x="2818155" y="2946234"/>
            <a:ext cx="5983085" cy="392415"/>
          </a:xfrm>
          <a:prstGeom prst="rect">
            <a:avLst/>
          </a:prstGeom>
          <a:noFill/>
          <a:ln w="28575">
            <a:solidFill>
              <a:schemeClr val="accent6">
                <a:lumMod val="50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Where is Romeo hiding?</a:t>
            </a:r>
          </a:p>
        </p:txBody>
      </p:sp>
      <p:sp>
        <p:nvSpPr>
          <p:cNvPr id="14" name="TextBox 13"/>
          <p:cNvSpPr txBox="1"/>
          <p:nvPr/>
        </p:nvSpPr>
        <p:spPr>
          <a:xfrm>
            <a:off x="2631426" y="3938387"/>
            <a:ext cx="6169813" cy="392415"/>
          </a:xfrm>
          <a:prstGeom prst="rect">
            <a:avLst/>
          </a:prstGeom>
          <a:noFill/>
          <a:ln w="28575">
            <a:solidFill>
              <a:schemeClr val="accent2">
                <a:lumMod val="75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What does Juliet ask the Nurse to do?</a:t>
            </a:r>
          </a:p>
        </p:txBody>
      </p:sp>
      <p:sp>
        <p:nvSpPr>
          <p:cNvPr id="15" name="TextBox 14"/>
          <p:cNvSpPr txBox="1"/>
          <p:nvPr/>
        </p:nvSpPr>
        <p:spPr>
          <a:xfrm>
            <a:off x="2887213" y="4450428"/>
            <a:ext cx="5758452" cy="692497"/>
          </a:xfrm>
          <a:prstGeom prst="rect">
            <a:avLst/>
          </a:prstGeom>
          <a:noFill/>
          <a:ln w="28575">
            <a:solidFill>
              <a:srgbClr val="B93A17"/>
            </a:solidFill>
          </a:ln>
        </p:spPr>
        <p:txBody>
          <a:bodyPr wrap="square" rtlCol="0">
            <a:spAutoFit/>
          </a:bodyPr>
          <a:lstStyle/>
          <a:p>
            <a:pPr defTabSz="742927">
              <a:buClrTx/>
            </a:pPr>
            <a:r>
              <a:rPr lang="en-US" sz="1950" b="1" kern="1200" dirty="0">
                <a:solidFill>
                  <a:prstClr val="black"/>
                </a:solidFill>
                <a:latin typeface="Calibri" panose="020F0502020204030204"/>
                <a:ea typeface="+mn-ea"/>
                <a:cs typeface="+mn-cs"/>
              </a:rPr>
              <a:t>Choose the correct word </a:t>
            </a:r>
            <a:r>
              <a:rPr lang="en-US" sz="1950" b="1" i="1" kern="1200" dirty="0">
                <a:solidFill>
                  <a:prstClr val="black"/>
                </a:solidFill>
                <a:latin typeface="Calibri" panose="020F0502020204030204"/>
                <a:ea typeface="+mn-ea"/>
                <a:cs typeface="+mn-cs"/>
              </a:rPr>
              <a:t>practice/</a:t>
            </a:r>
            <a:r>
              <a:rPr lang="en-US" sz="1950" b="1" i="1" kern="1200" dirty="0" err="1">
                <a:solidFill>
                  <a:prstClr val="black"/>
                </a:solidFill>
                <a:latin typeface="Calibri" panose="020F0502020204030204"/>
                <a:ea typeface="+mn-ea"/>
                <a:cs typeface="+mn-cs"/>
              </a:rPr>
              <a:t>practise</a:t>
            </a:r>
            <a:r>
              <a:rPr lang="en-US" sz="1950" b="1" i="1" kern="1200" dirty="0">
                <a:solidFill>
                  <a:prstClr val="black"/>
                </a:solidFill>
                <a:latin typeface="Calibri" panose="020F0502020204030204"/>
                <a:ea typeface="+mn-ea"/>
                <a:cs typeface="+mn-cs"/>
              </a:rPr>
              <a:t>:</a:t>
            </a:r>
          </a:p>
          <a:p>
            <a:pPr defTabSz="742927">
              <a:buClrTx/>
            </a:pPr>
            <a:r>
              <a:rPr lang="en-GB" sz="1950" kern="1200" dirty="0">
                <a:solidFill>
                  <a:prstClr val="black"/>
                </a:solidFill>
                <a:latin typeface="Calibri" panose="020F0502020204030204"/>
                <a:ea typeface="+mn-ea"/>
                <a:cs typeface="+mn-cs"/>
              </a:rPr>
              <a:t>He would _____ jousting everyday.</a:t>
            </a:r>
            <a:r>
              <a:rPr lang="en-GB" sz="1950" kern="1200" dirty="0">
                <a:solidFill>
                  <a:prstClr val="black"/>
                </a:solidFill>
                <a:latin typeface="Calibri" panose="020F0502020204030204"/>
                <a:ea typeface="+mn-ea"/>
                <a:cs typeface="+mn-cs"/>
              </a:rPr>
              <a:t>	</a:t>
            </a:r>
          </a:p>
        </p:txBody>
      </p:sp>
      <p:sp>
        <p:nvSpPr>
          <p:cNvPr id="16" name="TextBox 15"/>
          <p:cNvSpPr txBox="1"/>
          <p:nvPr/>
        </p:nvSpPr>
        <p:spPr>
          <a:xfrm>
            <a:off x="2319341" y="5198308"/>
            <a:ext cx="7586659" cy="992579"/>
          </a:xfrm>
          <a:prstGeom prst="rect">
            <a:avLst/>
          </a:prstGeom>
          <a:noFill/>
          <a:ln w="28575">
            <a:solidFill>
              <a:srgbClr val="C00000"/>
            </a:solidFill>
          </a:ln>
        </p:spPr>
        <p:txBody>
          <a:bodyPr wrap="square" rtlCol="0">
            <a:spAutoFit/>
          </a:bodyPr>
          <a:lstStyle/>
          <a:p>
            <a:pPr defTabSz="742927">
              <a:buClrTx/>
            </a:pPr>
            <a:r>
              <a:rPr lang="en-GB" sz="1950" b="1" kern="1200" dirty="0">
                <a:solidFill>
                  <a:prstClr val="black"/>
                </a:solidFill>
                <a:latin typeface="Calibri" panose="020F0502020204030204"/>
                <a:ea typeface="+mn-ea"/>
                <a:cs typeface="+mn-cs"/>
              </a:rPr>
              <a:t>Find the conjunction:</a:t>
            </a:r>
          </a:p>
          <a:p>
            <a:pPr defTabSz="742927">
              <a:buClrTx/>
            </a:pPr>
            <a:r>
              <a:rPr lang="en-GB" sz="1950" kern="1200" dirty="0">
                <a:solidFill>
                  <a:prstClr val="black"/>
                </a:solidFill>
                <a:latin typeface="Calibri" panose="020F0502020204030204"/>
                <a:ea typeface="+mn-ea"/>
                <a:cs typeface="+mn-cs"/>
              </a:rPr>
              <a:t> </a:t>
            </a:r>
            <a:r>
              <a:rPr lang="en-GB" sz="1950" kern="1200" dirty="0">
                <a:solidFill>
                  <a:prstClr val="black"/>
                </a:solidFill>
                <a:latin typeface="Calibri" panose="020F0502020204030204"/>
                <a:ea typeface="+mn-ea"/>
                <a:cs typeface="+mn-cs"/>
              </a:rPr>
              <a:t>Juliet is devastated about Tybalt but realises that he would have done the same to Romeo.</a:t>
            </a:r>
            <a:endParaRPr lang="en-GB" sz="1950" kern="1200" dirty="0">
              <a:solidFill>
                <a:prstClr val="black"/>
              </a:solidFill>
              <a:latin typeface="Calibri" panose="020F0502020204030204"/>
              <a:ea typeface="+mn-ea"/>
              <a:cs typeface="+mn-cs"/>
            </a:endParaRPr>
          </a:p>
        </p:txBody>
      </p:sp>
      <p:sp>
        <p:nvSpPr>
          <p:cNvPr id="2" name="TextBox 1"/>
          <p:cNvSpPr txBox="1"/>
          <p:nvPr/>
        </p:nvSpPr>
        <p:spPr>
          <a:xfrm>
            <a:off x="58242" y="758316"/>
            <a:ext cx="1575239" cy="592470"/>
          </a:xfrm>
          <a:prstGeom prst="rect">
            <a:avLst/>
          </a:prstGeom>
          <a:noFill/>
        </p:spPr>
        <p:txBody>
          <a:bodyPr wrap="none" rtlCol="0">
            <a:spAutoFit/>
          </a:bodyPr>
          <a:lstStyle/>
          <a:p>
            <a:pPr defTabSz="742927">
              <a:buClrTx/>
            </a:pPr>
            <a:r>
              <a:rPr lang="en-GB" sz="3250" b="1" kern="1200" dirty="0">
                <a:solidFill>
                  <a:srgbClr val="FF0000"/>
                </a:solidFill>
                <a:latin typeface="Calibri" panose="020F0502020204030204"/>
                <a:ea typeface="+mn-ea"/>
                <a:cs typeface="+mn-cs"/>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60284" y="3403945"/>
            <a:ext cx="1914181" cy="762979"/>
          </a:xfrm>
          <a:prstGeom prst="rect">
            <a:avLst/>
          </a:prstGeom>
          <a:solidFill>
            <a:srgbClr val="C00000"/>
          </a:solidFill>
          <a:ln>
            <a:noFill/>
          </a:ln>
          <a:effec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60281" y="3403946"/>
            <a:ext cx="1914181" cy="7629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77017" y="4916796"/>
            <a:ext cx="153817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742927" eaLnBrk="1" hangingPunct="1">
              <a:buClrTx/>
            </a:pPr>
            <a:r>
              <a:rPr lang="en-GB" sz="3900" kern="1200" dirty="0">
                <a:solidFill>
                  <a:srgbClr val="C00000"/>
                </a:solidFill>
                <a:ea typeface="+mn-ea"/>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77017" y="2292015"/>
            <a:ext cx="1507021" cy="442429"/>
          </a:xfrm>
          <a:prstGeom prst="rect">
            <a:avLst/>
          </a:prstGeom>
          <a:noFill/>
        </p:spPr>
        <p:txBody>
          <a:bodyPr wrap="square" rtlCol="0">
            <a:spAutoFit/>
          </a:bodyPr>
          <a:lstStyle/>
          <a:p>
            <a:pPr defTabSz="742927">
              <a:buClrTx/>
            </a:pPr>
            <a:r>
              <a:rPr lang="en-GB" sz="2275" b="1" u="sng" kern="1200" dirty="0">
                <a:solidFill>
                  <a:prstClr val="black"/>
                </a:solidFill>
                <a:latin typeface="Calibri" panose="020F0502020204030204"/>
                <a:ea typeface="+mn-ea"/>
                <a:cs typeface="+mn-cs"/>
              </a:rPr>
              <a:t>5 minutes!</a:t>
            </a:r>
          </a:p>
        </p:txBody>
      </p:sp>
      <p:sp>
        <p:nvSpPr>
          <p:cNvPr id="10" name="Date Placeholder 9">
            <a:extLst>
              <a:ext uri="{FF2B5EF4-FFF2-40B4-BE49-F238E27FC236}">
                <a16:creationId xmlns:a16="http://schemas.microsoft.com/office/drawing/2014/main" id="{750C115A-212C-4794-BFF9-8151CADBD193}"/>
              </a:ext>
            </a:extLst>
          </p:cNvPr>
          <p:cNvSpPr>
            <a:spLocks noGrp="1"/>
          </p:cNvSpPr>
          <p:nvPr>
            <p:ph type="dt" sz="half" idx="10"/>
          </p:nvPr>
        </p:nvSpPr>
        <p:spPr/>
        <p:txBody>
          <a:bodyPr/>
          <a:lstStyle/>
          <a:p>
            <a:fld id="{398D7EAD-D2B6-4DB9-880C-44DC66B64946}" type="datetime2">
              <a:rPr lang="en-US" smtClean="0"/>
              <a:t>Wednesday, October 14, 2020</a:t>
            </a:fld>
            <a:endParaRPr lang="en-GB"/>
          </a:p>
        </p:txBody>
      </p:sp>
    </p:spTree>
    <p:extLst>
      <p:ext uri="{BB962C8B-B14F-4D97-AF65-F5344CB8AC3E}">
        <p14:creationId xmlns:p14="http://schemas.microsoft.com/office/powerpoint/2010/main" val="28897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1556792"/>
            <a:ext cx="8915400" cy="1143000"/>
          </a:xfrm>
        </p:spPr>
        <p:txBody>
          <a:bodyPr/>
          <a:lstStyle/>
          <a:p>
            <a:r>
              <a:rPr lang="en-GB" sz="3200" dirty="0" smtClean="0">
                <a:solidFill>
                  <a:schemeClr val="tx1"/>
                </a:solidFill>
              </a:rPr>
              <a:t>Read through the following slides and </a:t>
            </a:r>
            <a:r>
              <a:rPr lang="en-GB" sz="3200" b="1" u="sng" dirty="0" smtClean="0">
                <a:solidFill>
                  <a:schemeClr val="tx1"/>
                </a:solidFill>
              </a:rPr>
              <a:t>make notes </a:t>
            </a:r>
            <a:r>
              <a:rPr lang="en-GB" sz="3200" dirty="0" smtClean="0">
                <a:solidFill>
                  <a:schemeClr val="tx1"/>
                </a:solidFill>
              </a:rPr>
              <a:t>on what is happening.</a:t>
            </a:r>
            <a:r>
              <a:rPr lang="en-GB" sz="3200" dirty="0" smtClean="0">
                <a:solidFill>
                  <a:srgbClr val="FF0000"/>
                </a:solidFill>
              </a:rPr>
              <a:t/>
            </a:r>
            <a:br>
              <a:rPr lang="en-GB" sz="3200" dirty="0" smtClean="0">
                <a:solidFill>
                  <a:srgbClr val="FF0000"/>
                </a:solidFill>
              </a:rPr>
            </a:br>
            <a:r>
              <a:rPr lang="en-GB" sz="3200" dirty="0" smtClean="0">
                <a:solidFill>
                  <a:schemeClr val="tx1"/>
                </a:solidFill>
              </a:rPr>
              <a:t>The modern translation is on the right of the screen to help you.</a:t>
            </a:r>
            <a:r>
              <a:rPr lang="en-GB" sz="3200" dirty="0">
                <a:solidFill>
                  <a:srgbClr val="FF0000"/>
                </a:solidFill>
              </a:rPr>
              <a:t/>
            </a:r>
            <a:br>
              <a:rPr lang="en-GB" sz="3200" dirty="0">
                <a:solidFill>
                  <a:srgbClr val="FF0000"/>
                </a:solidFill>
              </a:rPr>
            </a:br>
            <a:r>
              <a:rPr lang="en-GB" sz="3200" dirty="0" smtClean="0">
                <a:solidFill>
                  <a:srgbClr val="FF0000"/>
                </a:solidFill>
              </a:rPr>
              <a:t>This is a </a:t>
            </a:r>
            <a:r>
              <a:rPr lang="en-GB" sz="3200" b="1" u="sng" dirty="0" smtClean="0">
                <a:solidFill>
                  <a:srgbClr val="FF0000"/>
                </a:solidFill>
              </a:rPr>
              <a:t>key scene </a:t>
            </a:r>
            <a:r>
              <a:rPr lang="en-GB" sz="3200" dirty="0" smtClean="0">
                <a:solidFill>
                  <a:srgbClr val="FF0000"/>
                </a:solidFill>
              </a:rPr>
              <a:t>within the play.</a:t>
            </a:r>
            <a:endParaRPr lang="en-GB" sz="3200" dirty="0">
              <a:solidFill>
                <a:srgbClr val="FF0000"/>
              </a:solidFill>
            </a:endParaRPr>
          </a:p>
        </p:txBody>
      </p:sp>
    </p:spTree>
    <p:extLst>
      <p:ext uri="{BB962C8B-B14F-4D97-AF65-F5344CB8AC3E}">
        <p14:creationId xmlns:p14="http://schemas.microsoft.com/office/powerpoint/2010/main" val="2212143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315416"/>
            <a:ext cx="8915400" cy="1143000"/>
          </a:xfrm>
        </p:spPr>
        <p:txBody>
          <a:bodyPr/>
          <a:lstStyle/>
          <a:p>
            <a:r>
              <a:rPr lang="en-GB" dirty="0" smtClean="0">
                <a:solidFill>
                  <a:srgbClr val="00B050"/>
                </a:solidFill>
              </a:rPr>
              <a:t>Rising Action </a:t>
            </a:r>
            <a:endParaRPr lang="en-GB"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76948706"/>
              </p:ext>
            </p:extLst>
          </p:nvPr>
        </p:nvGraphicFramePr>
        <p:xfrm>
          <a:off x="2072680" y="548680"/>
          <a:ext cx="5671704" cy="4525963"/>
        </p:xfrm>
        <a:graphic>
          <a:graphicData uri="http://schemas.openxmlformats.org/drawingml/2006/table">
            <a:tbl>
              <a:tblPr/>
              <a:tblGrid>
                <a:gridCol w="2835852">
                  <a:extLst>
                    <a:ext uri="{9D8B030D-6E8A-4147-A177-3AD203B41FA5}">
                      <a16:colId xmlns:a16="http://schemas.microsoft.com/office/drawing/2014/main" val="3734629296"/>
                    </a:ext>
                  </a:extLst>
                </a:gridCol>
                <a:gridCol w="2835852">
                  <a:extLst>
                    <a:ext uri="{9D8B030D-6E8A-4147-A177-3AD203B41FA5}">
                      <a16:colId xmlns:a16="http://schemas.microsoft.com/office/drawing/2014/main" val="1493680246"/>
                    </a:ext>
                  </a:extLst>
                </a:gridCol>
              </a:tblGrid>
              <a:tr h="302111">
                <a:tc>
                  <a:txBody>
                    <a:bodyPr/>
                    <a:lstStyle/>
                    <a:p>
                      <a:pPr fontAlgn="base"/>
                      <a:r>
                        <a:rPr lang="en-GB" sz="1000" i="1" dirty="0">
                          <a:solidFill>
                            <a:srgbClr val="292C2E"/>
                          </a:solidFill>
                          <a:effectLst/>
                          <a:latin typeface="inherit"/>
                        </a:rPr>
                        <a:t>Enter </a:t>
                      </a:r>
                      <a:r>
                        <a:rPr lang="en-GB" sz="1000" b="1" i="1" dirty="0">
                          <a:solidFill>
                            <a:srgbClr val="292C2E"/>
                          </a:solidFill>
                          <a:effectLst/>
                          <a:latin typeface="inherit"/>
                        </a:rPr>
                        <a:t>ROMEO</a:t>
                      </a:r>
                      <a:endParaRPr lang="en-GB" sz="1000" i="1" dirty="0">
                        <a:solidFill>
                          <a:srgbClr val="292C2E"/>
                        </a:solidFill>
                        <a:effectLst/>
                        <a:latin typeface="inherit"/>
                      </a:endParaRPr>
                    </a:p>
                  </a:txBody>
                  <a:tcPr marL="171006" marR="85503" marT="85503" marB="5700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1000" b="1" i="1">
                          <a:solidFill>
                            <a:srgbClr val="292C2E"/>
                          </a:solidFill>
                          <a:effectLst/>
                          <a:latin typeface="inherit"/>
                        </a:rPr>
                        <a:t>ROMEO</a:t>
                      </a:r>
                      <a:r>
                        <a:rPr lang="en-GB" sz="1000" i="1">
                          <a:solidFill>
                            <a:srgbClr val="292C2E"/>
                          </a:solidFill>
                          <a:effectLst/>
                          <a:latin typeface="inherit"/>
                        </a:rPr>
                        <a:t> enters.</a:t>
                      </a:r>
                    </a:p>
                  </a:txBody>
                  <a:tcPr marL="85503" marR="85503" marT="85503" marB="5700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5118872"/>
                  </a:ext>
                </a:extLst>
              </a:tr>
              <a:tr h="621322">
                <a:tc>
                  <a:txBody>
                    <a:bodyPr/>
                    <a:lstStyle/>
                    <a:p>
                      <a:pPr fontAlgn="base"/>
                      <a:r>
                        <a:rPr lang="en-US" sz="1000" b="1" dirty="0">
                          <a:solidFill>
                            <a:srgbClr val="292C2E"/>
                          </a:solidFill>
                          <a:effectLst/>
                          <a:latin typeface="inherit"/>
                        </a:rPr>
                        <a:t>TYBALT</a:t>
                      </a:r>
                    </a:p>
                    <a:p>
                      <a:pPr fontAlgn="base"/>
                      <a:r>
                        <a:rPr lang="en-US" sz="1000" dirty="0">
                          <a:solidFill>
                            <a:srgbClr val="292C2E"/>
                          </a:solidFill>
                          <a:effectLst/>
                          <a:latin typeface="inherit"/>
                        </a:rPr>
                        <a:t>Well, peace be with you, sir. Here comes my man.</a:t>
                      </a:r>
                    </a:p>
                  </a:txBody>
                  <a:tcPr marL="171006" marR="85503" marT="85503" marB="5700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Well, may peace be with you. Here comes my man, the man I’m looking for.</a:t>
                      </a:r>
                    </a:p>
                  </a:txBody>
                  <a:tcPr marL="85503" marR="85503" marT="85503" marB="5700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24454067"/>
                  </a:ext>
                </a:extLst>
              </a:tr>
              <a:tr h="1100140">
                <a:tc>
                  <a:txBody>
                    <a:bodyPr/>
                    <a:lstStyle/>
                    <a:p>
                      <a:pPr fontAlgn="base"/>
                      <a:r>
                        <a:rPr lang="en-US" sz="1000" b="1">
                          <a:solidFill>
                            <a:srgbClr val="292C2E"/>
                          </a:solidFill>
                          <a:effectLst/>
                          <a:latin typeface="inherit"/>
                        </a:rPr>
                        <a:t>MERCUTIO</a:t>
                      </a:r>
                    </a:p>
                    <a:p>
                      <a:pPr fontAlgn="base"/>
                      <a:r>
                        <a:rPr lang="en-US" sz="1000">
                          <a:solidFill>
                            <a:srgbClr val="292C2E"/>
                          </a:solidFill>
                          <a:effectLst/>
                          <a:latin typeface="inherit"/>
                        </a:rPr>
                        <a:t>But I’ll be hanged, sir, if he wear your livery.</a:t>
                      </a:r>
                    </a:p>
                    <a:p>
                      <a:pPr fontAlgn="base"/>
                      <a:r>
                        <a:rPr lang="en-US" sz="1000">
                          <a:solidFill>
                            <a:srgbClr val="292C2E"/>
                          </a:solidFill>
                          <a:effectLst/>
                          <a:latin typeface="inherit"/>
                        </a:rPr>
                        <a:t>Marry, go before to field, he’ll be your follower.</a:t>
                      </a:r>
                    </a:p>
                    <a:p>
                      <a:pPr fontAlgn="base"/>
                      <a:r>
                        <a:rPr lang="en-US" sz="1000">
                          <a:solidFill>
                            <a:srgbClr val="8F8F8F"/>
                          </a:solidFill>
                          <a:effectLst/>
                          <a:latin typeface="inherit"/>
                        </a:rPr>
                        <a:t>30</a:t>
                      </a:r>
                      <a:r>
                        <a:rPr lang="en-US" sz="1000">
                          <a:solidFill>
                            <a:srgbClr val="292C2E"/>
                          </a:solidFill>
                          <a:effectLst/>
                          <a:latin typeface="inherit"/>
                        </a:rPr>
                        <a:t>Your worship in that sense may call him “man.”</a:t>
                      </a:r>
                    </a:p>
                  </a:txBody>
                  <a:tcPr marL="171006" marR="85503" marT="85503" marB="5700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MERCUTIO</a:t>
                      </a:r>
                    </a:p>
                    <a:p>
                      <a:pPr fontAlgn="base"/>
                      <a:r>
                        <a:rPr lang="en-US" sz="1000">
                          <a:solidFill>
                            <a:srgbClr val="292C2E"/>
                          </a:solidFill>
                          <a:effectLst/>
                          <a:latin typeface="inherit"/>
                        </a:rPr>
                        <a:t>He’s not your man. Alright, walk out into a field, and he’ll chase you. In that sense you can call him your “man.”</a:t>
                      </a:r>
                    </a:p>
                  </a:txBody>
                  <a:tcPr marL="85503" marR="85503" marT="85503" marB="5700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4464150"/>
                  </a:ext>
                </a:extLst>
              </a:tr>
              <a:tr h="621322">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Romeo, the love I bear thee can afford</a:t>
                      </a:r>
                    </a:p>
                    <a:p>
                      <a:pPr fontAlgn="base"/>
                      <a:r>
                        <a:rPr lang="en-US" sz="1000">
                          <a:solidFill>
                            <a:srgbClr val="292C2E"/>
                          </a:solidFill>
                          <a:effectLst/>
                          <a:latin typeface="inherit"/>
                        </a:rPr>
                        <a:t>No better term than this: thou art a villain.</a:t>
                      </a:r>
                    </a:p>
                  </a:txBody>
                  <a:tcPr marL="171006" marR="85503" marT="85503" marB="5700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Romeo, there’s only one thing I can call you. You’re a villain.</a:t>
                      </a:r>
                    </a:p>
                  </a:txBody>
                  <a:tcPr marL="85503" marR="85503" marT="85503" marB="5700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6751872"/>
                  </a:ext>
                </a:extLst>
              </a:tr>
              <a:tr h="1100140">
                <a:tc>
                  <a:txBody>
                    <a:bodyPr/>
                    <a:lstStyle/>
                    <a:p>
                      <a:pPr fontAlgn="base"/>
                      <a:r>
                        <a:rPr lang="en-US" sz="1000" b="1">
                          <a:solidFill>
                            <a:srgbClr val="292C2E"/>
                          </a:solidFill>
                          <a:effectLst/>
                          <a:latin typeface="inherit"/>
                        </a:rPr>
                        <a:t>ROMEO</a:t>
                      </a:r>
                    </a:p>
                    <a:p>
                      <a:pPr fontAlgn="base"/>
                      <a:r>
                        <a:rPr lang="en-US" sz="1000">
                          <a:solidFill>
                            <a:srgbClr val="292C2E"/>
                          </a:solidFill>
                          <a:effectLst/>
                          <a:latin typeface="inherit"/>
                        </a:rPr>
                        <a:t>Tybalt, the reason that I have to love thee</a:t>
                      </a:r>
                    </a:p>
                    <a:p>
                      <a:pPr fontAlgn="base"/>
                      <a:r>
                        <a:rPr lang="en-US" sz="1000">
                          <a:solidFill>
                            <a:srgbClr val="292C2E"/>
                          </a:solidFill>
                          <a:effectLst/>
                          <a:latin typeface="inherit"/>
                        </a:rPr>
                        <a:t>Doth much excuse the appertaining rage</a:t>
                      </a:r>
                    </a:p>
                    <a:p>
                      <a:pPr fontAlgn="base"/>
                      <a:r>
                        <a:rPr lang="en-US" sz="1000">
                          <a:solidFill>
                            <a:srgbClr val="8F8F8F"/>
                          </a:solidFill>
                          <a:effectLst/>
                          <a:latin typeface="inherit"/>
                        </a:rPr>
                        <a:t>35</a:t>
                      </a:r>
                      <a:r>
                        <a:rPr lang="en-US" sz="1000">
                          <a:solidFill>
                            <a:srgbClr val="292C2E"/>
                          </a:solidFill>
                          <a:effectLst/>
                          <a:latin typeface="inherit"/>
                        </a:rPr>
                        <a:t>To such a greeting. Villain am I none.</a:t>
                      </a:r>
                    </a:p>
                    <a:p>
                      <a:pPr fontAlgn="base"/>
                      <a:r>
                        <a:rPr lang="en-US" sz="1000">
                          <a:solidFill>
                            <a:srgbClr val="292C2E"/>
                          </a:solidFill>
                          <a:effectLst/>
                          <a:latin typeface="inherit"/>
                        </a:rPr>
                        <a:t>Therefore, farewell. I see thou know’st me not.</a:t>
                      </a:r>
                    </a:p>
                  </a:txBody>
                  <a:tcPr marL="171006" marR="85503" marT="85503" marB="5700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ROMEO</a:t>
                      </a:r>
                    </a:p>
                    <a:p>
                      <a:pPr fontAlgn="base"/>
                      <a:r>
                        <a:rPr lang="en-US" sz="1000">
                          <a:solidFill>
                            <a:srgbClr val="292C2E"/>
                          </a:solidFill>
                          <a:effectLst/>
                          <a:latin typeface="inherit"/>
                        </a:rPr>
                        <a:t>Tybalt, I have a reason to love you that lets me put aside the rage I should feel and excuse that insult. I am no villain. So, goodbye. I can tell that you don’t know who I am.</a:t>
                      </a:r>
                    </a:p>
                  </a:txBody>
                  <a:tcPr marL="85503" marR="85503" marT="85503" marB="5700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9829767"/>
                  </a:ext>
                </a:extLst>
              </a:tr>
              <a:tr h="780928">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Boy, this shall not excuse the injuries</a:t>
                      </a:r>
                    </a:p>
                    <a:p>
                      <a:pPr fontAlgn="base"/>
                      <a:r>
                        <a:rPr lang="en-US" sz="1000">
                          <a:solidFill>
                            <a:srgbClr val="292C2E"/>
                          </a:solidFill>
                          <a:effectLst/>
                          <a:latin typeface="inherit"/>
                        </a:rPr>
                        <a:t>That thou hast done me. Therefore turn and draw.</a:t>
                      </a:r>
                    </a:p>
                  </a:txBody>
                  <a:tcPr marL="171006" marR="85503" marT="85503" marB="5700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endParaRPr lang="en-GB" sz="1000" dirty="0"/>
                    </a:p>
                  </a:txBody>
                  <a:tcPr marL="68402" marR="68402" marT="34201" marB="34201">
                    <a:lnL w="9525" cap="flat" cmpd="sng" algn="ctr">
                      <a:solidFill>
                        <a:srgbClr val="E5E5E5"/>
                      </a:solidFill>
                      <a:prstDash val="solid"/>
                      <a:round/>
                      <a:headEnd type="none" w="med" len="med"/>
                      <a:tailEnd type="none" w="med" len="med"/>
                    </a:lnL>
                    <a:lnT>
                      <a:noFill/>
                    </a:lnT>
                  </a:tcPr>
                </a:tc>
                <a:extLst>
                  <a:ext uri="{0D108BD9-81ED-4DB2-BD59-A6C34878D82A}">
                    <a16:rowId xmlns:a16="http://schemas.microsoft.com/office/drawing/2014/main" val="1479324939"/>
                  </a:ext>
                </a:extLst>
              </a:tr>
            </a:tbl>
          </a:graphicData>
        </a:graphic>
      </p:graphicFrame>
    </p:spTree>
    <p:extLst>
      <p:ext uri="{BB962C8B-B14F-4D97-AF65-F5344CB8AC3E}">
        <p14:creationId xmlns:p14="http://schemas.microsoft.com/office/powerpoint/2010/main" val="96533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735354"/>
              </p:ext>
            </p:extLst>
          </p:nvPr>
        </p:nvGraphicFramePr>
        <p:xfrm>
          <a:off x="2103875" y="360309"/>
          <a:ext cx="5458586" cy="4525963"/>
        </p:xfrm>
        <a:graphic>
          <a:graphicData uri="http://schemas.openxmlformats.org/drawingml/2006/table">
            <a:tbl>
              <a:tblPr/>
              <a:tblGrid>
                <a:gridCol w="2729293">
                  <a:extLst>
                    <a:ext uri="{9D8B030D-6E8A-4147-A177-3AD203B41FA5}">
                      <a16:colId xmlns:a16="http://schemas.microsoft.com/office/drawing/2014/main" val="902335330"/>
                    </a:ext>
                  </a:extLst>
                </a:gridCol>
                <a:gridCol w="2729293">
                  <a:extLst>
                    <a:ext uri="{9D8B030D-6E8A-4147-A177-3AD203B41FA5}">
                      <a16:colId xmlns:a16="http://schemas.microsoft.com/office/drawing/2014/main" val="1904887503"/>
                    </a:ext>
                  </a:extLst>
                </a:gridCol>
              </a:tblGrid>
              <a:tr h="1366018">
                <a:tc>
                  <a:txBody>
                    <a:bodyPr/>
                    <a:lstStyle/>
                    <a:p>
                      <a:pPr fontAlgn="base"/>
                      <a:r>
                        <a:rPr lang="en-US" sz="1000" b="1" dirty="0">
                          <a:solidFill>
                            <a:srgbClr val="292C2E"/>
                          </a:solidFill>
                          <a:effectLst/>
                          <a:latin typeface="inherit"/>
                        </a:rPr>
                        <a:t>ROMEO</a:t>
                      </a:r>
                    </a:p>
                    <a:p>
                      <a:pPr fontAlgn="base"/>
                      <a:r>
                        <a:rPr lang="en-US" sz="1000" dirty="0">
                          <a:solidFill>
                            <a:srgbClr val="292C2E"/>
                          </a:solidFill>
                          <a:effectLst/>
                          <a:latin typeface="inherit"/>
                        </a:rPr>
                        <a:t>I do protest I never injured thee,</a:t>
                      </a:r>
                    </a:p>
                    <a:p>
                      <a:pPr fontAlgn="base"/>
                      <a:r>
                        <a:rPr lang="en-US" sz="1000" dirty="0">
                          <a:solidFill>
                            <a:srgbClr val="8F8F8F"/>
                          </a:solidFill>
                          <a:effectLst/>
                          <a:latin typeface="inherit"/>
                        </a:rPr>
                        <a:t>40</a:t>
                      </a:r>
                      <a:r>
                        <a:rPr lang="en-US" sz="1000" dirty="0">
                          <a:solidFill>
                            <a:srgbClr val="292C2E"/>
                          </a:solidFill>
                          <a:effectLst/>
                          <a:latin typeface="inherit"/>
                        </a:rPr>
                        <a:t>But love thee better than thou canst devise,</a:t>
                      </a:r>
                    </a:p>
                    <a:p>
                      <a:pPr fontAlgn="base"/>
                      <a:r>
                        <a:rPr lang="en-US" sz="1000" dirty="0">
                          <a:solidFill>
                            <a:srgbClr val="292C2E"/>
                          </a:solidFill>
                          <a:effectLst/>
                          <a:latin typeface="inherit"/>
                        </a:rPr>
                        <a:t>Till thou shalt know the reason of my love.</a:t>
                      </a:r>
                    </a:p>
                    <a:p>
                      <a:pPr fontAlgn="base"/>
                      <a:r>
                        <a:rPr lang="en-US" sz="1000" dirty="0">
                          <a:solidFill>
                            <a:srgbClr val="292C2E"/>
                          </a:solidFill>
                          <a:effectLst/>
                          <a:latin typeface="inherit"/>
                        </a:rPr>
                        <a:t>And so, good Capulet—which name I tender</a:t>
                      </a:r>
                    </a:p>
                    <a:p>
                      <a:pPr fontAlgn="base"/>
                      <a:r>
                        <a:rPr lang="en-US" sz="1000" dirty="0">
                          <a:solidFill>
                            <a:srgbClr val="292C2E"/>
                          </a:solidFill>
                          <a:effectLst/>
                          <a:latin typeface="inherit"/>
                        </a:rPr>
                        <a:t>As dearly as my own—be satisfied.</a:t>
                      </a:r>
                    </a:p>
                  </a:txBody>
                  <a:tcPr marL="164580" marR="82290" marT="82290" marB="548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dirty="0">
                          <a:solidFill>
                            <a:srgbClr val="292C2E"/>
                          </a:solidFill>
                          <a:effectLst/>
                          <a:latin typeface="inherit"/>
                        </a:rPr>
                        <a:t>ROMEO</a:t>
                      </a:r>
                    </a:p>
                    <a:p>
                      <a:pPr fontAlgn="base"/>
                      <a:r>
                        <a:rPr lang="en-US" sz="1000" dirty="0">
                          <a:solidFill>
                            <a:srgbClr val="292C2E"/>
                          </a:solidFill>
                          <a:effectLst/>
                          <a:latin typeface="inherit"/>
                        </a:rPr>
                        <a:t>I disagree. I’ve never done you harm. I love you more than you can understand until you know the reason why I love you. And so, good Capulet—which is a name I love like my own name—you should be satisfied with what I say.</a:t>
                      </a:r>
                    </a:p>
                  </a:txBody>
                  <a:tcPr marL="82290" marR="82290" marT="82290" marB="548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2113717"/>
                  </a:ext>
                </a:extLst>
              </a:tr>
              <a:tr h="905193">
                <a:tc>
                  <a:txBody>
                    <a:bodyPr/>
                    <a:lstStyle/>
                    <a:p>
                      <a:pPr fontAlgn="base"/>
                      <a:r>
                        <a:rPr lang="en-US" sz="1000" b="1">
                          <a:solidFill>
                            <a:srgbClr val="292C2E"/>
                          </a:solidFill>
                          <a:effectLst/>
                          <a:latin typeface="inherit"/>
                        </a:rPr>
                        <a:t>MERCUTIO</a:t>
                      </a:r>
                    </a:p>
                    <a:p>
                      <a:pPr fontAlgn="base"/>
                      <a:r>
                        <a:rPr lang="en-US" sz="1000">
                          <a:solidFill>
                            <a:srgbClr val="292C2E"/>
                          </a:solidFill>
                          <a:effectLst/>
                          <a:latin typeface="inherit"/>
                        </a:rPr>
                        <a:t>O calm dishonourable, vile submission!</a:t>
                      </a:r>
                    </a:p>
                    <a:p>
                      <a:pPr fontAlgn="base"/>
                      <a:r>
                        <a:rPr lang="en-US" sz="1000">
                          <a:solidFill>
                            <a:srgbClr val="8F8F8F"/>
                          </a:solidFill>
                          <a:effectLst/>
                          <a:latin typeface="inherit"/>
                        </a:rPr>
                        <a:t>45</a:t>
                      </a:r>
                      <a:r>
                        <a:rPr lang="en-US" sz="1000" i="1">
                          <a:solidFill>
                            <a:srgbClr val="292C2E"/>
                          </a:solidFill>
                          <a:effectLst/>
                          <a:latin typeface="inherit"/>
                        </a:rPr>
                        <a:t>Alla stoccata</a:t>
                      </a:r>
                      <a:r>
                        <a:rPr lang="en-US" sz="1000">
                          <a:solidFill>
                            <a:srgbClr val="292C2E"/>
                          </a:solidFill>
                          <a:effectLst/>
                          <a:latin typeface="inherit"/>
                        </a:rPr>
                        <a:t> carries it away. </a:t>
                      </a:r>
                      <a:r>
                        <a:rPr lang="en-US" sz="1000" i="1">
                          <a:solidFill>
                            <a:srgbClr val="292C2E"/>
                          </a:solidFill>
                          <a:effectLst/>
                          <a:latin typeface="inherit"/>
                        </a:rPr>
                        <a:t>(draws his sword)</a:t>
                      </a:r>
                      <a:endParaRPr lang="en-US" sz="1000">
                        <a:solidFill>
                          <a:srgbClr val="292C2E"/>
                        </a:solidFill>
                        <a:effectLst/>
                        <a:latin typeface="inherit"/>
                      </a:endParaRPr>
                    </a:p>
                    <a:p>
                      <a:pPr fontAlgn="base"/>
                      <a:r>
                        <a:rPr lang="en-US" sz="1000">
                          <a:solidFill>
                            <a:srgbClr val="292C2E"/>
                          </a:solidFill>
                          <a:effectLst/>
                          <a:latin typeface="inherit"/>
                        </a:rPr>
                        <a:t>Tybalt, you ratcatcher, will you walk?</a:t>
                      </a:r>
                    </a:p>
                  </a:txBody>
                  <a:tcPr marL="164580" marR="82290" marT="82290" marB="548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MERCUTIO</a:t>
                      </a:r>
                    </a:p>
                    <a:p>
                      <a:pPr fontAlgn="base"/>
                      <a:r>
                        <a:rPr lang="en-US" sz="1000">
                          <a:solidFill>
                            <a:srgbClr val="292C2E"/>
                          </a:solidFill>
                          <a:effectLst/>
                          <a:latin typeface="inherit"/>
                        </a:rPr>
                        <a:t>This calm submission is dishonorable and vile. The thrust of a sword will end this surrender. </a:t>
                      </a:r>
                      <a:r>
                        <a:rPr lang="en-US" sz="1000" i="1">
                          <a:solidFill>
                            <a:srgbClr val="292C2E"/>
                          </a:solidFill>
                          <a:effectLst/>
                          <a:latin typeface="inherit"/>
                        </a:rPr>
                        <a:t>(draws his sword)</a:t>
                      </a:r>
                      <a:r>
                        <a:rPr lang="en-US" sz="1000">
                          <a:solidFill>
                            <a:srgbClr val="292C2E"/>
                          </a:solidFill>
                          <a:effectLst/>
                          <a:latin typeface="inherit"/>
                        </a:rPr>
                        <a:t>Tybalt, you rat-catcher, will you go fight me?</a:t>
                      </a:r>
                    </a:p>
                  </a:txBody>
                  <a:tcPr marL="82290" marR="82290" marT="82290" marB="548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3781467"/>
                  </a:ext>
                </a:extLst>
              </a:tr>
              <a:tr h="444367">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What wouldst thou have with me?</a:t>
                      </a:r>
                    </a:p>
                  </a:txBody>
                  <a:tcPr marL="164580" marR="82290" marT="82290" marB="548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What do you want from me?</a:t>
                      </a:r>
                    </a:p>
                  </a:txBody>
                  <a:tcPr marL="82290" marR="82290" marT="82290" marB="548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9964325"/>
                  </a:ext>
                </a:extLst>
              </a:tr>
              <a:tr h="1366018">
                <a:tc>
                  <a:txBody>
                    <a:bodyPr/>
                    <a:lstStyle/>
                    <a:p>
                      <a:pPr fontAlgn="base"/>
                      <a:r>
                        <a:rPr lang="en-US" sz="1000" b="1">
                          <a:solidFill>
                            <a:srgbClr val="292C2E"/>
                          </a:solidFill>
                          <a:effectLst/>
                          <a:latin typeface="inherit"/>
                        </a:rPr>
                        <a:t>MERCUTIO</a:t>
                      </a:r>
                    </a:p>
                    <a:p>
                      <a:pPr fontAlgn="base"/>
                      <a:r>
                        <a:rPr lang="en-US" sz="1000">
                          <a:solidFill>
                            <a:srgbClr val="292C2E"/>
                          </a:solidFill>
                          <a:effectLst/>
                          <a:latin typeface="inherit"/>
                        </a:rPr>
                        <a:t>Good King of Cats, nothing but one of your nine lives, that I mean to make bold withal, and, as you shall use me hereafter, dry-beat the rest of the eight. Will you pluck your sword out of his pilcher by the ears? Make haste, lest mine be about your ears ere it be out.</a:t>
                      </a:r>
                    </a:p>
                  </a:txBody>
                  <a:tcPr marL="164580" marR="82290" marT="82290" marB="548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a:solidFill>
                            <a:srgbClr val="292C2E"/>
                          </a:solidFill>
                          <a:effectLst/>
                          <a:latin typeface="inherit"/>
                        </a:rPr>
                        <a:t>MERCUTIO</a:t>
                      </a:r>
                    </a:p>
                    <a:p>
                      <a:pPr fontAlgn="base"/>
                      <a:r>
                        <a:rPr lang="en-US" sz="1000">
                          <a:solidFill>
                            <a:srgbClr val="292C2E"/>
                          </a:solidFill>
                          <a:effectLst/>
                          <a:latin typeface="inherit"/>
                        </a:rPr>
                        <a:t>Good King of Cats, I want to take one of your nine lives. I’ll take one, and, depending on how you treat me after that, I might beat the other eight out of you too. Will you pull your sword out of its sheath? Hurry up, or I’ll smack you on the ears with my sword before you have yours drawn.</a:t>
                      </a:r>
                    </a:p>
                  </a:txBody>
                  <a:tcPr marL="82290" marR="82290" marT="82290" marB="548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251756"/>
                  </a:ext>
                </a:extLst>
              </a:tr>
              <a:tr h="444367">
                <a:tc>
                  <a:txBody>
                    <a:bodyPr/>
                    <a:lstStyle/>
                    <a:p>
                      <a:pPr fontAlgn="base"/>
                      <a:r>
                        <a:rPr lang="en-US" sz="1000" b="1">
                          <a:solidFill>
                            <a:srgbClr val="292C2E"/>
                          </a:solidFill>
                          <a:effectLst/>
                          <a:latin typeface="inherit"/>
                        </a:rPr>
                        <a:t>TYBALT</a:t>
                      </a:r>
                    </a:p>
                    <a:p>
                      <a:pPr fontAlgn="base"/>
                      <a:r>
                        <a:rPr lang="en-US" sz="1000">
                          <a:solidFill>
                            <a:srgbClr val="292C2E"/>
                          </a:solidFill>
                          <a:effectLst/>
                          <a:latin typeface="inherit"/>
                        </a:rPr>
                        <a:t>I am for you. </a:t>
                      </a:r>
                      <a:r>
                        <a:rPr lang="en-US" sz="1000" i="1">
                          <a:solidFill>
                            <a:srgbClr val="292C2E"/>
                          </a:solidFill>
                          <a:effectLst/>
                          <a:latin typeface="inherit"/>
                        </a:rPr>
                        <a:t>(draws his sword)</a:t>
                      </a:r>
                      <a:endParaRPr lang="en-US" sz="1000">
                        <a:solidFill>
                          <a:srgbClr val="292C2E"/>
                        </a:solidFill>
                        <a:effectLst/>
                        <a:latin typeface="inherit"/>
                      </a:endParaRPr>
                    </a:p>
                  </a:txBody>
                  <a:tcPr marL="164580" marR="82290" marT="82290" marB="548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1000" b="1" dirty="0">
                          <a:solidFill>
                            <a:srgbClr val="292C2E"/>
                          </a:solidFill>
                          <a:effectLst/>
                          <a:latin typeface="inherit"/>
                        </a:rPr>
                        <a:t>TYBALT</a:t>
                      </a:r>
                    </a:p>
                    <a:p>
                      <a:pPr fontAlgn="base"/>
                      <a:r>
                        <a:rPr lang="en-US" sz="1000" dirty="0">
                          <a:solidFill>
                            <a:srgbClr val="292C2E"/>
                          </a:solidFill>
                          <a:effectLst/>
                          <a:latin typeface="inherit"/>
                        </a:rPr>
                        <a:t>I’ll fight you. </a:t>
                      </a:r>
                      <a:r>
                        <a:rPr lang="en-US" sz="1000" i="1" dirty="0">
                          <a:solidFill>
                            <a:srgbClr val="292C2E"/>
                          </a:solidFill>
                          <a:effectLst/>
                          <a:latin typeface="inherit"/>
                        </a:rPr>
                        <a:t>(he draws his sword)</a:t>
                      </a:r>
                      <a:endParaRPr lang="en-US" sz="1000" dirty="0">
                        <a:solidFill>
                          <a:srgbClr val="292C2E"/>
                        </a:solidFill>
                        <a:effectLst/>
                        <a:latin typeface="inherit"/>
                      </a:endParaRPr>
                    </a:p>
                  </a:txBody>
                  <a:tcPr marL="82290" marR="82290" marT="82290" marB="548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2096528"/>
                  </a:ext>
                </a:extLst>
              </a:tr>
            </a:tbl>
          </a:graphicData>
        </a:graphic>
      </p:graphicFrame>
      <p:sp>
        <p:nvSpPr>
          <p:cNvPr id="2" name="Title 1"/>
          <p:cNvSpPr>
            <a:spLocks noGrp="1"/>
          </p:cNvSpPr>
          <p:nvPr>
            <p:ph type="title"/>
          </p:nvPr>
        </p:nvSpPr>
        <p:spPr>
          <a:xfrm>
            <a:off x="2208274" y="0"/>
            <a:ext cx="5249788" cy="508918"/>
          </a:xfrm>
          <a:solidFill>
            <a:schemeClr val="bg1"/>
          </a:solidFill>
        </p:spPr>
        <p:txBody>
          <a:bodyPr/>
          <a:lstStyle/>
          <a:p>
            <a:r>
              <a:rPr lang="en-GB" dirty="0">
                <a:solidFill>
                  <a:srgbClr val="00B050"/>
                </a:solidFill>
              </a:rPr>
              <a:t>Rising Action </a:t>
            </a:r>
          </a:p>
        </p:txBody>
      </p:sp>
    </p:spTree>
    <p:extLst>
      <p:ext uri="{BB962C8B-B14F-4D97-AF65-F5344CB8AC3E}">
        <p14:creationId xmlns:p14="http://schemas.microsoft.com/office/powerpoint/2010/main" val="317410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40" y="188640"/>
            <a:ext cx="6185892" cy="436910"/>
          </a:xfrm>
        </p:spPr>
        <p:txBody>
          <a:bodyPr/>
          <a:lstStyle/>
          <a:p>
            <a:r>
              <a:rPr lang="en-GB" dirty="0">
                <a:solidFill>
                  <a:srgbClr val="00B050"/>
                </a:solidFill>
              </a:rPr>
              <a:t>Rising Action </a:t>
            </a:r>
          </a:p>
        </p:txBody>
      </p:sp>
      <p:graphicFrame>
        <p:nvGraphicFramePr>
          <p:cNvPr id="4" name="Table 3"/>
          <p:cNvGraphicFramePr>
            <a:graphicFrameLocks noGrp="1"/>
          </p:cNvGraphicFramePr>
          <p:nvPr>
            <p:extLst>
              <p:ext uri="{D42A27DB-BD31-4B8C-83A1-F6EECF244321}">
                <p14:modId xmlns:p14="http://schemas.microsoft.com/office/powerpoint/2010/main" val="2101388978"/>
              </p:ext>
            </p:extLst>
          </p:nvPr>
        </p:nvGraphicFramePr>
        <p:xfrm>
          <a:off x="1280592" y="625550"/>
          <a:ext cx="7581900" cy="4366260"/>
        </p:xfrm>
        <a:graphic>
          <a:graphicData uri="http://schemas.openxmlformats.org/drawingml/2006/table">
            <a:tbl>
              <a:tblPr/>
              <a:tblGrid>
                <a:gridCol w="3790950">
                  <a:extLst>
                    <a:ext uri="{9D8B030D-6E8A-4147-A177-3AD203B41FA5}">
                      <a16:colId xmlns:a16="http://schemas.microsoft.com/office/drawing/2014/main" val="591150008"/>
                    </a:ext>
                  </a:extLst>
                </a:gridCol>
                <a:gridCol w="3790950">
                  <a:extLst>
                    <a:ext uri="{9D8B030D-6E8A-4147-A177-3AD203B41FA5}">
                      <a16:colId xmlns:a16="http://schemas.microsoft.com/office/drawing/2014/main" val="814832714"/>
                    </a:ext>
                  </a:extLst>
                </a:gridCol>
              </a:tblGrid>
              <a:tr h="0">
                <a:tc>
                  <a:txBody>
                    <a:bodyPr/>
                    <a:lstStyle/>
                    <a:p>
                      <a:pPr fontAlgn="base"/>
                      <a:r>
                        <a:rPr lang="en-US" b="1">
                          <a:solidFill>
                            <a:srgbClr val="292C2E"/>
                          </a:solidFill>
                          <a:effectLst/>
                          <a:latin typeface="inherit"/>
                        </a:rPr>
                        <a:t>TYBALT</a:t>
                      </a:r>
                    </a:p>
                    <a:p>
                      <a:pPr fontAlgn="base"/>
                      <a:r>
                        <a:rPr lang="en-US">
                          <a:solidFill>
                            <a:srgbClr val="292C2E"/>
                          </a:solidFill>
                          <a:effectLst/>
                          <a:latin typeface="inherit"/>
                        </a:rPr>
                        <a:t>I am for you. </a:t>
                      </a:r>
                      <a:r>
                        <a:rPr lang="en-US" i="1">
                          <a:solidFill>
                            <a:srgbClr val="292C2E"/>
                          </a:solidFill>
                          <a:effectLst/>
                          <a:latin typeface="inherit"/>
                        </a:rPr>
                        <a:t>(draws his sword)</a:t>
                      </a:r>
                      <a:endParaRPr lang="en-US">
                        <a:solidFill>
                          <a:srgbClr val="292C2E"/>
                        </a:solidFill>
                        <a:effectLst/>
                        <a:latin typeface="inherit"/>
                      </a:endParaRPr>
                    </a:p>
                  </a:txBody>
                  <a:tcPr marL="228600" marR="114300" marT="114300" marB="7620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b="1">
                          <a:solidFill>
                            <a:srgbClr val="292C2E"/>
                          </a:solidFill>
                          <a:effectLst/>
                          <a:latin typeface="inherit"/>
                        </a:rPr>
                        <a:t>TYBALT</a:t>
                      </a:r>
                    </a:p>
                    <a:p>
                      <a:pPr fontAlgn="base"/>
                      <a:r>
                        <a:rPr lang="en-US">
                          <a:solidFill>
                            <a:srgbClr val="292C2E"/>
                          </a:solidFill>
                          <a:effectLst/>
                          <a:latin typeface="inherit"/>
                        </a:rPr>
                        <a:t>I’ll fight you. </a:t>
                      </a:r>
                      <a:r>
                        <a:rPr lang="en-US" i="1">
                          <a:solidFill>
                            <a:srgbClr val="292C2E"/>
                          </a:solidFill>
                          <a:effectLst/>
                          <a:latin typeface="inherit"/>
                        </a:rPr>
                        <a:t>(he draws his sword)</a:t>
                      </a:r>
                      <a:endParaRPr lang="en-US">
                        <a:solidFill>
                          <a:srgbClr val="292C2E"/>
                        </a:solidFill>
                        <a:effectLst/>
                        <a:latin typeface="inherit"/>
                      </a:endParaRPr>
                    </a:p>
                  </a:txBody>
                  <a:tcPr marL="114300" marR="114300" marT="114300" marB="7620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7617635"/>
                  </a:ext>
                </a:extLst>
              </a:tr>
              <a:tr h="0">
                <a:tc>
                  <a:txBody>
                    <a:bodyPr/>
                    <a:lstStyle/>
                    <a:p>
                      <a:pPr fontAlgn="base"/>
                      <a:r>
                        <a:rPr lang="en-US" b="1" dirty="0">
                          <a:solidFill>
                            <a:srgbClr val="292C2E"/>
                          </a:solidFill>
                          <a:effectLst/>
                          <a:latin typeface="inherit"/>
                        </a:rPr>
                        <a:t>ROMEO</a:t>
                      </a:r>
                    </a:p>
                    <a:p>
                      <a:pPr fontAlgn="base"/>
                      <a:r>
                        <a:rPr lang="en-US" dirty="0">
                          <a:solidFill>
                            <a:srgbClr val="8F8F8F"/>
                          </a:solidFill>
                          <a:effectLst/>
                          <a:latin typeface="inherit"/>
                        </a:rPr>
                        <a:t>50</a:t>
                      </a:r>
                      <a:r>
                        <a:rPr lang="en-US" dirty="0">
                          <a:solidFill>
                            <a:srgbClr val="292C2E"/>
                          </a:solidFill>
                          <a:effectLst/>
                          <a:latin typeface="inherit"/>
                        </a:rPr>
                        <a:t>Gentle Mercutio, put thy rapier up.</a:t>
                      </a:r>
                    </a:p>
                  </a:txBody>
                  <a:tcPr marL="228600" marR="114300" marT="114300" marB="7620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b="1">
                          <a:solidFill>
                            <a:srgbClr val="292C2E"/>
                          </a:solidFill>
                          <a:effectLst/>
                          <a:latin typeface="inherit"/>
                        </a:rPr>
                        <a:t>ROMEO</a:t>
                      </a:r>
                    </a:p>
                    <a:p>
                      <a:pPr fontAlgn="base"/>
                      <a:r>
                        <a:rPr lang="en-US">
                          <a:solidFill>
                            <a:srgbClr val="292C2E"/>
                          </a:solidFill>
                          <a:effectLst/>
                          <a:latin typeface="inherit"/>
                        </a:rPr>
                        <a:t>Noble Mercutio, put your sword away.</a:t>
                      </a:r>
                    </a:p>
                  </a:txBody>
                  <a:tcPr marL="114300" marR="114300" marT="114300" marB="7620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0385077"/>
                  </a:ext>
                </a:extLst>
              </a:tr>
              <a:tr h="0">
                <a:tc>
                  <a:txBody>
                    <a:bodyPr/>
                    <a:lstStyle/>
                    <a:p>
                      <a:pPr fontAlgn="base"/>
                      <a:r>
                        <a:rPr lang="en-GB" b="1">
                          <a:solidFill>
                            <a:srgbClr val="292C2E"/>
                          </a:solidFill>
                          <a:effectLst/>
                          <a:latin typeface="inherit"/>
                        </a:rPr>
                        <a:t>MERCUTIO</a:t>
                      </a:r>
                    </a:p>
                    <a:p>
                      <a:pPr fontAlgn="base"/>
                      <a:r>
                        <a:rPr lang="en-GB">
                          <a:solidFill>
                            <a:srgbClr val="292C2E"/>
                          </a:solidFill>
                          <a:effectLst/>
                          <a:latin typeface="inherit"/>
                        </a:rPr>
                        <a:t>Come, sir, your </a:t>
                      </a:r>
                      <a:r>
                        <a:rPr lang="en-GB" i="1">
                          <a:solidFill>
                            <a:srgbClr val="292C2E"/>
                          </a:solidFill>
                          <a:effectLst/>
                          <a:latin typeface="inherit"/>
                        </a:rPr>
                        <a:t>passado</a:t>
                      </a:r>
                      <a:r>
                        <a:rPr lang="en-GB">
                          <a:solidFill>
                            <a:srgbClr val="292C2E"/>
                          </a:solidFill>
                          <a:effectLst/>
                          <a:latin typeface="inherit"/>
                        </a:rPr>
                        <a:t>.</a:t>
                      </a:r>
                    </a:p>
                  </a:txBody>
                  <a:tcPr marL="228600" marR="114300" marT="114300" marB="7620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b="1">
                          <a:solidFill>
                            <a:srgbClr val="292C2E"/>
                          </a:solidFill>
                          <a:effectLst/>
                          <a:latin typeface="inherit"/>
                        </a:rPr>
                        <a:t>MERCUTIO</a:t>
                      </a:r>
                    </a:p>
                    <a:p>
                      <a:pPr fontAlgn="base"/>
                      <a:r>
                        <a:rPr lang="en-US" i="1">
                          <a:solidFill>
                            <a:srgbClr val="292C2E"/>
                          </a:solidFill>
                          <a:effectLst/>
                          <a:latin typeface="inherit"/>
                        </a:rPr>
                        <a:t>(to</a:t>
                      </a:r>
                      <a:r>
                        <a:rPr lang="en-US">
                          <a:solidFill>
                            <a:srgbClr val="292C2E"/>
                          </a:solidFill>
                          <a:effectLst/>
                          <a:latin typeface="inherit"/>
                        </a:rPr>
                        <a:t> TYBALT</a:t>
                      </a:r>
                      <a:r>
                        <a:rPr lang="en-US" i="1">
                          <a:solidFill>
                            <a:srgbClr val="292C2E"/>
                          </a:solidFill>
                          <a:effectLst/>
                          <a:latin typeface="inherit"/>
                        </a:rPr>
                        <a:t>)</a:t>
                      </a:r>
                      <a:r>
                        <a:rPr lang="en-US">
                          <a:solidFill>
                            <a:srgbClr val="292C2E"/>
                          </a:solidFill>
                          <a:effectLst/>
                          <a:latin typeface="inherit"/>
                        </a:rPr>
                        <a:t> Come on, sir, perform your forward thrust, your </a:t>
                      </a:r>
                      <a:r>
                        <a:rPr lang="en-US" i="1">
                          <a:solidFill>
                            <a:srgbClr val="292C2E"/>
                          </a:solidFill>
                          <a:effectLst/>
                          <a:latin typeface="inherit"/>
                        </a:rPr>
                        <a:t>passado.</a:t>
                      </a:r>
                      <a:endParaRPr lang="en-US">
                        <a:solidFill>
                          <a:srgbClr val="292C2E"/>
                        </a:solidFill>
                        <a:effectLst/>
                        <a:latin typeface="inherit"/>
                      </a:endParaRPr>
                    </a:p>
                  </a:txBody>
                  <a:tcPr marL="114300" marR="114300" marT="114300" marB="7620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88882"/>
                  </a:ext>
                </a:extLst>
              </a:tr>
              <a:tr h="0">
                <a:tc>
                  <a:txBody>
                    <a:bodyPr/>
                    <a:lstStyle/>
                    <a:p>
                      <a:pPr fontAlgn="base"/>
                      <a:r>
                        <a:rPr lang="en-GB" b="1" i="1">
                          <a:solidFill>
                            <a:srgbClr val="292C2E"/>
                          </a:solidFill>
                          <a:effectLst/>
                          <a:latin typeface="inherit"/>
                        </a:rPr>
                        <a:t>MERCUTIO</a:t>
                      </a:r>
                      <a:r>
                        <a:rPr lang="en-GB" i="1">
                          <a:solidFill>
                            <a:srgbClr val="292C2E"/>
                          </a:solidFill>
                          <a:effectLst/>
                          <a:latin typeface="inherit"/>
                        </a:rPr>
                        <a:t> and </a:t>
                      </a:r>
                      <a:r>
                        <a:rPr lang="en-GB" b="1" i="1">
                          <a:solidFill>
                            <a:srgbClr val="292C2E"/>
                          </a:solidFill>
                          <a:effectLst/>
                          <a:latin typeface="inherit"/>
                        </a:rPr>
                        <a:t>TYBALT</a:t>
                      </a:r>
                      <a:r>
                        <a:rPr lang="en-GB" i="1">
                          <a:solidFill>
                            <a:srgbClr val="292C2E"/>
                          </a:solidFill>
                          <a:effectLst/>
                          <a:latin typeface="inherit"/>
                        </a:rPr>
                        <a:t> fight</a:t>
                      </a:r>
                    </a:p>
                  </a:txBody>
                  <a:tcPr marL="228600" marR="114300" marT="114300" marB="7620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b="1" i="1">
                          <a:solidFill>
                            <a:srgbClr val="292C2E"/>
                          </a:solidFill>
                          <a:effectLst/>
                          <a:latin typeface="inherit"/>
                        </a:rPr>
                        <a:t>MERCUTIO</a:t>
                      </a:r>
                      <a:r>
                        <a:rPr lang="en-GB" i="1">
                          <a:solidFill>
                            <a:srgbClr val="292C2E"/>
                          </a:solidFill>
                          <a:effectLst/>
                          <a:latin typeface="inherit"/>
                        </a:rPr>
                        <a:t> and </a:t>
                      </a:r>
                      <a:r>
                        <a:rPr lang="en-GB" b="1" i="1">
                          <a:solidFill>
                            <a:srgbClr val="292C2E"/>
                          </a:solidFill>
                          <a:effectLst/>
                          <a:latin typeface="inherit"/>
                        </a:rPr>
                        <a:t>TYBALT</a:t>
                      </a:r>
                      <a:r>
                        <a:rPr lang="en-GB" i="1">
                          <a:solidFill>
                            <a:srgbClr val="292C2E"/>
                          </a:solidFill>
                          <a:effectLst/>
                          <a:latin typeface="inherit"/>
                        </a:rPr>
                        <a:t> fight</a:t>
                      </a:r>
                    </a:p>
                  </a:txBody>
                  <a:tcPr marL="114300" marR="114300" marT="114300" marB="7620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25637532"/>
                  </a:ext>
                </a:extLst>
              </a:tr>
              <a:tr h="0">
                <a:tc>
                  <a:txBody>
                    <a:bodyPr/>
                    <a:lstStyle/>
                    <a:p>
                      <a:pPr fontAlgn="base"/>
                      <a:r>
                        <a:rPr lang="en-GB" b="1" dirty="0">
                          <a:solidFill>
                            <a:srgbClr val="292C2E"/>
                          </a:solidFill>
                          <a:effectLst/>
                          <a:latin typeface="inherit"/>
                        </a:rPr>
                        <a:t>ROMEO</a:t>
                      </a:r>
                    </a:p>
                    <a:p>
                      <a:pPr fontAlgn="base"/>
                      <a:r>
                        <a:rPr lang="en-GB" i="1" dirty="0">
                          <a:solidFill>
                            <a:srgbClr val="292C2E"/>
                          </a:solidFill>
                          <a:effectLst/>
                          <a:latin typeface="inherit"/>
                        </a:rPr>
                        <a:t>(draws his sword)</a:t>
                      </a:r>
                      <a:r>
                        <a:rPr lang="en-GB" dirty="0">
                          <a:solidFill>
                            <a:srgbClr val="292C2E"/>
                          </a:solidFill>
                          <a:effectLst/>
                          <a:latin typeface="inherit"/>
                        </a:rPr>
                        <a:t> Draw, Benvolio. Beat down their weapons.</a:t>
                      </a:r>
                    </a:p>
                    <a:p>
                      <a:pPr fontAlgn="base"/>
                      <a:r>
                        <a:rPr lang="en-GB" dirty="0">
                          <a:solidFill>
                            <a:srgbClr val="292C2E"/>
                          </a:solidFill>
                          <a:effectLst/>
                          <a:latin typeface="inherit"/>
                        </a:rPr>
                        <a:t>Gentlemen, for shame! Forbear this outrage.</a:t>
                      </a:r>
                    </a:p>
                    <a:p>
                      <a:pPr fontAlgn="base"/>
                      <a:r>
                        <a:rPr lang="en-GB" dirty="0">
                          <a:solidFill>
                            <a:srgbClr val="292C2E"/>
                          </a:solidFill>
                          <a:effectLst/>
                          <a:latin typeface="inherit"/>
                        </a:rPr>
                        <a:t>Tybalt, Mercutio! The Prince expressly hath</a:t>
                      </a:r>
                    </a:p>
                    <a:p>
                      <a:pPr fontAlgn="base"/>
                      <a:r>
                        <a:rPr lang="en-GB" dirty="0">
                          <a:solidFill>
                            <a:srgbClr val="8F8F8F"/>
                          </a:solidFill>
                          <a:effectLst/>
                          <a:latin typeface="inherit"/>
                        </a:rPr>
                        <a:t>55</a:t>
                      </a:r>
                      <a:r>
                        <a:rPr lang="en-GB" dirty="0">
                          <a:solidFill>
                            <a:srgbClr val="292C2E"/>
                          </a:solidFill>
                          <a:effectLst/>
                          <a:latin typeface="inherit"/>
                        </a:rPr>
                        <a:t>Forbidden bandying in Verona streets.</a:t>
                      </a:r>
                    </a:p>
                    <a:p>
                      <a:pPr fontAlgn="base"/>
                      <a:r>
                        <a:rPr lang="en-GB" dirty="0">
                          <a:solidFill>
                            <a:srgbClr val="292C2E"/>
                          </a:solidFill>
                          <a:effectLst/>
                          <a:latin typeface="inherit"/>
                        </a:rPr>
                        <a:t>Hold, Tybalt! Good Mercutio!</a:t>
                      </a:r>
                    </a:p>
                  </a:txBody>
                  <a:tcPr marL="228600" marR="114300" marT="114300" marB="7620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i="1" dirty="0">
                          <a:solidFill>
                            <a:srgbClr val="292C2E"/>
                          </a:solidFill>
                          <a:effectLst/>
                          <a:latin typeface="inherit"/>
                        </a:rPr>
                        <a:t>(drawing his sword)</a:t>
                      </a:r>
                      <a:r>
                        <a:rPr lang="en-US" dirty="0">
                          <a:solidFill>
                            <a:srgbClr val="292C2E"/>
                          </a:solidFill>
                          <a:effectLst/>
                          <a:latin typeface="inherit"/>
                        </a:rPr>
                        <a:t> Draw your sword, Benvolio. Let’s beat down their weapons. Gentlemen, stop this disgraceful fight. Tybalt, Mercutio, the Prince has banned fighting in the streets of Verona. Stop, Tybalt. Stop, good Mercutio.</a:t>
                      </a:r>
                    </a:p>
                  </a:txBody>
                  <a:tcPr marL="114300" marR="114300" marT="114300" marB="7620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50178129"/>
                  </a:ext>
                </a:extLst>
              </a:tr>
            </a:tbl>
          </a:graphicData>
        </a:graphic>
      </p:graphicFrame>
    </p:spTree>
    <p:extLst>
      <p:ext uri="{BB962C8B-B14F-4D97-AF65-F5344CB8AC3E}">
        <p14:creationId xmlns:p14="http://schemas.microsoft.com/office/powerpoint/2010/main" val="415907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0256847"/>
              </p:ext>
            </p:extLst>
          </p:nvPr>
        </p:nvGraphicFramePr>
        <p:xfrm>
          <a:off x="560512" y="116632"/>
          <a:ext cx="8496944" cy="4968553"/>
        </p:xfrm>
        <a:graphic>
          <a:graphicData uri="http://schemas.openxmlformats.org/drawingml/2006/table">
            <a:tbl>
              <a:tblPr/>
              <a:tblGrid>
                <a:gridCol w="4248472">
                  <a:extLst>
                    <a:ext uri="{9D8B030D-6E8A-4147-A177-3AD203B41FA5}">
                      <a16:colId xmlns:a16="http://schemas.microsoft.com/office/drawing/2014/main" val="207374473"/>
                    </a:ext>
                  </a:extLst>
                </a:gridCol>
                <a:gridCol w="4248472">
                  <a:extLst>
                    <a:ext uri="{9D8B030D-6E8A-4147-A177-3AD203B41FA5}">
                      <a16:colId xmlns:a16="http://schemas.microsoft.com/office/drawing/2014/main" val="2067000858"/>
                    </a:ext>
                  </a:extLst>
                </a:gridCol>
              </a:tblGrid>
              <a:tr h="160758">
                <a:tc>
                  <a:txBody>
                    <a:bodyPr/>
                    <a:lstStyle/>
                    <a:p>
                      <a:pPr fontAlgn="base"/>
                      <a:r>
                        <a:rPr lang="en-GB" sz="600" b="0" cap="all" dirty="0">
                          <a:solidFill>
                            <a:srgbClr val="767676"/>
                          </a:solidFill>
                          <a:effectLst/>
                          <a:latin typeface="inherit"/>
                        </a:rPr>
                        <a:t>ORIGINAL TEXT</a:t>
                      </a:r>
                    </a:p>
                  </a:txBody>
                  <a:tcPr marL="102166" marR="51083" marT="51083" marB="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0" cap="all">
                          <a:solidFill>
                            <a:srgbClr val="767676"/>
                          </a:solidFill>
                          <a:effectLst/>
                          <a:latin typeface="inherit"/>
                        </a:rPr>
                        <a:t>MODERN TEXT</a:t>
                      </a:r>
                    </a:p>
                  </a:txBody>
                  <a:tcPr marL="51083" marR="51083" marT="51083" marB="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4782498"/>
                  </a:ext>
                </a:extLst>
              </a:tr>
              <a:tr h="407504">
                <a:tc>
                  <a:txBody>
                    <a:bodyPr/>
                    <a:lstStyle/>
                    <a:p>
                      <a:pPr fontAlgn="base"/>
                      <a:r>
                        <a:rPr lang="en-US" sz="600" b="1" i="1">
                          <a:solidFill>
                            <a:srgbClr val="292C2E"/>
                          </a:solidFill>
                          <a:effectLst/>
                          <a:latin typeface="inherit"/>
                        </a:rPr>
                        <a:t>ROMEO</a:t>
                      </a:r>
                      <a:r>
                        <a:rPr lang="en-US" sz="600" i="1">
                          <a:solidFill>
                            <a:srgbClr val="292C2E"/>
                          </a:solidFill>
                          <a:effectLst/>
                          <a:latin typeface="inherit"/>
                        </a:rPr>
                        <a:t> tries to break up the fight </a:t>
                      </a:r>
                      <a:r>
                        <a:rPr lang="en-US" sz="600" b="1" i="1">
                          <a:solidFill>
                            <a:srgbClr val="292C2E"/>
                          </a:solidFill>
                          <a:effectLst/>
                          <a:latin typeface="inherit"/>
                        </a:rPr>
                        <a:t>TYBALT</a:t>
                      </a:r>
                      <a:r>
                        <a:rPr lang="en-US" sz="600" i="1">
                          <a:solidFill>
                            <a:srgbClr val="292C2E"/>
                          </a:solidFill>
                          <a:effectLst/>
                          <a:latin typeface="inherit"/>
                        </a:rPr>
                        <a:t> stabs </a:t>
                      </a:r>
                      <a:r>
                        <a:rPr lang="en-US" sz="600" b="1" i="1">
                          <a:solidFill>
                            <a:srgbClr val="292C2E"/>
                          </a:solidFill>
                          <a:effectLst/>
                          <a:latin typeface="inherit"/>
                        </a:rPr>
                        <a:t>MERCUTIO</a:t>
                      </a:r>
                      <a:r>
                        <a:rPr lang="en-US" sz="600" i="1">
                          <a:solidFill>
                            <a:srgbClr val="292C2E"/>
                          </a:solidFill>
                          <a:effectLst/>
                          <a:latin typeface="inherit"/>
                        </a:rPr>
                        <a:t> under </a:t>
                      </a:r>
                      <a:r>
                        <a:rPr lang="en-US" sz="600" b="1" i="1">
                          <a:solidFill>
                            <a:srgbClr val="292C2E"/>
                          </a:solidFill>
                          <a:effectLst/>
                          <a:latin typeface="inherit"/>
                        </a:rPr>
                        <a:t>ROMEO</a:t>
                      </a:r>
                      <a:r>
                        <a:rPr lang="en-US" sz="600" i="1">
                          <a:solidFill>
                            <a:srgbClr val="292C2E"/>
                          </a:solidFill>
                          <a:effectLst/>
                          <a:latin typeface="inherit"/>
                        </a:rPr>
                        <a:t>’s am</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i="1">
                          <a:solidFill>
                            <a:srgbClr val="292C2E"/>
                          </a:solidFill>
                          <a:effectLst/>
                          <a:latin typeface="inherit"/>
                        </a:rPr>
                        <a:t>ROMEO</a:t>
                      </a:r>
                      <a:r>
                        <a:rPr lang="en-US" sz="600" i="1">
                          <a:solidFill>
                            <a:srgbClr val="292C2E"/>
                          </a:solidFill>
                          <a:effectLst/>
                          <a:latin typeface="inherit"/>
                        </a:rPr>
                        <a:t> tries to break up the fight. </a:t>
                      </a:r>
                      <a:r>
                        <a:rPr lang="en-US" sz="600" b="1" i="1">
                          <a:solidFill>
                            <a:srgbClr val="292C2E"/>
                          </a:solidFill>
                          <a:effectLst/>
                          <a:latin typeface="inherit"/>
                        </a:rPr>
                        <a:t>TYBALT</a:t>
                      </a:r>
                      <a:r>
                        <a:rPr lang="en-US" sz="600" i="1">
                          <a:solidFill>
                            <a:srgbClr val="292C2E"/>
                          </a:solidFill>
                          <a:effectLst/>
                          <a:latin typeface="inherit"/>
                        </a:rPr>
                        <a:t> reaches under </a:t>
                      </a:r>
                      <a:r>
                        <a:rPr lang="en-US" sz="600" b="1" i="1">
                          <a:solidFill>
                            <a:srgbClr val="292C2E"/>
                          </a:solidFill>
                          <a:effectLst/>
                          <a:latin typeface="inherit"/>
                        </a:rPr>
                        <a:t>ROMEO</a:t>
                      </a:r>
                      <a:r>
                        <a:rPr lang="en-US" sz="600" i="1">
                          <a:solidFill>
                            <a:srgbClr val="292C2E"/>
                          </a:solidFill>
                          <a:effectLst/>
                          <a:latin typeface="inherit"/>
                        </a:rPr>
                        <a:t>’s arm and stabs </a:t>
                      </a:r>
                      <a:r>
                        <a:rPr lang="en-US" sz="600" b="1" i="1">
                          <a:solidFill>
                            <a:srgbClr val="292C2E"/>
                          </a:solidFill>
                          <a:effectLst/>
                          <a:latin typeface="inherit"/>
                        </a:rPr>
                        <a:t>MERCUTIO</a:t>
                      </a:r>
                      <a:r>
                        <a:rPr lang="en-US" sz="600" i="1">
                          <a:solidFill>
                            <a:srgbClr val="292C2E"/>
                          </a:solidFill>
                          <a:effectLst/>
                          <a:latin typeface="inherit"/>
                        </a:rPr>
                        <a:t>.</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4791353"/>
                  </a:ext>
                </a:extLst>
              </a:tr>
              <a:tr h="302824">
                <a:tc>
                  <a:txBody>
                    <a:bodyPr/>
                    <a:lstStyle/>
                    <a:p>
                      <a:pPr fontAlgn="base"/>
                      <a:r>
                        <a:rPr lang="en-GB" sz="600" b="1">
                          <a:solidFill>
                            <a:srgbClr val="292C2E"/>
                          </a:solidFill>
                          <a:effectLst/>
                          <a:latin typeface="inherit"/>
                        </a:rPr>
                        <a:t>PETRUCHIO</a:t>
                      </a:r>
                    </a:p>
                    <a:p>
                      <a:pPr fontAlgn="base"/>
                      <a:r>
                        <a:rPr lang="en-GB" sz="600">
                          <a:solidFill>
                            <a:srgbClr val="292C2E"/>
                          </a:solidFill>
                          <a:effectLst/>
                          <a:latin typeface="inherit"/>
                        </a:rPr>
                        <a:t>Away, Tybalt.</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PETRUCHIO</a:t>
                      </a:r>
                    </a:p>
                    <a:p>
                      <a:pPr fontAlgn="base"/>
                      <a:r>
                        <a:rPr lang="en-US" sz="600">
                          <a:solidFill>
                            <a:srgbClr val="292C2E"/>
                          </a:solidFill>
                          <a:effectLst/>
                          <a:latin typeface="inherit"/>
                        </a:rPr>
                        <a:t>Let’s get away, Tybalt.</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8901089"/>
                  </a:ext>
                </a:extLst>
              </a:tr>
              <a:tr h="302824">
                <a:tc>
                  <a:txBody>
                    <a:bodyPr/>
                    <a:lstStyle/>
                    <a:p>
                      <a:pPr fontAlgn="base"/>
                      <a:r>
                        <a:rPr lang="en-US" sz="600" i="1">
                          <a:solidFill>
                            <a:srgbClr val="292C2E"/>
                          </a:solidFill>
                          <a:effectLst/>
                          <a:latin typeface="inherit"/>
                        </a:rPr>
                        <a:t>Exeunt </a:t>
                      </a:r>
                      <a:r>
                        <a:rPr lang="en-US" sz="600" b="1" i="1">
                          <a:solidFill>
                            <a:srgbClr val="292C2E"/>
                          </a:solidFill>
                          <a:effectLst/>
                          <a:latin typeface="inherit"/>
                        </a:rPr>
                        <a:t>TYBALT</a:t>
                      </a:r>
                      <a:r>
                        <a:rPr lang="en-US" sz="600" i="1">
                          <a:solidFill>
                            <a:srgbClr val="292C2E"/>
                          </a:solidFill>
                          <a:effectLst/>
                          <a:latin typeface="inherit"/>
                        </a:rPr>
                        <a:t>, </a:t>
                      </a:r>
                      <a:r>
                        <a:rPr lang="en-US" sz="600" b="1" i="1">
                          <a:solidFill>
                            <a:srgbClr val="292C2E"/>
                          </a:solidFill>
                          <a:effectLst/>
                          <a:latin typeface="inherit"/>
                        </a:rPr>
                        <a:t>PETRUCHIO</a:t>
                      </a:r>
                      <a:r>
                        <a:rPr lang="en-US" sz="600" i="1">
                          <a:solidFill>
                            <a:srgbClr val="292C2E"/>
                          </a:solidFill>
                          <a:effectLst/>
                          <a:latin typeface="inherit"/>
                        </a:rPr>
                        <a:t>, and the other </a:t>
                      </a:r>
                      <a:r>
                        <a:rPr lang="en-US" sz="600" b="1" i="1">
                          <a:solidFill>
                            <a:srgbClr val="292C2E"/>
                          </a:solidFill>
                          <a:effectLst/>
                          <a:latin typeface="inherit"/>
                        </a:rPr>
                        <a:t>CAPULETS</a:t>
                      </a:r>
                      <a:endParaRPr lang="en-US" sz="600" i="1">
                        <a:solidFill>
                          <a:srgbClr val="292C2E"/>
                        </a:solidFill>
                        <a:effectLst/>
                        <a:latin typeface="inherit"/>
                      </a:endParaRP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i="1">
                          <a:solidFill>
                            <a:srgbClr val="292C2E"/>
                          </a:solidFill>
                          <a:effectLst/>
                          <a:latin typeface="inherit"/>
                        </a:rPr>
                        <a:t>TYBALT</a:t>
                      </a:r>
                      <a:r>
                        <a:rPr lang="en-US" sz="600" i="1">
                          <a:solidFill>
                            <a:srgbClr val="292C2E"/>
                          </a:solidFill>
                          <a:effectLst/>
                          <a:latin typeface="inherit"/>
                        </a:rPr>
                        <a:t>, </a:t>
                      </a:r>
                      <a:r>
                        <a:rPr lang="en-US" sz="600" b="1" i="1">
                          <a:solidFill>
                            <a:srgbClr val="292C2E"/>
                          </a:solidFill>
                          <a:effectLst/>
                          <a:latin typeface="inherit"/>
                        </a:rPr>
                        <a:t>PETRUCHIO</a:t>
                      </a:r>
                      <a:r>
                        <a:rPr lang="en-US" sz="600" i="1">
                          <a:solidFill>
                            <a:srgbClr val="292C2E"/>
                          </a:solidFill>
                          <a:effectLst/>
                          <a:latin typeface="inherit"/>
                        </a:rPr>
                        <a:t>, and the other </a:t>
                      </a:r>
                      <a:r>
                        <a:rPr lang="en-US" sz="600" b="1" i="1">
                          <a:solidFill>
                            <a:srgbClr val="292C2E"/>
                          </a:solidFill>
                          <a:effectLst/>
                          <a:latin typeface="inherit"/>
                        </a:rPr>
                        <a:t>CAPULETS</a:t>
                      </a:r>
                      <a:r>
                        <a:rPr lang="en-US" sz="600" i="1">
                          <a:solidFill>
                            <a:srgbClr val="292C2E"/>
                          </a:solidFill>
                          <a:effectLst/>
                          <a:latin typeface="inherit"/>
                        </a:rPr>
                        <a:t> exit.</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0325006"/>
                  </a:ext>
                </a:extLst>
              </a:tr>
              <a:tr h="512183">
                <a:tc>
                  <a:txBody>
                    <a:bodyPr/>
                    <a:lstStyle/>
                    <a:p>
                      <a:pPr fontAlgn="base"/>
                      <a:r>
                        <a:rPr lang="en-US" sz="600" b="1" dirty="0">
                          <a:solidFill>
                            <a:srgbClr val="292C2E"/>
                          </a:solidFill>
                          <a:effectLst/>
                          <a:latin typeface="inherit"/>
                        </a:rPr>
                        <a:t>MERCUTIO</a:t>
                      </a:r>
                    </a:p>
                    <a:p>
                      <a:pPr fontAlgn="base"/>
                      <a:r>
                        <a:rPr lang="en-US" sz="600" dirty="0">
                          <a:solidFill>
                            <a:srgbClr val="292C2E"/>
                          </a:solidFill>
                          <a:effectLst/>
                          <a:latin typeface="inherit"/>
                        </a:rPr>
                        <a:t>I am hurt.</a:t>
                      </a:r>
                    </a:p>
                    <a:p>
                      <a:pPr fontAlgn="base"/>
                      <a:r>
                        <a:rPr lang="en-US" sz="600" dirty="0">
                          <a:solidFill>
                            <a:srgbClr val="292C2E"/>
                          </a:solidFill>
                          <a:effectLst/>
                          <a:latin typeface="inherit"/>
                        </a:rPr>
                        <a:t>A plague o' both your houses! I am sped.</a:t>
                      </a:r>
                    </a:p>
                    <a:p>
                      <a:pPr fontAlgn="base"/>
                      <a:r>
                        <a:rPr lang="en-US" sz="600" dirty="0">
                          <a:solidFill>
                            <a:srgbClr val="8F8F8F"/>
                          </a:solidFill>
                          <a:effectLst/>
                          <a:latin typeface="inherit"/>
                        </a:rPr>
                        <a:t>60</a:t>
                      </a:r>
                      <a:r>
                        <a:rPr lang="en-US" sz="600" dirty="0">
                          <a:solidFill>
                            <a:srgbClr val="292C2E"/>
                          </a:solidFill>
                          <a:effectLst/>
                          <a:latin typeface="inherit"/>
                        </a:rPr>
                        <a:t>Is he gone and hath nothing?</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I’ve been hurt. May a plague curse both your families. I’m finished. Did he get away clean?</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4351510"/>
                  </a:ext>
                </a:extLst>
              </a:tr>
              <a:tr h="302824">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     What, art thou hurt?</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What, are you hurt?</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7995085"/>
                  </a:ext>
                </a:extLst>
              </a:tr>
              <a:tr h="616863">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Ay, ay, a scratch, a scratch. Marry, ’tis enough.</a:t>
                      </a:r>
                    </a:p>
                    <a:p>
                      <a:pPr fontAlgn="base"/>
                      <a:r>
                        <a:rPr lang="en-US" sz="600">
                          <a:solidFill>
                            <a:srgbClr val="292C2E"/>
                          </a:solidFill>
                          <a:effectLst/>
                          <a:latin typeface="inherit"/>
                        </a:rPr>
                        <a:t>Where is my page?—Go, villain, fetch a surgeon.</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Yes, yes. It’s a scratch, just a scratch. But it’s enough. Where is my page? Go, boy. Get me a doctor.</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4018648"/>
                  </a:ext>
                </a:extLst>
              </a:tr>
              <a:tr h="198144">
                <a:tc>
                  <a:txBody>
                    <a:bodyPr/>
                    <a:lstStyle/>
                    <a:p>
                      <a:pPr fontAlgn="base"/>
                      <a:r>
                        <a:rPr lang="en-GB" sz="600" i="1">
                          <a:solidFill>
                            <a:srgbClr val="292C2E"/>
                          </a:solidFill>
                          <a:effectLst/>
                          <a:latin typeface="inherit"/>
                        </a:rPr>
                        <a:t>Exit </a:t>
                      </a:r>
                      <a:r>
                        <a:rPr lang="en-GB" sz="600" b="1" i="1">
                          <a:solidFill>
                            <a:srgbClr val="292C2E"/>
                          </a:solidFill>
                          <a:effectLst/>
                          <a:latin typeface="inherit"/>
                        </a:rPr>
                        <a:t>MERCUTIO'S PAGE</a:t>
                      </a:r>
                      <a:endParaRPr lang="en-GB" sz="600" i="1">
                        <a:solidFill>
                          <a:srgbClr val="292C2E"/>
                        </a:solidFill>
                        <a:effectLst/>
                        <a:latin typeface="inherit"/>
                      </a:endParaRP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1" i="1">
                          <a:solidFill>
                            <a:srgbClr val="292C2E"/>
                          </a:solidFill>
                          <a:effectLst/>
                          <a:latin typeface="inherit"/>
                        </a:rPr>
                        <a:t>MERCUTIO'S PAGE</a:t>
                      </a:r>
                      <a:r>
                        <a:rPr lang="en-GB" sz="600" i="1">
                          <a:solidFill>
                            <a:srgbClr val="292C2E"/>
                          </a:solidFill>
                          <a:effectLst/>
                          <a:latin typeface="inherit"/>
                        </a:rPr>
                        <a:t> exits.</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49294028"/>
                  </a:ext>
                </a:extLst>
              </a:tr>
              <a:tr h="407504">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Courage, man. The hurt cannot be much.</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Have courage, man. The wound can’t be that bad.</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6401354"/>
                  </a:ext>
                </a:extLst>
              </a:tr>
              <a:tr h="1454301">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No, ’tis not so deep as a well nor so wide as a church-door, but ’tis enough, ’twill serve. Ask for me tomorrow, and you shall find me a grave man. I am peppered, I warrant, for this world. A plague o' both your houses! Zounds, a dog, a rat, a mouse, a cat to scratch a man to death! A braggart, a rogue, a villain that fights by the book of arithmetic! Why the devil came you between us? I was hurt under your arm.</a:t>
                      </a:r>
                    </a:p>
                    <a:p>
                      <a:pPr fontAlgn="base"/>
                      <a:r>
                        <a:rPr lang="en-US" sz="600">
                          <a:solidFill>
                            <a:srgbClr val="8F8F8F"/>
                          </a:solidFill>
                          <a:effectLst/>
                          <a:latin typeface="inherit"/>
                        </a:rPr>
                        <a:t>65</a:t>
                      </a:r>
                      <a:endParaRPr lang="en-US" sz="600">
                        <a:solidFill>
                          <a:srgbClr val="292C2E"/>
                        </a:solidFill>
                        <a:effectLst/>
                        <a:latin typeface="inherit"/>
                      </a:endParaRP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No, it’s not as deep as a well, or as wide as a church door, but it’s enough. It’ll do the job. Ask for me tomorrow, and you’ll find me in a grave. I’m done for in this world, I believe. May a plague strike both your houses. Goddammit! I can’t believe that dog, that rat, that mouse, that cat could scratch me to death! That braggart, punk villain who fights like he learned swordsmanship from a manual! Why the hell did you come in between us? He struck me from under your arm.</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2355603"/>
                  </a:ext>
                </a:extLst>
              </a:tr>
              <a:tr h="302824">
                <a:tc>
                  <a:txBody>
                    <a:bodyPr/>
                    <a:lstStyle/>
                    <a:p>
                      <a:pPr fontAlgn="base"/>
                      <a:r>
                        <a:rPr lang="en-US" sz="600" b="1" dirty="0">
                          <a:solidFill>
                            <a:srgbClr val="292C2E"/>
                          </a:solidFill>
                          <a:effectLst/>
                          <a:latin typeface="inherit"/>
                        </a:rPr>
                        <a:t>ROMEO</a:t>
                      </a:r>
                    </a:p>
                    <a:p>
                      <a:pPr fontAlgn="base"/>
                      <a:r>
                        <a:rPr lang="en-US" sz="600" dirty="0">
                          <a:solidFill>
                            <a:srgbClr val="292C2E"/>
                          </a:solidFill>
                          <a:effectLst/>
                          <a:latin typeface="inherit"/>
                        </a:rPr>
                        <a:t>I thought all for the best.</a:t>
                      </a:r>
                    </a:p>
                  </a:txBody>
                  <a:tcPr marL="102166" marR="51083" marT="51083" marB="3405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dirty="0">
                          <a:solidFill>
                            <a:srgbClr val="292C2E"/>
                          </a:solidFill>
                          <a:effectLst/>
                          <a:latin typeface="inherit"/>
                        </a:rPr>
                        <a:t>ROMEO</a:t>
                      </a:r>
                    </a:p>
                    <a:p>
                      <a:pPr fontAlgn="base"/>
                      <a:r>
                        <a:rPr lang="en-US" sz="600" dirty="0">
                          <a:solidFill>
                            <a:srgbClr val="292C2E"/>
                          </a:solidFill>
                          <a:effectLst/>
                          <a:latin typeface="inherit"/>
                        </a:rPr>
                        <a:t>I thought it was the right thing to do.</a:t>
                      </a:r>
                    </a:p>
                  </a:txBody>
                  <a:tcPr marL="51083" marR="51083" marT="51083" marB="3405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8855336"/>
                  </a:ext>
                </a:extLst>
              </a:tr>
            </a:tbl>
          </a:graphicData>
        </a:graphic>
      </p:graphicFrame>
    </p:spTree>
    <p:extLst>
      <p:ext uri="{BB962C8B-B14F-4D97-AF65-F5344CB8AC3E}">
        <p14:creationId xmlns:p14="http://schemas.microsoft.com/office/powerpoint/2010/main" val="7764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Concluding thoughts…</a:t>
            </a:r>
            <a:endParaRPr lang="en-GB" dirty="0">
              <a:solidFill>
                <a:srgbClr val="00B050"/>
              </a:solidFill>
            </a:endParaRPr>
          </a:p>
        </p:txBody>
      </p:sp>
      <p:sp>
        <p:nvSpPr>
          <p:cNvPr id="3" name="Text Placeholder 2"/>
          <p:cNvSpPr>
            <a:spLocks noGrp="1"/>
          </p:cNvSpPr>
          <p:nvPr>
            <p:ph type="body" idx="1"/>
          </p:nvPr>
        </p:nvSpPr>
        <p:spPr>
          <a:xfrm>
            <a:off x="495300" y="1700808"/>
            <a:ext cx="8915400" cy="4525963"/>
          </a:xfrm>
        </p:spPr>
        <p:txBody>
          <a:bodyPr/>
          <a:lstStyle/>
          <a:p>
            <a:r>
              <a:rPr lang="en-GB" dirty="0" smtClean="0"/>
              <a:t>What happens in this part of the play? </a:t>
            </a:r>
          </a:p>
          <a:p>
            <a:endParaRPr lang="en-GB" dirty="0"/>
          </a:p>
          <a:p>
            <a:r>
              <a:rPr lang="en-GB" dirty="0" smtClean="0"/>
              <a:t>How does Mercutio feels towards his best friend Romeo? Explain. </a:t>
            </a:r>
          </a:p>
          <a:p>
            <a:endParaRPr lang="en-GB" dirty="0"/>
          </a:p>
          <a:p>
            <a:r>
              <a:rPr lang="en-GB" dirty="0" smtClean="0"/>
              <a:t>What do you learn about the character of Tybalt?</a:t>
            </a:r>
          </a:p>
          <a:p>
            <a:endParaRPr lang="en-GB" dirty="0" smtClean="0"/>
          </a:p>
          <a:p>
            <a:r>
              <a:rPr lang="en-GB" dirty="0" smtClean="0"/>
              <a:t>Explain what you think will happen next. </a:t>
            </a:r>
            <a:endParaRPr lang="en-GB" dirty="0"/>
          </a:p>
        </p:txBody>
      </p:sp>
    </p:spTree>
    <p:extLst>
      <p:ext uri="{BB962C8B-B14F-4D97-AF65-F5344CB8AC3E}">
        <p14:creationId xmlns:p14="http://schemas.microsoft.com/office/powerpoint/2010/main" val="4203667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203" y="2886117"/>
            <a:ext cx="821540" cy="78932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259" y="2019049"/>
            <a:ext cx="746576" cy="8092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63" y="3739048"/>
            <a:ext cx="797104" cy="79710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622154" y="797057"/>
            <a:ext cx="5200650" cy="725074"/>
          </a:xfrm>
          <a:solidFill>
            <a:schemeClr val="accent5">
              <a:lumMod val="20000"/>
              <a:lumOff val="80000"/>
            </a:schemeClr>
          </a:solidFill>
          <a:ln w="28575">
            <a:solidFill>
              <a:schemeClr val="accent5"/>
            </a:solidFill>
          </a:ln>
        </p:spPr>
        <p:txBody>
          <a:bodyPr>
            <a:normAutofit fontScale="55000" lnSpcReduction="20000"/>
          </a:bodyPr>
          <a:lstStyle/>
          <a:p>
            <a:r>
              <a:rPr lang="en-GB" sz="6500" b="1" dirty="0">
                <a:solidFill>
                  <a:schemeClr val="accent4">
                    <a:lumMod val="75000"/>
                  </a:schemeClr>
                </a:solidFill>
              </a:rPr>
              <a:t>English</a:t>
            </a:r>
            <a:r>
              <a:rPr lang="en-GB" sz="6500" b="1" dirty="0"/>
              <a:t> </a:t>
            </a:r>
            <a:r>
              <a:rPr lang="en-GB" sz="65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767970" y="54940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27">
              <a:buClrTx/>
            </a:pPr>
            <a:endParaRPr lang="en-GB" sz="1462" kern="1200">
              <a:solidFill>
                <a:prstClr val="black"/>
              </a:solidFill>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7152" y="512655"/>
            <a:ext cx="1728931" cy="1440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6074" y="4542393"/>
            <a:ext cx="901521" cy="901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9165" y="2048594"/>
            <a:ext cx="773222" cy="767454"/>
          </a:xfrm>
          <a:prstGeom prst="rect">
            <a:avLst/>
          </a:prstGeom>
          <a:noFill/>
        </p:spPr>
        <p:txBody>
          <a:bodyPr wrap="square" rtlCol="0">
            <a:spAutoFit/>
          </a:bodyPr>
          <a:lstStyle/>
          <a:p>
            <a:pPr defTabSz="742927">
              <a:buClrTx/>
            </a:pPr>
            <a:r>
              <a:rPr lang="en-GB" sz="4387" b="1" kern="1200" dirty="0">
                <a:ln w="25400">
                  <a:solidFill>
                    <a:srgbClr val="70AD47">
                      <a:lumMod val="60000"/>
                      <a:lumOff val="40000"/>
                    </a:srgbClr>
                  </a:solidFill>
                </a:ln>
                <a:solidFill>
                  <a:prstClr val="black"/>
                </a:solidFill>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131" y="5297181"/>
            <a:ext cx="634320" cy="849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2315" y="2861918"/>
            <a:ext cx="920474" cy="767454"/>
          </a:xfrm>
          <a:prstGeom prst="rect">
            <a:avLst/>
          </a:prstGeom>
          <a:noFill/>
          <a:ln w="25400">
            <a:noFill/>
          </a:ln>
        </p:spPr>
        <p:txBody>
          <a:bodyPr wrap="square" rtlCol="0">
            <a:spAutoFit/>
          </a:bodyPr>
          <a:lstStyle/>
          <a:p>
            <a:pPr defTabSz="742927">
              <a:buClrTx/>
            </a:pPr>
            <a:r>
              <a:rPr lang="en-GB" sz="4387" b="1" kern="1200" dirty="0">
                <a:ln w="25400">
                  <a:solidFill>
                    <a:srgbClr val="70AD47">
                      <a:lumMod val="50000"/>
                    </a:srgbClr>
                  </a:solidFill>
                </a:ln>
                <a:solidFill>
                  <a:srgbClr val="70AD47">
                    <a:lumMod val="60000"/>
                    <a:lumOff val="40000"/>
                  </a:srgbClr>
                </a:solidFill>
                <a:latin typeface="Calibri" panose="020F0502020204030204"/>
                <a:ea typeface="+mn-ea"/>
                <a:cs typeface="+mn-cs"/>
              </a:rPr>
              <a:t>2</a:t>
            </a:r>
          </a:p>
        </p:txBody>
      </p:sp>
      <p:sp>
        <p:nvSpPr>
          <p:cNvPr id="7" name="TextBox 6"/>
          <p:cNvSpPr txBox="1"/>
          <p:nvPr/>
        </p:nvSpPr>
        <p:spPr>
          <a:xfrm>
            <a:off x="1924796" y="3774285"/>
            <a:ext cx="621958"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3</a:t>
            </a:r>
          </a:p>
        </p:txBody>
      </p:sp>
      <p:sp>
        <p:nvSpPr>
          <p:cNvPr id="8" name="TextBox 7"/>
          <p:cNvSpPr txBox="1"/>
          <p:nvPr/>
        </p:nvSpPr>
        <p:spPr>
          <a:xfrm>
            <a:off x="2217998" y="4578676"/>
            <a:ext cx="1404156" cy="767454"/>
          </a:xfrm>
          <a:prstGeom prst="rect">
            <a:avLst/>
          </a:prstGeom>
          <a:noFill/>
        </p:spPr>
        <p:txBody>
          <a:bodyPr wrap="square" rtlCol="0">
            <a:spAutoFit/>
          </a:bodyPr>
          <a:lstStyle/>
          <a:p>
            <a:pPr defTabSz="742927">
              <a:buClrTx/>
            </a:pPr>
            <a:r>
              <a:rPr lang="en-GB" sz="4387" b="1" kern="1200" dirty="0">
                <a:ln w="25400">
                  <a:solidFill>
                    <a:srgbClr val="ED7D31">
                      <a:lumMod val="75000"/>
                    </a:srgbClr>
                  </a:solidFill>
                </a:ln>
                <a:solidFill>
                  <a:prstClr val="black"/>
                </a:solidFill>
                <a:latin typeface="Calibri" panose="020F0502020204030204"/>
                <a:ea typeface="+mn-ea"/>
                <a:cs typeface="+mn-cs"/>
              </a:rPr>
              <a:t>4</a:t>
            </a:r>
          </a:p>
        </p:txBody>
      </p:sp>
      <p:sp>
        <p:nvSpPr>
          <p:cNvPr id="9" name="TextBox 8"/>
          <p:cNvSpPr txBox="1"/>
          <p:nvPr/>
        </p:nvSpPr>
        <p:spPr>
          <a:xfrm>
            <a:off x="1860325" y="5405766"/>
            <a:ext cx="964789"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5</a:t>
            </a:r>
          </a:p>
        </p:txBody>
      </p:sp>
      <p:sp>
        <p:nvSpPr>
          <p:cNvPr id="12" name="TextBox 11"/>
          <p:cNvSpPr txBox="1"/>
          <p:nvPr/>
        </p:nvSpPr>
        <p:spPr>
          <a:xfrm>
            <a:off x="2638386" y="2287473"/>
            <a:ext cx="6169813" cy="692497"/>
          </a:xfrm>
          <a:prstGeom prst="rect">
            <a:avLst/>
          </a:prstGeom>
          <a:noFill/>
          <a:ln w="28575">
            <a:solidFill>
              <a:srgbClr val="92D050"/>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How is the noun </a:t>
            </a:r>
            <a:r>
              <a:rPr lang="en-GB" sz="1950" i="1" kern="1200" dirty="0">
                <a:solidFill>
                  <a:prstClr val="black"/>
                </a:solidFill>
                <a:latin typeface="Calibri" panose="020F0502020204030204"/>
                <a:ea typeface="+mn-ea"/>
                <a:cs typeface="+mn-cs"/>
              </a:rPr>
              <a:t>hierarchy </a:t>
            </a:r>
            <a:r>
              <a:rPr lang="en-GB" sz="1950" kern="1200" dirty="0">
                <a:solidFill>
                  <a:prstClr val="black"/>
                </a:solidFill>
                <a:latin typeface="Calibri" panose="020F0502020204030204"/>
                <a:ea typeface="+mn-ea"/>
                <a:cs typeface="+mn-cs"/>
              </a:rPr>
              <a:t>associated with ‘Romeo and Juliet?</a:t>
            </a:r>
          </a:p>
        </p:txBody>
      </p:sp>
      <p:sp>
        <p:nvSpPr>
          <p:cNvPr id="13" name="TextBox 12"/>
          <p:cNvSpPr txBox="1"/>
          <p:nvPr/>
        </p:nvSpPr>
        <p:spPr>
          <a:xfrm>
            <a:off x="2818155" y="2946234"/>
            <a:ext cx="5983085" cy="692497"/>
          </a:xfrm>
          <a:prstGeom prst="rect">
            <a:avLst/>
          </a:prstGeom>
          <a:noFill/>
          <a:ln w="28575">
            <a:solidFill>
              <a:schemeClr val="accent6">
                <a:lumMod val="50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a) What does Romeo think of the Prince’s decision of banishment, not death?</a:t>
            </a:r>
          </a:p>
        </p:txBody>
      </p:sp>
      <p:sp>
        <p:nvSpPr>
          <p:cNvPr id="14" name="TextBox 13"/>
          <p:cNvSpPr txBox="1"/>
          <p:nvPr/>
        </p:nvSpPr>
        <p:spPr>
          <a:xfrm>
            <a:off x="2631426" y="3938387"/>
            <a:ext cx="6169813" cy="392415"/>
          </a:xfrm>
          <a:prstGeom prst="rect">
            <a:avLst/>
          </a:prstGeom>
          <a:noFill/>
          <a:ln w="28575">
            <a:solidFill>
              <a:schemeClr val="accent2">
                <a:lumMod val="75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b) What does Romeo attempt and why? </a:t>
            </a:r>
          </a:p>
        </p:txBody>
      </p:sp>
      <p:sp>
        <p:nvSpPr>
          <p:cNvPr id="15" name="TextBox 14"/>
          <p:cNvSpPr txBox="1"/>
          <p:nvPr/>
        </p:nvSpPr>
        <p:spPr>
          <a:xfrm>
            <a:off x="2936341" y="4501794"/>
            <a:ext cx="5758452" cy="692497"/>
          </a:xfrm>
          <a:prstGeom prst="rect">
            <a:avLst/>
          </a:prstGeom>
          <a:noFill/>
          <a:ln w="28575">
            <a:solidFill>
              <a:srgbClr val="B93A17"/>
            </a:solidFill>
          </a:ln>
        </p:spPr>
        <p:txBody>
          <a:bodyPr wrap="square" rtlCol="0">
            <a:spAutoFit/>
          </a:bodyPr>
          <a:lstStyle/>
          <a:p>
            <a:pPr defTabSz="742927">
              <a:buClrTx/>
            </a:pPr>
            <a:r>
              <a:rPr lang="en-GB" sz="1950" b="1" kern="1200" dirty="0">
                <a:solidFill>
                  <a:prstClr val="black"/>
                </a:solidFill>
                <a:latin typeface="Calibri" panose="020F0502020204030204"/>
                <a:ea typeface="+mn-ea"/>
                <a:cs typeface="+mn-cs"/>
              </a:rPr>
              <a:t>Are the capital letters used correctly in this sentence</a:t>
            </a:r>
            <a:r>
              <a:rPr lang="en-GB" sz="1950" b="1" kern="1200" dirty="0">
                <a:solidFill>
                  <a:prstClr val="black"/>
                </a:solidFill>
                <a:latin typeface="Calibri" panose="020F0502020204030204"/>
                <a:ea typeface="+mn-ea"/>
                <a:cs typeface="+mn-cs"/>
              </a:rPr>
              <a:t>?</a:t>
            </a:r>
          </a:p>
          <a:p>
            <a:pPr defTabSz="742927">
              <a:buClrTx/>
            </a:pPr>
            <a:r>
              <a:rPr lang="en-US" sz="1950" b="1" kern="1200" dirty="0">
                <a:solidFill>
                  <a:prstClr val="black"/>
                </a:solidFill>
                <a:latin typeface="Calibri" panose="020F0502020204030204"/>
                <a:ea typeface="+mn-ea"/>
                <a:cs typeface="+mn-cs"/>
              </a:rPr>
              <a:t>Love, Fate and Time are key themes within the play.</a:t>
            </a:r>
            <a:endParaRPr lang="en-GB" sz="1950" b="1" kern="1200" dirty="0">
              <a:solidFill>
                <a:prstClr val="black"/>
              </a:solidFill>
              <a:latin typeface="Calibri" panose="020F0502020204030204"/>
              <a:ea typeface="+mn-ea"/>
              <a:cs typeface="+mn-cs"/>
            </a:endParaRPr>
          </a:p>
        </p:txBody>
      </p:sp>
      <p:sp>
        <p:nvSpPr>
          <p:cNvPr id="16" name="TextBox 15"/>
          <p:cNvSpPr txBox="1"/>
          <p:nvPr/>
        </p:nvSpPr>
        <p:spPr>
          <a:xfrm>
            <a:off x="2897594" y="5274895"/>
            <a:ext cx="6008479" cy="642484"/>
          </a:xfrm>
          <a:prstGeom prst="rect">
            <a:avLst/>
          </a:prstGeom>
          <a:noFill/>
          <a:ln w="28575">
            <a:solidFill>
              <a:srgbClr val="C00000"/>
            </a:solidFill>
          </a:ln>
        </p:spPr>
        <p:txBody>
          <a:bodyPr wrap="square" rtlCol="0">
            <a:spAutoFit/>
          </a:bodyPr>
          <a:lstStyle/>
          <a:p>
            <a:pPr defTabSz="742927">
              <a:buClrTx/>
            </a:pPr>
            <a:r>
              <a:rPr lang="en-GB" sz="1950" b="1" kern="1200" dirty="0">
                <a:solidFill>
                  <a:prstClr val="black"/>
                </a:solidFill>
                <a:latin typeface="Calibri" panose="020F0502020204030204"/>
                <a:ea typeface="+mn-ea"/>
                <a:cs typeface="+mn-cs"/>
              </a:rPr>
              <a:t>Is ellipsis used correctly here?</a:t>
            </a:r>
          </a:p>
          <a:p>
            <a:pPr defTabSz="742927">
              <a:buClrTx/>
            </a:pPr>
            <a:r>
              <a:rPr lang="en-GB" sz="1625" kern="1200" dirty="0">
                <a:solidFill>
                  <a:prstClr val="black"/>
                </a:solidFill>
                <a:latin typeface="Calibri" panose="020F0502020204030204"/>
                <a:ea typeface="+mn-ea"/>
                <a:cs typeface="+mn-cs"/>
              </a:rPr>
              <a:t>The important point to make… is </a:t>
            </a:r>
            <a:r>
              <a:rPr lang="en-GB" sz="1625" kern="1200" dirty="0">
                <a:solidFill>
                  <a:prstClr val="black"/>
                </a:solidFill>
                <a:latin typeface="Calibri" panose="020F0502020204030204"/>
                <a:ea typeface="+mn-ea"/>
                <a:cs typeface="+mn-cs"/>
              </a:rPr>
              <a:t>that Romeo loves Juliet.</a:t>
            </a:r>
            <a:endParaRPr lang="en-GB" sz="1625" b="1" kern="1200" dirty="0">
              <a:solidFill>
                <a:prstClr val="black"/>
              </a:solidFill>
              <a:latin typeface="Calibri" panose="020F0502020204030204"/>
              <a:ea typeface="+mn-ea"/>
              <a:cs typeface="+mn-cs"/>
            </a:endParaRPr>
          </a:p>
        </p:txBody>
      </p:sp>
      <p:sp>
        <p:nvSpPr>
          <p:cNvPr id="2" name="TextBox 1"/>
          <p:cNvSpPr txBox="1"/>
          <p:nvPr/>
        </p:nvSpPr>
        <p:spPr>
          <a:xfrm>
            <a:off x="58242" y="758316"/>
            <a:ext cx="1575239" cy="592470"/>
          </a:xfrm>
          <a:prstGeom prst="rect">
            <a:avLst/>
          </a:prstGeom>
          <a:noFill/>
        </p:spPr>
        <p:txBody>
          <a:bodyPr wrap="none" rtlCol="0">
            <a:spAutoFit/>
          </a:bodyPr>
          <a:lstStyle/>
          <a:p>
            <a:pPr defTabSz="742927">
              <a:buClrTx/>
            </a:pPr>
            <a:r>
              <a:rPr lang="en-GB" sz="3250" b="1" kern="1200" dirty="0">
                <a:solidFill>
                  <a:srgbClr val="FF0000"/>
                </a:solidFill>
                <a:latin typeface="Calibri" panose="020F0502020204030204"/>
                <a:ea typeface="+mn-ea"/>
                <a:cs typeface="+mn-cs"/>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60284" y="3403945"/>
            <a:ext cx="1914181" cy="762979"/>
          </a:xfrm>
          <a:prstGeom prst="rect">
            <a:avLst/>
          </a:prstGeom>
          <a:solidFill>
            <a:srgbClr val="C00000"/>
          </a:solidFill>
          <a:ln>
            <a:noFill/>
          </a:ln>
          <a:effec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60281" y="3403946"/>
            <a:ext cx="1914181" cy="7629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77017" y="4916796"/>
            <a:ext cx="153817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742927" eaLnBrk="1" hangingPunct="1">
              <a:buClrTx/>
            </a:pPr>
            <a:r>
              <a:rPr lang="en-GB" sz="3900" kern="1200" dirty="0">
                <a:solidFill>
                  <a:srgbClr val="C00000"/>
                </a:solidFill>
                <a:ea typeface="+mn-ea"/>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77017" y="2292015"/>
            <a:ext cx="1507021" cy="442429"/>
          </a:xfrm>
          <a:prstGeom prst="rect">
            <a:avLst/>
          </a:prstGeom>
          <a:noFill/>
        </p:spPr>
        <p:txBody>
          <a:bodyPr wrap="square" rtlCol="0">
            <a:spAutoFit/>
          </a:bodyPr>
          <a:lstStyle/>
          <a:p>
            <a:pPr defTabSz="742927">
              <a:buClrTx/>
            </a:pPr>
            <a:r>
              <a:rPr lang="en-GB" sz="2275" b="1" u="sng" kern="1200" dirty="0">
                <a:solidFill>
                  <a:prstClr val="black"/>
                </a:solidFill>
                <a:latin typeface="Calibri" panose="020F0502020204030204"/>
                <a:ea typeface="+mn-ea"/>
                <a:cs typeface="+mn-cs"/>
              </a:rPr>
              <a:t>5 minutes!</a:t>
            </a:r>
          </a:p>
        </p:txBody>
      </p:sp>
      <p:sp>
        <p:nvSpPr>
          <p:cNvPr id="10" name="Date Placeholder 9">
            <a:extLst>
              <a:ext uri="{FF2B5EF4-FFF2-40B4-BE49-F238E27FC236}">
                <a16:creationId xmlns:a16="http://schemas.microsoft.com/office/drawing/2014/main" id="{454B7215-F0D3-4E13-9802-0AF497CDC4F4}"/>
              </a:ext>
            </a:extLst>
          </p:cNvPr>
          <p:cNvSpPr>
            <a:spLocks noGrp="1"/>
          </p:cNvSpPr>
          <p:nvPr>
            <p:ph type="dt" sz="half" idx="10"/>
          </p:nvPr>
        </p:nvSpPr>
        <p:spPr/>
        <p:txBody>
          <a:bodyPr/>
          <a:lstStyle/>
          <a:p>
            <a:fld id="{EFCE31BE-711D-4837-AA14-50071A8AE5E9}" type="datetime2">
              <a:rPr lang="en-US" smtClean="0"/>
              <a:t>Wednesday, October 14, 2020</a:t>
            </a:fld>
            <a:endParaRPr lang="en-GB"/>
          </a:p>
        </p:txBody>
      </p:sp>
    </p:spTree>
    <p:extLst>
      <p:ext uri="{BB962C8B-B14F-4D97-AF65-F5344CB8AC3E}">
        <p14:creationId xmlns:p14="http://schemas.microsoft.com/office/powerpoint/2010/main" val="9008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49" y="1093716"/>
            <a:ext cx="7429500" cy="1939925"/>
          </a:xfrm>
        </p:spPr>
        <p:txBody>
          <a:bodyPr/>
          <a:lstStyle/>
          <a:p>
            <a:r>
              <a:rPr lang="en-GB" b="1" dirty="0" smtClean="0"/>
              <a:t>Remote Learning </a:t>
            </a:r>
            <a:r>
              <a:rPr lang="en-GB" dirty="0"/>
              <a:t/>
            </a:r>
            <a:br>
              <a:rPr lang="en-GB" dirty="0"/>
            </a:br>
            <a:r>
              <a:rPr lang="en-GB" dirty="0" smtClean="0">
                <a:solidFill>
                  <a:srgbClr val="00B050"/>
                </a:solidFill>
              </a:rPr>
              <a:t>w/c 19</a:t>
            </a:r>
            <a:r>
              <a:rPr lang="en-GB" baseline="30000" dirty="0" smtClean="0">
                <a:solidFill>
                  <a:srgbClr val="00B050"/>
                </a:solidFill>
              </a:rPr>
              <a:t>th</a:t>
            </a:r>
            <a:r>
              <a:rPr lang="en-GB" dirty="0" smtClean="0">
                <a:solidFill>
                  <a:srgbClr val="00B050"/>
                </a:solidFill>
              </a:rPr>
              <a:t> October, 2020</a:t>
            </a:r>
            <a:endParaRPr lang="en-GB" dirty="0">
              <a:solidFill>
                <a:srgbClr val="00B050"/>
              </a:solidFill>
            </a:endParaRPr>
          </a:p>
        </p:txBody>
      </p:sp>
      <p:pic>
        <p:nvPicPr>
          <p:cNvPr id="4" name="Picture 3"/>
          <p:cNvPicPr>
            <a:picLocks noChangeAspect="1"/>
          </p:cNvPicPr>
          <p:nvPr/>
        </p:nvPicPr>
        <p:blipFill>
          <a:blip r:embed="rId2"/>
          <a:stretch>
            <a:fillRect/>
          </a:stretch>
        </p:blipFill>
        <p:spPr>
          <a:xfrm>
            <a:off x="2770871" y="5437423"/>
            <a:ext cx="5696444" cy="440855"/>
          </a:xfrm>
          <a:prstGeom prst="rect">
            <a:avLst/>
          </a:prstGeom>
        </p:spPr>
      </p:pic>
      <p:cxnSp>
        <p:nvCxnSpPr>
          <p:cNvPr id="6" name="Straight Connector 5"/>
          <p:cNvCxnSpPr/>
          <p:nvPr/>
        </p:nvCxnSpPr>
        <p:spPr>
          <a:xfrm>
            <a:off x="1685846" y="5342446"/>
            <a:ext cx="6534306" cy="6091"/>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093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1556792"/>
            <a:ext cx="8915400" cy="1143000"/>
          </a:xfrm>
        </p:spPr>
        <p:txBody>
          <a:bodyPr/>
          <a:lstStyle/>
          <a:p>
            <a:r>
              <a:rPr lang="en-GB" sz="3200" dirty="0" smtClean="0">
                <a:solidFill>
                  <a:schemeClr val="tx1"/>
                </a:solidFill>
              </a:rPr>
              <a:t>Read through the following slides and </a:t>
            </a:r>
            <a:r>
              <a:rPr lang="en-GB" sz="3200" b="1" u="sng" dirty="0" smtClean="0">
                <a:solidFill>
                  <a:schemeClr val="tx1"/>
                </a:solidFill>
              </a:rPr>
              <a:t>make notes </a:t>
            </a:r>
            <a:r>
              <a:rPr lang="en-GB" sz="3200" dirty="0" smtClean="0">
                <a:solidFill>
                  <a:schemeClr val="tx1"/>
                </a:solidFill>
              </a:rPr>
              <a:t>on what is happening.</a:t>
            </a:r>
            <a:r>
              <a:rPr lang="en-GB" sz="3200" dirty="0" smtClean="0">
                <a:solidFill>
                  <a:srgbClr val="FF0000"/>
                </a:solidFill>
              </a:rPr>
              <a:t/>
            </a:r>
            <a:br>
              <a:rPr lang="en-GB" sz="3200" dirty="0" smtClean="0">
                <a:solidFill>
                  <a:srgbClr val="FF0000"/>
                </a:solidFill>
              </a:rPr>
            </a:br>
            <a:r>
              <a:rPr lang="en-GB" sz="3200" dirty="0" smtClean="0">
                <a:solidFill>
                  <a:schemeClr val="tx1"/>
                </a:solidFill>
              </a:rPr>
              <a:t>The modern translation is on the right of the screen to help you.</a:t>
            </a:r>
            <a:r>
              <a:rPr lang="en-GB" sz="3200" dirty="0">
                <a:solidFill>
                  <a:srgbClr val="FF0000"/>
                </a:solidFill>
              </a:rPr>
              <a:t/>
            </a:r>
            <a:br>
              <a:rPr lang="en-GB" sz="3200" dirty="0">
                <a:solidFill>
                  <a:srgbClr val="FF0000"/>
                </a:solidFill>
              </a:rPr>
            </a:br>
            <a:r>
              <a:rPr lang="en-GB" sz="3200" dirty="0" smtClean="0">
                <a:solidFill>
                  <a:srgbClr val="FF0000"/>
                </a:solidFill>
              </a:rPr>
              <a:t>This is a </a:t>
            </a:r>
            <a:r>
              <a:rPr lang="en-GB" sz="3200" b="1" u="sng" dirty="0" smtClean="0">
                <a:solidFill>
                  <a:srgbClr val="FF0000"/>
                </a:solidFill>
              </a:rPr>
              <a:t>key scene </a:t>
            </a:r>
            <a:r>
              <a:rPr lang="en-GB" sz="3200" dirty="0" smtClean="0">
                <a:solidFill>
                  <a:srgbClr val="FF0000"/>
                </a:solidFill>
              </a:rPr>
              <a:t>within the play.</a:t>
            </a:r>
            <a:endParaRPr lang="en-GB" sz="3200" dirty="0">
              <a:solidFill>
                <a:srgbClr val="FF0000"/>
              </a:solidFill>
            </a:endParaRPr>
          </a:p>
        </p:txBody>
      </p:sp>
    </p:spTree>
    <p:extLst>
      <p:ext uri="{BB962C8B-B14F-4D97-AF65-F5344CB8AC3E}">
        <p14:creationId xmlns:p14="http://schemas.microsoft.com/office/powerpoint/2010/main" val="64049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Act 3 Scene 1 continued…</a:t>
            </a:r>
            <a:endParaRPr lang="en-GB"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0966456"/>
              </p:ext>
            </p:extLst>
          </p:nvPr>
        </p:nvGraphicFramePr>
        <p:xfrm>
          <a:off x="2000672" y="1446832"/>
          <a:ext cx="5707664" cy="4341877"/>
        </p:xfrm>
        <a:graphic>
          <a:graphicData uri="http://schemas.openxmlformats.org/drawingml/2006/table">
            <a:tbl>
              <a:tblPr/>
              <a:tblGrid>
                <a:gridCol w="2853832">
                  <a:extLst>
                    <a:ext uri="{9D8B030D-6E8A-4147-A177-3AD203B41FA5}">
                      <a16:colId xmlns:a16="http://schemas.microsoft.com/office/drawing/2014/main" val="1214580334"/>
                    </a:ext>
                  </a:extLst>
                </a:gridCol>
                <a:gridCol w="2853832">
                  <a:extLst>
                    <a:ext uri="{9D8B030D-6E8A-4147-A177-3AD203B41FA5}">
                      <a16:colId xmlns:a16="http://schemas.microsoft.com/office/drawing/2014/main" val="2173027264"/>
                    </a:ext>
                  </a:extLst>
                </a:gridCol>
              </a:tblGrid>
              <a:tr h="132970">
                <a:tc>
                  <a:txBody>
                    <a:bodyPr/>
                    <a:lstStyle/>
                    <a:p>
                      <a:pPr fontAlgn="base"/>
                      <a:r>
                        <a:rPr lang="en-GB" sz="600" b="0" cap="all">
                          <a:solidFill>
                            <a:srgbClr val="767676"/>
                          </a:solidFill>
                          <a:effectLst/>
                          <a:latin typeface="inherit"/>
                        </a:rPr>
                        <a:t>ORIGINAL TEXT</a:t>
                      </a:r>
                    </a:p>
                  </a:txBody>
                  <a:tcPr marL="97823" marR="48912" marT="48912" marB="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0" cap="all">
                          <a:solidFill>
                            <a:srgbClr val="767676"/>
                          </a:solidFill>
                          <a:effectLst/>
                          <a:latin typeface="inherit"/>
                        </a:rPr>
                        <a:t>MODERN TEXT</a:t>
                      </a:r>
                    </a:p>
                  </a:txBody>
                  <a:tcPr marL="48912" marR="48912" marT="48912" marB="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60914198"/>
                  </a:ext>
                </a:extLst>
              </a:tr>
              <a:tr h="683649">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Help me into some house, Benvolio,</a:t>
                      </a:r>
                    </a:p>
                    <a:p>
                      <a:pPr fontAlgn="base"/>
                      <a:r>
                        <a:rPr lang="en-US" sz="600">
                          <a:solidFill>
                            <a:srgbClr val="292C2E"/>
                          </a:solidFill>
                          <a:effectLst/>
                          <a:latin typeface="inherit"/>
                        </a:rPr>
                        <a:t>Or I shall faint. A plague o' both your houses!</a:t>
                      </a:r>
                    </a:p>
                    <a:p>
                      <a:pPr fontAlgn="base"/>
                      <a:r>
                        <a:rPr lang="en-US" sz="600">
                          <a:solidFill>
                            <a:srgbClr val="292C2E"/>
                          </a:solidFill>
                          <a:effectLst/>
                          <a:latin typeface="inherit"/>
                        </a:rPr>
                        <a:t>They have made worms' meat of me. I have it,</a:t>
                      </a:r>
                    </a:p>
                    <a:p>
                      <a:pPr fontAlgn="base"/>
                      <a:r>
                        <a:rPr lang="en-US" sz="600">
                          <a:solidFill>
                            <a:srgbClr val="8F8F8F"/>
                          </a:solidFill>
                          <a:effectLst/>
                          <a:latin typeface="inherit"/>
                        </a:rPr>
                        <a:t>70</a:t>
                      </a:r>
                      <a:r>
                        <a:rPr lang="en-US" sz="600">
                          <a:solidFill>
                            <a:srgbClr val="292C2E"/>
                          </a:solidFill>
                          <a:effectLst/>
                          <a:latin typeface="inherit"/>
                        </a:rPr>
                        <a:t>And soundly too. Your houses!</a:t>
                      </a: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MERCUTIO</a:t>
                      </a:r>
                    </a:p>
                    <a:p>
                      <a:pPr fontAlgn="base"/>
                      <a:r>
                        <a:rPr lang="en-US" sz="600">
                          <a:solidFill>
                            <a:srgbClr val="292C2E"/>
                          </a:solidFill>
                          <a:effectLst/>
                          <a:latin typeface="inherit"/>
                        </a:rPr>
                        <a:t>Take me inside some house, Benvolio, or I’ll pass out. May a plague strike both your families! They’ve turned me into food for worms. I’m done for. Curse your families!</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9232091"/>
                  </a:ext>
                </a:extLst>
              </a:tr>
              <a:tr h="163864">
                <a:tc>
                  <a:txBody>
                    <a:bodyPr/>
                    <a:lstStyle/>
                    <a:p>
                      <a:pPr fontAlgn="base"/>
                      <a:r>
                        <a:rPr lang="en-GB" sz="600" i="1">
                          <a:solidFill>
                            <a:srgbClr val="292C2E"/>
                          </a:solidFill>
                          <a:effectLst/>
                          <a:latin typeface="inherit"/>
                        </a:rPr>
                        <a:t>Exeunt </a:t>
                      </a:r>
                      <a:r>
                        <a:rPr lang="en-GB" sz="600" b="1" i="1">
                          <a:solidFill>
                            <a:srgbClr val="292C2E"/>
                          </a:solidFill>
                          <a:effectLst/>
                          <a:latin typeface="inherit"/>
                        </a:rPr>
                        <a:t>MERCUTIO</a:t>
                      </a:r>
                      <a:r>
                        <a:rPr lang="en-GB" sz="600" i="1">
                          <a:solidFill>
                            <a:srgbClr val="292C2E"/>
                          </a:solidFill>
                          <a:effectLst/>
                          <a:latin typeface="inherit"/>
                        </a:rPr>
                        <a:t> and </a:t>
                      </a:r>
                      <a:r>
                        <a:rPr lang="en-GB" sz="600" b="1" i="1">
                          <a:solidFill>
                            <a:srgbClr val="292C2E"/>
                          </a:solidFill>
                          <a:effectLst/>
                          <a:latin typeface="inherit"/>
                        </a:rPr>
                        <a:t>BENVOLIO</a:t>
                      </a:r>
                      <a:endParaRPr lang="en-GB" sz="600" i="1">
                        <a:solidFill>
                          <a:srgbClr val="292C2E"/>
                        </a:solidFill>
                        <a:effectLst/>
                        <a:latin typeface="inherit"/>
                      </a:endParaRP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1" i="1">
                          <a:solidFill>
                            <a:srgbClr val="292C2E"/>
                          </a:solidFill>
                          <a:effectLst/>
                          <a:latin typeface="inherit"/>
                        </a:rPr>
                        <a:t>MERCUTIO</a:t>
                      </a:r>
                      <a:r>
                        <a:rPr lang="en-GB" sz="600" i="1">
                          <a:solidFill>
                            <a:srgbClr val="292C2E"/>
                          </a:solidFill>
                          <a:effectLst/>
                          <a:latin typeface="inherit"/>
                        </a:rPr>
                        <a:t> and </a:t>
                      </a:r>
                      <a:r>
                        <a:rPr lang="en-GB" sz="600" b="1" i="1">
                          <a:solidFill>
                            <a:srgbClr val="292C2E"/>
                          </a:solidFill>
                          <a:effectLst/>
                          <a:latin typeface="inherit"/>
                        </a:rPr>
                        <a:t>BENVOLIO</a:t>
                      </a:r>
                      <a:r>
                        <a:rPr lang="en-GB" sz="600" i="1">
                          <a:solidFill>
                            <a:srgbClr val="292C2E"/>
                          </a:solidFill>
                          <a:effectLst/>
                          <a:latin typeface="inherit"/>
                        </a:rPr>
                        <a:t> exit.</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8945103"/>
                  </a:ext>
                </a:extLst>
              </a:tr>
              <a:tr h="856911">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This gentleman, the Prince’s near ally,</a:t>
                      </a:r>
                    </a:p>
                    <a:p>
                      <a:pPr fontAlgn="base"/>
                      <a:r>
                        <a:rPr lang="en-US" sz="600">
                          <a:solidFill>
                            <a:srgbClr val="292C2E"/>
                          </a:solidFill>
                          <a:effectLst/>
                          <a:latin typeface="inherit"/>
                        </a:rPr>
                        <a:t>My very friend, hath got his mortal hurt</a:t>
                      </a:r>
                    </a:p>
                    <a:p>
                      <a:pPr fontAlgn="base"/>
                      <a:r>
                        <a:rPr lang="en-US" sz="600">
                          <a:solidFill>
                            <a:srgbClr val="292C2E"/>
                          </a:solidFill>
                          <a:effectLst/>
                          <a:latin typeface="inherit"/>
                        </a:rPr>
                        <a:t>In my behalf. My reputation stained</a:t>
                      </a:r>
                    </a:p>
                    <a:p>
                      <a:pPr fontAlgn="base"/>
                      <a:r>
                        <a:rPr lang="en-US" sz="600">
                          <a:solidFill>
                            <a:srgbClr val="292C2E"/>
                          </a:solidFill>
                          <a:effectLst/>
                          <a:latin typeface="inherit"/>
                        </a:rPr>
                        <a:t>With Tybalt’s slander.—Tybalt, that an hour</a:t>
                      </a:r>
                    </a:p>
                    <a:p>
                      <a:pPr fontAlgn="base"/>
                      <a:r>
                        <a:rPr lang="en-US" sz="600">
                          <a:solidFill>
                            <a:srgbClr val="8F8F8F"/>
                          </a:solidFill>
                          <a:effectLst/>
                          <a:latin typeface="inherit"/>
                        </a:rPr>
                        <a:t>75</a:t>
                      </a:r>
                      <a:r>
                        <a:rPr lang="en-US" sz="600">
                          <a:solidFill>
                            <a:srgbClr val="292C2E"/>
                          </a:solidFill>
                          <a:effectLst/>
                          <a:latin typeface="inherit"/>
                        </a:rPr>
                        <a:t>Hath been my kinsman! O sweet Juliet,</a:t>
                      </a:r>
                    </a:p>
                    <a:p>
                      <a:pPr fontAlgn="base"/>
                      <a:r>
                        <a:rPr lang="en-US" sz="600">
                          <a:solidFill>
                            <a:srgbClr val="292C2E"/>
                          </a:solidFill>
                          <a:effectLst/>
                          <a:latin typeface="inherit"/>
                        </a:rPr>
                        <a:t>Thy beauty hath made me effeminate</a:t>
                      </a:r>
                    </a:p>
                    <a:p>
                      <a:pPr fontAlgn="base"/>
                      <a:r>
                        <a:rPr lang="en-US" sz="600">
                          <a:solidFill>
                            <a:srgbClr val="292C2E"/>
                          </a:solidFill>
                          <a:effectLst/>
                          <a:latin typeface="inherit"/>
                        </a:rPr>
                        <a:t>And in my temper softened valor’s steel!</a:t>
                      </a: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This gentleman Mercutio, a close relative of the Prince and my dear friend, was killed while defending me from Tybalt’s slander—Tybalt, who had been my cousin for a whole hour! Oh, sweet Juliet, your beauty has made me weak like a woman, and you have softened my bravery, which before was as hard as steel.</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8170374"/>
                  </a:ext>
                </a:extLst>
              </a:tr>
              <a:tr h="163864">
                <a:tc>
                  <a:txBody>
                    <a:bodyPr/>
                    <a:lstStyle/>
                    <a:p>
                      <a:pPr fontAlgn="base"/>
                      <a:r>
                        <a:rPr lang="en-GB" sz="600" i="1">
                          <a:solidFill>
                            <a:srgbClr val="292C2E"/>
                          </a:solidFill>
                          <a:effectLst/>
                          <a:latin typeface="inherit"/>
                        </a:rPr>
                        <a:t>Enter </a:t>
                      </a:r>
                      <a:r>
                        <a:rPr lang="en-GB" sz="600" b="1" i="1">
                          <a:solidFill>
                            <a:srgbClr val="292C2E"/>
                          </a:solidFill>
                          <a:effectLst/>
                          <a:latin typeface="inherit"/>
                        </a:rPr>
                        <a:t>BENVOLIO</a:t>
                      </a:r>
                      <a:endParaRPr lang="en-GB" sz="600" i="1">
                        <a:solidFill>
                          <a:srgbClr val="292C2E"/>
                        </a:solidFill>
                        <a:effectLst/>
                        <a:latin typeface="inherit"/>
                      </a:endParaRP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1" i="1">
                          <a:solidFill>
                            <a:srgbClr val="292C2E"/>
                          </a:solidFill>
                          <a:effectLst/>
                          <a:latin typeface="inherit"/>
                        </a:rPr>
                        <a:t>BENVOLIO</a:t>
                      </a:r>
                      <a:r>
                        <a:rPr lang="en-GB" sz="600" i="1">
                          <a:solidFill>
                            <a:srgbClr val="292C2E"/>
                          </a:solidFill>
                          <a:effectLst/>
                          <a:latin typeface="inherit"/>
                        </a:rPr>
                        <a:t> enters.</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065151"/>
                  </a:ext>
                </a:extLst>
              </a:tr>
              <a:tr h="510387">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O Romeo, Romeo, brave Mercutio is dead!</a:t>
                      </a:r>
                    </a:p>
                    <a:p>
                      <a:pPr fontAlgn="base"/>
                      <a:r>
                        <a:rPr lang="en-US" sz="600">
                          <a:solidFill>
                            <a:srgbClr val="292C2E"/>
                          </a:solidFill>
                          <a:effectLst/>
                          <a:latin typeface="inherit"/>
                        </a:rPr>
                        <a:t>That gallant spirit hath aspired the clouds,</a:t>
                      </a:r>
                    </a:p>
                    <a:p>
                      <a:pPr fontAlgn="base"/>
                      <a:r>
                        <a:rPr lang="en-US" sz="600">
                          <a:solidFill>
                            <a:srgbClr val="8F8F8F"/>
                          </a:solidFill>
                          <a:effectLst/>
                          <a:latin typeface="inherit"/>
                        </a:rPr>
                        <a:t>80</a:t>
                      </a:r>
                      <a:r>
                        <a:rPr lang="en-US" sz="600">
                          <a:solidFill>
                            <a:srgbClr val="292C2E"/>
                          </a:solidFill>
                          <a:effectLst/>
                          <a:latin typeface="inherit"/>
                        </a:rPr>
                        <a:t>Which too untimely here did scorn the earth.</a:t>
                      </a: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Oh Romeo, Romeo, brave Mercutio is dead! His brave spirit has floated up to heaven, but it was too early for him to leave life on earth.</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9194164"/>
                  </a:ext>
                </a:extLst>
              </a:tr>
              <a:tr h="423756">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This day’s black fate on more days doth depend.</a:t>
                      </a:r>
                    </a:p>
                    <a:p>
                      <a:pPr fontAlgn="base"/>
                      <a:r>
                        <a:rPr lang="en-US" sz="600">
                          <a:solidFill>
                            <a:srgbClr val="292C2E"/>
                          </a:solidFill>
                          <a:effectLst/>
                          <a:latin typeface="inherit"/>
                        </a:rPr>
                        <a:t>This but begins the woe others must end.</a:t>
                      </a: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The future will be affected by today’s terrible events. Today is the start of a terror that will end in the days ahead.</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27813890"/>
                  </a:ext>
                </a:extLst>
              </a:tr>
              <a:tr h="163864">
                <a:tc>
                  <a:txBody>
                    <a:bodyPr/>
                    <a:lstStyle/>
                    <a:p>
                      <a:pPr fontAlgn="base"/>
                      <a:r>
                        <a:rPr lang="en-GB" sz="600" i="1" dirty="0">
                          <a:solidFill>
                            <a:srgbClr val="292C2E"/>
                          </a:solidFill>
                          <a:effectLst/>
                          <a:latin typeface="inherit"/>
                        </a:rPr>
                        <a:t>Enter </a:t>
                      </a:r>
                      <a:r>
                        <a:rPr lang="en-GB" sz="600" b="1" i="1" dirty="0">
                          <a:solidFill>
                            <a:srgbClr val="292C2E"/>
                          </a:solidFill>
                          <a:effectLst/>
                          <a:latin typeface="inherit"/>
                        </a:rPr>
                        <a:t>TYBALT</a:t>
                      </a:r>
                      <a:endParaRPr lang="en-GB" sz="600" i="1" dirty="0">
                        <a:solidFill>
                          <a:srgbClr val="292C2E"/>
                        </a:solidFill>
                        <a:effectLst/>
                        <a:latin typeface="inherit"/>
                      </a:endParaRP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1" i="1">
                          <a:solidFill>
                            <a:srgbClr val="292C2E"/>
                          </a:solidFill>
                          <a:effectLst/>
                          <a:latin typeface="inherit"/>
                        </a:rPr>
                        <a:t>TYBALT</a:t>
                      </a:r>
                      <a:r>
                        <a:rPr lang="en-GB" sz="600" i="1">
                          <a:solidFill>
                            <a:srgbClr val="292C2E"/>
                          </a:solidFill>
                          <a:effectLst/>
                          <a:latin typeface="inherit"/>
                        </a:rPr>
                        <a:t> enters.</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8820496"/>
                  </a:ext>
                </a:extLst>
              </a:tr>
              <a:tr h="250494">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Here comes the furious Tybalt back again.</a:t>
                      </a: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Here comes the furious Tybalt back again.</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2883941"/>
                  </a:ext>
                </a:extLst>
              </a:tr>
              <a:tr h="943542">
                <a:tc>
                  <a:txBody>
                    <a:bodyPr/>
                    <a:lstStyle/>
                    <a:p>
                      <a:pPr fontAlgn="base"/>
                      <a:r>
                        <a:rPr lang="en-US" sz="600" b="1">
                          <a:solidFill>
                            <a:srgbClr val="292C2E"/>
                          </a:solidFill>
                          <a:effectLst/>
                          <a:latin typeface="inherit"/>
                        </a:rPr>
                        <a:t>ROMEO</a:t>
                      </a:r>
                    </a:p>
                    <a:p>
                      <a:pPr fontAlgn="base"/>
                      <a:r>
                        <a:rPr lang="en-US" sz="600">
                          <a:solidFill>
                            <a:srgbClr val="292C2E"/>
                          </a:solidFill>
                          <a:effectLst/>
                          <a:latin typeface="inherit"/>
                        </a:rPr>
                        <a:t>Alive in triumph—and Mercutio slain!</a:t>
                      </a:r>
                    </a:p>
                    <a:p>
                      <a:pPr fontAlgn="base"/>
                      <a:r>
                        <a:rPr lang="en-US" sz="600">
                          <a:solidFill>
                            <a:srgbClr val="8F8F8F"/>
                          </a:solidFill>
                          <a:effectLst/>
                          <a:latin typeface="inherit"/>
                        </a:rPr>
                        <a:t>85</a:t>
                      </a:r>
                      <a:r>
                        <a:rPr lang="en-US" sz="600">
                          <a:solidFill>
                            <a:srgbClr val="292C2E"/>
                          </a:solidFill>
                          <a:effectLst/>
                          <a:latin typeface="inherit"/>
                        </a:rPr>
                        <a:t>Away to heaven, respective lenity,</a:t>
                      </a:r>
                    </a:p>
                    <a:p>
                      <a:pPr fontAlgn="base"/>
                      <a:r>
                        <a:rPr lang="en-US" sz="600">
                          <a:solidFill>
                            <a:srgbClr val="292C2E"/>
                          </a:solidFill>
                          <a:effectLst/>
                          <a:latin typeface="inherit"/>
                        </a:rPr>
                        <a:t>And fire-eyed fury be my conduct now.</a:t>
                      </a:r>
                    </a:p>
                    <a:p>
                      <a:pPr fontAlgn="base"/>
                      <a:r>
                        <a:rPr lang="en-US" sz="600">
                          <a:solidFill>
                            <a:srgbClr val="292C2E"/>
                          </a:solidFill>
                          <a:effectLst/>
                          <a:latin typeface="inherit"/>
                        </a:rPr>
                        <a:t>Now, Tybalt, take the “villain” back again</a:t>
                      </a:r>
                    </a:p>
                    <a:p>
                      <a:pPr fontAlgn="base"/>
                      <a:r>
                        <a:rPr lang="en-US" sz="600">
                          <a:solidFill>
                            <a:srgbClr val="292C2E"/>
                          </a:solidFill>
                          <a:effectLst/>
                          <a:latin typeface="inherit"/>
                        </a:rPr>
                        <a:t>That late thou gavest me, for Mercutio’s soul</a:t>
                      </a:r>
                    </a:p>
                    <a:p>
                      <a:pPr fontAlgn="base"/>
                      <a:r>
                        <a:rPr lang="en-US" sz="600">
                          <a:solidFill>
                            <a:srgbClr val="292C2E"/>
                          </a:solidFill>
                          <a:effectLst/>
                          <a:latin typeface="inherit"/>
                        </a:rPr>
                        <a:t>Is but a little way above our heads,</a:t>
                      </a:r>
                    </a:p>
                    <a:p>
                      <a:pPr fontAlgn="base"/>
                      <a:r>
                        <a:rPr lang="en-US" sz="600">
                          <a:solidFill>
                            <a:srgbClr val="8F8F8F"/>
                          </a:solidFill>
                          <a:effectLst/>
                          <a:latin typeface="inherit"/>
                        </a:rPr>
                        <a:t>90</a:t>
                      </a:r>
                      <a:r>
                        <a:rPr lang="en-US" sz="600">
                          <a:solidFill>
                            <a:srgbClr val="292C2E"/>
                          </a:solidFill>
                          <a:effectLst/>
                          <a:latin typeface="inherit"/>
                        </a:rPr>
                        <a:t>Staying for thine to keep him company.</a:t>
                      </a:r>
                    </a:p>
                    <a:p>
                      <a:pPr fontAlgn="base"/>
                      <a:r>
                        <a:rPr lang="en-US" sz="600">
                          <a:solidFill>
                            <a:srgbClr val="292C2E"/>
                          </a:solidFill>
                          <a:effectLst/>
                          <a:latin typeface="inherit"/>
                        </a:rPr>
                        <a:t>Either thou or I, or both, must go with him.</a:t>
                      </a:r>
                    </a:p>
                  </a:txBody>
                  <a:tcPr marL="97823" marR="48912" marT="48912" marB="32608"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dirty="0">
                          <a:solidFill>
                            <a:srgbClr val="292C2E"/>
                          </a:solidFill>
                          <a:effectLst/>
                          <a:latin typeface="inherit"/>
                        </a:rPr>
                        <a:t>ROMEO</a:t>
                      </a:r>
                    </a:p>
                    <a:p>
                      <a:pPr fontAlgn="base"/>
                      <a:r>
                        <a:rPr lang="en-US" sz="600" dirty="0">
                          <a:solidFill>
                            <a:srgbClr val="292C2E"/>
                          </a:solidFill>
                          <a:effectLst/>
                          <a:latin typeface="inherit"/>
                        </a:rPr>
                        <a:t>He’s alive and victorious, and Mercutio’s dead? Enough with mercy and consideration. It’s time for rage to guide my actions. Now, Tybalt, you can call me “villain” the way you did before. Mercutio’s soul is floating right above our heads. He’s waiting for you to keep him company on the way up to heaven. Either you, or I, or both of us have to go with him.</a:t>
                      </a:r>
                    </a:p>
                  </a:txBody>
                  <a:tcPr marL="48912" marR="48912" marT="48912" marB="32608"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926507"/>
                  </a:ext>
                </a:extLst>
              </a:tr>
            </a:tbl>
          </a:graphicData>
        </a:graphic>
      </p:graphicFrame>
    </p:spTree>
    <p:extLst>
      <p:ext uri="{BB962C8B-B14F-4D97-AF65-F5344CB8AC3E}">
        <p14:creationId xmlns:p14="http://schemas.microsoft.com/office/powerpoint/2010/main" val="173786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5573757"/>
              </p:ext>
            </p:extLst>
          </p:nvPr>
        </p:nvGraphicFramePr>
        <p:xfrm>
          <a:off x="1856656" y="1496000"/>
          <a:ext cx="5521580" cy="4605870"/>
        </p:xfrm>
        <a:graphic>
          <a:graphicData uri="http://schemas.openxmlformats.org/drawingml/2006/table">
            <a:tbl>
              <a:tblPr/>
              <a:tblGrid>
                <a:gridCol w="2760790">
                  <a:extLst>
                    <a:ext uri="{9D8B030D-6E8A-4147-A177-3AD203B41FA5}">
                      <a16:colId xmlns:a16="http://schemas.microsoft.com/office/drawing/2014/main" val="665022309"/>
                    </a:ext>
                  </a:extLst>
                </a:gridCol>
                <a:gridCol w="2760790">
                  <a:extLst>
                    <a:ext uri="{9D8B030D-6E8A-4147-A177-3AD203B41FA5}">
                      <a16:colId xmlns:a16="http://schemas.microsoft.com/office/drawing/2014/main" val="180383916"/>
                    </a:ext>
                  </a:extLst>
                </a:gridCol>
              </a:tblGrid>
              <a:tr h="153604">
                <a:tc>
                  <a:txBody>
                    <a:bodyPr/>
                    <a:lstStyle/>
                    <a:p>
                      <a:pPr fontAlgn="base"/>
                      <a:r>
                        <a:rPr lang="en-GB" sz="700" b="0" cap="all">
                          <a:solidFill>
                            <a:srgbClr val="767676"/>
                          </a:solidFill>
                          <a:effectLst/>
                          <a:latin typeface="inherit"/>
                        </a:rPr>
                        <a:t>ORIGINAL TEXT</a:t>
                      </a:r>
                    </a:p>
                  </a:txBody>
                  <a:tcPr marL="107166" marR="53583" marT="53583" marB="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700" b="0" cap="all">
                          <a:solidFill>
                            <a:srgbClr val="767676"/>
                          </a:solidFill>
                          <a:effectLst/>
                          <a:latin typeface="inherit"/>
                        </a:rPr>
                        <a:t>MODERN TEXT</a:t>
                      </a:r>
                    </a:p>
                  </a:txBody>
                  <a:tcPr marL="53583" marR="53583" marT="53583" marB="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0519870"/>
                  </a:ext>
                </a:extLst>
              </a:tr>
              <a:tr h="489390">
                <a:tc>
                  <a:txBody>
                    <a:bodyPr/>
                    <a:lstStyle/>
                    <a:p>
                      <a:pPr fontAlgn="base"/>
                      <a:r>
                        <a:rPr lang="en-US" sz="700" b="1">
                          <a:solidFill>
                            <a:srgbClr val="292C2E"/>
                          </a:solidFill>
                          <a:effectLst/>
                          <a:latin typeface="inherit"/>
                        </a:rPr>
                        <a:t>TYBALT</a:t>
                      </a:r>
                    </a:p>
                    <a:p>
                      <a:pPr fontAlgn="base"/>
                      <a:r>
                        <a:rPr lang="en-US" sz="700">
                          <a:solidFill>
                            <a:srgbClr val="292C2E"/>
                          </a:solidFill>
                          <a:effectLst/>
                          <a:latin typeface="inherit"/>
                        </a:rPr>
                        <a:t>Thou, wretched boy, that didst consort him here</a:t>
                      </a:r>
                    </a:p>
                    <a:p>
                      <a:pPr fontAlgn="base"/>
                      <a:r>
                        <a:rPr lang="en-US" sz="700">
                          <a:solidFill>
                            <a:srgbClr val="292C2E"/>
                          </a:solidFill>
                          <a:effectLst/>
                          <a:latin typeface="inherit"/>
                        </a:rPr>
                        <a:t>Shalt with him hence.</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TYBALT</a:t>
                      </a:r>
                    </a:p>
                    <a:p>
                      <a:pPr fontAlgn="base"/>
                      <a:r>
                        <a:rPr lang="en-US" sz="700">
                          <a:solidFill>
                            <a:srgbClr val="292C2E"/>
                          </a:solidFill>
                          <a:effectLst/>
                          <a:latin typeface="inherit"/>
                        </a:rPr>
                        <a:t>Wretched boy, you hung out with him here, and you’re going to go to heaven with him.</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7264003"/>
                  </a:ext>
                </a:extLst>
              </a:tr>
              <a:tr h="289347">
                <a:tc>
                  <a:txBody>
                    <a:bodyPr/>
                    <a:lstStyle/>
                    <a:p>
                      <a:pPr fontAlgn="base"/>
                      <a:r>
                        <a:rPr lang="en-US" sz="700" b="1">
                          <a:solidFill>
                            <a:srgbClr val="292C2E"/>
                          </a:solidFill>
                          <a:effectLst/>
                          <a:latin typeface="inherit"/>
                        </a:rPr>
                        <a:t>ROMEO</a:t>
                      </a:r>
                    </a:p>
                    <a:p>
                      <a:pPr fontAlgn="base"/>
                      <a:r>
                        <a:rPr lang="en-US" sz="700">
                          <a:solidFill>
                            <a:srgbClr val="292C2E"/>
                          </a:solidFill>
                          <a:effectLst/>
                          <a:latin typeface="inherit"/>
                        </a:rPr>
                        <a:t>     This shall determine that.</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ROMEO</a:t>
                      </a:r>
                    </a:p>
                    <a:p>
                      <a:pPr fontAlgn="base"/>
                      <a:r>
                        <a:rPr lang="en-US" sz="700">
                          <a:solidFill>
                            <a:srgbClr val="292C2E"/>
                          </a:solidFill>
                          <a:effectLst/>
                          <a:latin typeface="inherit"/>
                        </a:rPr>
                        <a:t>This fight will decide who dies.</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2146"/>
                  </a:ext>
                </a:extLst>
              </a:tr>
              <a:tr h="189326">
                <a:tc>
                  <a:txBody>
                    <a:bodyPr/>
                    <a:lstStyle/>
                    <a:p>
                      <a:pPr fontAlgn="base"/>
                      <a:r>
                        <a:rPr lang="en-GB" sz="700" i="1">
                          <a:solidFill>
                            <a:srgbClr val="292C2E"/>
                          </a:solidFill>
                          <a:effectLst/>
                          <a:latin typeface="inherit"/>
                        </a:rPr>
                        <a:t>They fight. </a:t>
                      </a:r>
                      <a:r>
                        <a:rPr lang="en-GB" sz="700" b="1" i="1">
                          <a:solidFill>
                            <a:srgbClr val="292C2E"/>
                          </a:solidFill>
                          <a:effectLst/>
                          <a:latin typeface="inherit"/>
                        </a:rPr>
                        <a:t>TYBALT</a:t>
                      </a:r>
                      <a:r>
                        <a:rPr lang="en-GB" sz="700" i="1">
                          <a:solidFill>
                            <a:srgbClr val="292C2E"/>
                          </a:solidFill>
                          <a:effectLst/>
                          <a:latin typeface="inherit"/>
                        </a:rPr>
                        <a:t> falls</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i="1">
                          <a:solidFill>
                            <a:srgbClr val="292C2E"/>
                          </a:solidFill>
                          <a:effectLst/>
                          <a:latin typeface="inherit"/>
                        </a:rPr>
                        <a:t>They fight. </a:t>
                      </a:r>
                      <a:r>
                        <a:rPr lang="en-US" sz="700" b="1" i="1">
                          <a:solidFill>
                            <a:srgbClr val="292C2E"/>
                          </a:solidFill>
                          <a:effectLst/>
                          <a:latin typeface="inherit"/>
                        </a:rPr>
                        <a:t>TYBALT</a:t>
                      </a:r>
                      <a:r>
                        <a:rPr lang="en-US" sz="700" i="1">
                          <a:solidFill>
                            <a:srgbClr val="292C2E"/>
                          </a:solidFill>
                          <a:effectLst/>
                          <a:latin typeface="inherit"/>
                        </a:rPr>
                        <a:t> falls and dies</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2780508"/>
                  </a:ext>
                </a:extLst>
              </a:tr>
              <a:tr h="689432">
                <a:tc>
                  <a:txBody>
                    <a:bodyPr/>
                    <a:lstStyle/>
                    <a:p>
                      <a:pPr fontAlgn="base"/>
                      <a:r>
                        <a:rPr lang="en-US" sz="700" b="1">
                          <a:solidFill>
                            <a:srgbClr val="292C2E"/>
                          </a:solidFill>
                          <a:effectLst/>
                          <a:latin typeface="inherit"/>
                        </a:rPr>
                        <a:t>BENVOLIO</a:t>
                      </a:r>
                    </a:p>
                    <a:p>
                      <a:pPr fontAlgn="base"/>
                      <a:r>
                        <a:rPr lang="en-US" sz="700">
                          <a:solidFill>
                            <a:srgbClr val="292C2E"/>
                          </a:solidFill>
                          <a:effectLst/>
                          <a:latin typeface="inherit"/>
                        </a:rPr>
                        <a:t>Romeo, away, be gone!</a:t>
                      </a:r>
                    </a:p>
                    <a:p>
                      <a:pPr fontAlgn="base"/>
                      <a:r>
                        <a:rPr lang="en-US" sz="700">
                          <a:solidFill>
                            <a:srgbClr val="8F8F8F"/>
                          </a:solidFill>
                          <a:effectLst/>
                          <a:latin typeface="inherit"/>
                        </a:rPr>
                        <a:t>95</a:t>
                      </a:r>
                      <a:r>
                        <a:rPr lang="en-US" sz="700">
                          <a:solidFill>
                            <a:srgbClr val="292C2E"/>
                          </a:solidFill>
                          <a:effectLst/>
                          <a:latin typeface="inherit"/>
                        </a:rPr>
                        <a:t>The citizens are up, and Tybalt slain.</a:t>
                      </a:r>
                    </a:p>
                    <a:p>
                      <a:pPr fontAlgn="base"/>
                      <a:r>
                        <a:rPr lang="en-US" sz="700">
                          <a:solidFill>
                            <a:srgbClr val="292C2E"/>
                          </a:solidFill>
                          <a:effectLst/>
                          <a:latin typeface="inherit"/>
                        </a:rPr>
                        <a:t>Stand not amazed. The Prince will doom thee death</a:t>
                      </a:r>
                    </a:p>
                    <a:p>
                      <a:pPr fontAlgn="base"/>
                      <a:r>
                        <a:rPr lang="en-US" sz="700">
                          <a:solidFill>
                            <a:srgbClr val="292C2E"/>
                          </a:solidFill>
                          <a:effectLst/>
                          <a:latin typeface="inherit"/>
                        </a:rPr>
                        <a:t>If thou art taken. Hence, be gone, away!</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BENVOLIO</a:t>
                      </a:r>
                    </a:p>
                    <a:p>
                      <a:pPr fontAlgn="base"/>
                      <a:r>
                        <a:rPr lang="en-US" sz="700">
                          <a:solidFill>
                            <a:srgbClr val="292C2E"/>
                          </a:solidFill>
                          <a:effectLst/>
                          <a:latin typeface="inherit"/>
                        </a:rPr>
                        <a:t>Romeo, get out of here. The citizens are around, and Tybalt is dead. Don’t stand there shocked. The Prince will give you the death penalty if you get caught. So get out of here!</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21197882"/>
                  </a:ext>
                </a:extLst>
              </a:tr>
              <a:tr h="289347">
                <a:tc>
                  <a:txBody>
                    <a:bodyPr/>
                    <a:lstStyle/>
                    <a:p>
                      <a:pPr fontAlgn="base"/>
                      <a:r>
                        <a:rPr lang="en-US" sz="700" b="1">
                          <a:solidFill>
                            <a:srgbClr val="292C2E"/>
                          </a:solidFill>
                          <a:effectLst/>
                          <a:latin typeface="inherit"/>
                        </a:rPr>
                        <a:t>ROMEO</a:t>
                      </a:r>
                    </a:p>
                    <a:p>
                      <a:pPr fontAlgn="base"/>
                      <a:r>
                        <a:rPr lang="en-US" sz="700">
                          <a:solidFill>
                            <a:srgbClr val="292C2E"/>
                          </a:solidFill>
                          <a:effectLst/>
                          <a:latin typeface="inherit"/>
                        </a:rPr>
                        <a:t>Oh, I am fortune’s fool!</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ROMEO</a:t>
                      </a:r>
                    </a:p>
                    <a:p>
                      <a:pPr fontAlgn="base"/>
                      <a:r>
                        <a:rPr lang="en-US" sz="700">
                          <a:solidFill>
                            <a:srgbClr val="292C2E"/>
                          </a:solidFill>
                          <a:effectLst/>
                          <a:latin typeface="inherit"/>
                        </a:rPr>
                        <a:t>Oh, I have awful luck.</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60558732"/>
                  </a:ext>
                </a:extLst>
              </a:tr>
              <a:tr h="289347">
                <a:tc>
                  <a:txBody>
                    <a:bodyPr/>
                    <a:lstStyle/>
                    <a:p>
                      <a:pPr fontAlgn="base"/>
                      <a:r>
                        <a:rPr lang="en-US" sz="700" b="1">
                          <a:solidFill>
                            <a:srgbClr val="292C2E"/>
                          </a:solidFill>
                          <a:effectLst/>
                          <a:latin typeface="inherit"/>
                        </a:rPr>
                        <a:t>BENVOLIO</a:t>
                      </a:r>
                    </a:p>
                    <a:p>
                      <a:pPr fontAlgn="base"/>
                      <a:r>
                        <a:rPr lang="en-US" sz="700">
                          <a:solidFill>
                            <a:srgbClr val="292C2E"/>
                          </a:solidFill>
                          <a:effectLst/>
                          <a:latin typeface="inherit"/>
                        </a:rPr>
                        <a:t>     Why dost thou stay?</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BENVOLIO</a:t>
                      </a:r>
                    </a:p>
                    <a:p>
                      <a:pPr fontAlgn="base"/>
                      <a:r>
                        <a:rPr lang="en-US" sz="700">
                          <a:solidFill>
                            <a:srgbClr val="292C2E"/>
                          </a:solidFill>
                          <a:effectLst/>
                          <a:latin typeface="inherit"/>
                        </a:rPr>
                        <a:t>Why are you waiting?</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564936"/>
                  </a:ext>
                </a:extLst>
              </a:tr>
              <a:tr h="189326">
                <a:tc>
                  <a:txBody>
                    <a:bodyPr/>
                    <a:lstStyle/>
                    <a:p>
                      <a:pPr fontAlgn="base"/>
                      <a:r>
                        <a:rPr lang="en-GB" sz="700" i="1">
                          <a:solidFill>
                            <a:srgbClr val="292C2E"/>
                          </a:solidFill>
                          <a:effectLst/>
                          <a:latin typeface="inherit"/>
                        </a:rPr>
                        <a:t>Exit </a:t>
                      </a:r>
                      <a:r>
                        <a:rPr lang="en-GB" sz="700" b="1" i="1">
                          <a:solidFill>
                            <a:srgbClr val="292C2E"/>
                          </a:solidFill>
                          <a:effectLst/>
                          <a:latin typeface="inherit"/>
                        </a:rPr>
                        <a:t>ROMEO</a:t>
                      </a:r>
                      <a:endParaRPr lang="en-GB" sz="700" i="1">
                        <a:solidFill>
                          <a:srgbClr val="292C2E"/>
                        </a:solidFill>
                        <a:effectLst/>
                        <a:latin typeface="inherit"/>
                      </a:endParaRP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700" i="1">
                          <a:solidFill>
                            <a:srgbClr val="292C2E"/>
                          </a:solidFill>
                          <a:effectLst/>
                          <a:latin typeface="inherit"/>
                        </a:rPr>
                        <a:t>ROMEO exits.</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9695775"/>
                  </a:ext>
                </a:extLst>
              </a:tr>
              <a:tr h="189326">
                <a:tc>
                  <a:txBody>
                    <a:bodyPr/>
                    <a:lstStyle/>
                    <a:p>
                      <a:pPr fontAlgn="base"/>
                      <a:r>
                        <a:rPr lang="en-US" sz="700" i="1">
                          <a:solidFill>
                            <a:srgbClr val="292C2E"/>
                          </a:solidFill>
                          <a:effectLst/>
                          <a:latin typeface="inherit"/>
                        </a:rPr>
                        <a:t>Enter </a:t>
                      </a:r>
                      <a:r>
                        <a:rPr lang="en-US" sz="700" b="1" i="1">
                          <a:solidFill>
                            <a:srgbClr val="292C2E"/>
                          </a:solidFill>
                          <a:effectLst/>
                          <a:latin typeface="inherit"/>
                        </a:rPr>
                        <a:t>CITIZENS OF THE WATCH</a:t>
                      </a:r>
                      <a:endParaRPr lang="en-US" sz="700" i="1">
                        <a:solidFill>
                          <a:srgbClr val="292C2E"/>
                        </a:solidFill>
                        <a:effectLst/>
                        <a:latin typeface="inherit"/>
                      </a:endParaRP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i="1">
                          <a:solidFill>
                            <a:srgbClr val="292C2E"/>
                          </a:solidFill>
                          <a:effectLst/>
                          <a:latin typeface="inherit"/>
                        </a:rPr>
                        <a:t>The </a:t>
                      </a:r>
                      <a:r>
                        <a:rPr lang="en-US" sz="700" b="1" i="1">
                          <a:solidFill>
                            <a:srgbClr val="292C2E"/>
                          </a:solidFill>
                          <a:effectLst/>
                          <a:latin typeface="inherit"/>
                        </a:rPr>
                        <a:t>CITIZENS OF THE WATCH</a:t>
                      </a:r>
                      <a:r>
                        <a:rPr lang="en-US" sz="700" i="1">
                          <a:solidFill>
                            <a:srgbClr val="292C2E"/>
                          </a:solidFill>
                          <a:effectLst/>
                          <a:latin typeface="inherit"/>
                        </a:rPr>
                        <a:t> enter.</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8236834"/>
                  </a:ext>
                </a:extLst>
              </a:tr>
              <a:tr h="489390">
                <a:tc>
                  <a:txBody>
                    <a:bodyPr/>
                    <a:lstStyle/>
                    <a:p>
                      <a:pPr fontAlgn="base"/>
                      <a:r>
                        <a:rPr lang="en-US" sz="700" b="1">
                          <a:solidFill>
                            <a:srgbClr val="292C2E"/>
                          </a:solidFill>
                          <a:effectLst/>
                          <a:latin typeface="inherit"/>
                        </a:rPr>
                        <a:t>CITIZEN OF THE WATCH</a:t>
                      </a:r>
                    </a:p>
                    <a:p>
                      <a:pPr fontAlgn="base"/>
                      <a:r>
                        <a:rPr lang="en-US" sz="700">
                          <a:solidFill>
                            <a:srgbClr val="292C2E"/>
                          </a:solidFill>
                          <a:effectLst/>
                          <a:latin typeface="inherit"/>
                        </a:rPr>
                        <a:t>Which way ran he that killed Mercutio?</a:t>
                      </a:r>
                    </a:p>
                    <a:p>
                      <a:pPr fontAlgn="base"/>
                      <a:r>
                        <a:rPr lang="en-US" sz="700">
                          <a:solidFill>
                            <a:srgbClr val="8F8F8F"/>
                          </a:solidFill>
                          <a:effectLst/>
                          <a:latin typeface="inherit"/>
                        </a:rPr>
                        <a:t>100</a:t>
                      </a:r>
                      <a:r>
                        <a:rPr lang="en-US" sz="700">
                          <a:solidFill>
                            <a:srgbClr val="292C2E"/>
                          </a:solidFill>
                          <a:effectLst/>
                          <a:latin typeface="inherit"/>
                        </a:rPr>
                        <a:t>Tybalt, that murderer, which way ran he?</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CITIZEN OF THE WATCH</a:t>
                      </a:r>
                    </a:p>
                    <a:p>
                      <a:pPr fontAlgn="base"/>
                      <a:r>
                        <a:rPr lang="en-US" sz="700">
                          <a:solidFill>
                            <a:srgbClr val="292C2E"/>
                          </a:solidFill>
                          <a:effectLst/>
                          <a:latin typeface="inherit"/>
                        </a:rPr>
                        <a:t>The man who killed Mercutio, which way did he go? Tybalt, that murderer, which way did he run?</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2818192"/>
                  </a:ext>
                </a:extLst>
              </a:tr>
              <a:tr h="289347">
                <a:tc>
                  <a:txBody>
                    <a:bodyPr/>
                    <a:lstStyle/>
                    <a:p>
                      <a:pPr fontAlgn="base"/>
                      <a:r>
                        <a:rPr lang="en-US" sz="700" b="1">
                          <a:solidFill>
                            <a:srgbClr val="292C2E"/>
                          </a:solidFill>
                          <a:effectLst/>
                          <a:latin typeface="inherit"/>
                        </a:rPr>
                        <a:t>BENVOLIO</a:t>
                      </a:r>
                    </a:p>
                    <a:p>
                      <a:pPr fontAlgn="base"/>
                      <a:r>
                        <a:rPr lang="en-US" sz="700">
                          <a:solidFill>
                            <a:srgbClr val="292C2E"/>
                          </a:solidFill>
                          <a:effectLst/>
                          <a:latin typeface="inherit"/>
                        </a:rPr>
                        <a:t>There lies that Tybalt.</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BENVOLIO</a:t>
                      </a:r>
                    </a:p>
                    <a:p>
                      <a:pPr fontAlgn="base"/>
                      <a:r>
                        <a:rPr lang="en-US" sz="700">
                          <a:solidFill>
                            <a:srgbClr val="292C2E"/>
                          </a:solidFill>
                          <a:effectLst/>
                          <a:latin typeface="inherit"/>
                        </a:rPr>
                        <a:t>Tybalt is lying over there.</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64426010"/>
                  </a:ext>
                </a:extLst>
              </a:tr>
              <a:tr h="489390">
                <a:tc>
                  <a:txBody>
                    <a:bodyPr/>
                    <a:lstStyle/>
                    <a:p>
                      <a:pPr fontAlgn="base"/>
                      <a:r>
                        <a:rPr lang="en-US" sz="700" b="1">
                          <a:solidFill>
                            <a:srgbClr val="292C2E"/>
                          </a:solidFill>
                          <a:effectLst/>
                          <a:latin typeface="inherit"/>
                        </a:rPr>
                        <a:t>CITIZEN OF THE WATCH</a:t>
                      </a:r>
                    </a:p>
                    <a:p>
                      <a:pPr fontAlgn="base"/>
                      <a:r>
                        <a:rPr lang="en-US" sz="700" i="1">
                          <a:solidFill>
                            <a:srgbClr val="292C2E"/>
                          </a:solidFill>
                          <a:effectLst/>
                          <a:latin typeface="inherit"/>
                        </a:rPr>
                        <a:t>(to</a:t>
                      </a:r>
                      <a:r>
                        <a:rPr lang="en-US" sz="700">
                          <a:solidFill>
                            <a:srgbClr val="292C2E"/>
                          </a:solidFill>
                          <a:effectLst/>
                          <a:latin typeface="inherit"/>
                        </a:rPr>
                        <a:t> TYBALT</a:t>
                      </a:r>
                      <a:r>
                        <a:rPr lang="en-US" sz="700" i="1">
                          <a:solidFill>
                            <a:srgbClr val="292C2E"/>
                          </a:solidFill>
                          <a:effectLst/>
                          <a:latin typeface="inherit"/>
                        </a:rPr>
                        <a:t>)</a:t>
                      </a:r>
                      <a:r>
                        <a:rPr lang="en-US" sz="700">
                          <a:solidFill>
                            <a:srgbClr val="292C2E"/>
                          </a:solidFill>
                          <a:effectLst/>
                          <a:latin typeface="inherit"/>
                        </a:rPr>
                        <a:t> Up, sir, go with me.</a:t>
                      </a:r>
                    </a:p>
                    <a:p>
                      <a:pPr fontAlgn="base"/>
                      <a:r>
                        <a:rPr lang="en-US" sz="700">
                          <a:solidFill>
                            <a:srgbClr val="292C2E"/>
                          </a:solidFill>
                          <a:effectLst/>
                          <a:latin typeface="inherit"/>
                        </a:rPr>
                        <a:t>I charge thee in the Prince’s name, obey.</a:t>
                      </a: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b="1">
                          <a:solidFill>
                            <a:srgbClr val="292C2E"/>
                          </a:solidFill>
                          <a:effectLst/>
                          <a:latin typeface="inherit"/>
                        </a:rPr>
                        <a:t>CITIZEN OF THE WATCH</a:t>
                      </a:r>
                    </a:p>
                    <a:p>
                      <a:pPr fontAlgn="base"/>
                      <a:r>
                        <a:rPr lang="en-US" sz="700" i="1">
                          <a:solidFill>
                            <a:srgbClr val="292C2E"/>
                          </a:solidFill>
                          <a:effectLst/>
                          <a:latin typeface="inherit"/>
                        </a:rPr>
                        <a:t>(to</a:t>
                      </a:r>
                      <a:r>
                        <a:rPr lang="en-US" sz="700">
                          <a:solidFill>
                            <a:srgbClr val="292C2E"/>
                          </a:solidFill>
                          <a:effectLst/>
                          <a:latin typeface="inherit"/>
                        </a:rPr>
                        <a:t> TYBALT</a:t>
                      </a:r>
                      <a:r>
                        <a:rPr lang="en-US" sz="700" i="1">
                          <a:solidFill>
                            <a:srgbClr val="292C2E"/>
                          </a:solidFill>
                          <a:effectLst/>
                          <a:latin typeface="inherit"/>
                        </a:rPr>
                        <a:t>)</a:t>
                      </a:r>
                      <a:r>
                        <a:rPr lang="en-US" sz="700">
                          <a:solidFill>
                            <a:srgbClr val="292C2E"/>
                          </a:solidFill>
                          <a:effectLst/>
                          <a:latin typeface="inherit"/>
                        </a:rPr>
                        <a:t> Get up, sir, and come with me. I command you, by the authority of the Prince, to obey me.</a:t>
                      </a: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1313973"/>
                  </a:ext>
                </a:extLst>
              </a:tr>
              <a:tr h="489390">
                <a:tc>
                  <a:txBody>
                    <a:bodyPr/>
                    <a:lstStyle/>
                    <a:p>
                      <a:pPr fontAlgn="base"/>
                      <a:r>
                        <a:rPr lang="en-US" sz="700" i="1">
                          <a:solidFill>
                            <a:srgbClr val="292C2E"/>
                          </a:solidFill>
                          <a:effectLst/>
                          <a:latin typeface="inherit"/>
                        </a:rPr>
                        <a:t>Enter </a:t>
                      </a:r>
                      <a:r>
                        <a:rPr lang="en-US" sz="700" b="1" i="1">
                          <a:solidFill>
                            <a:srgbClr val="292C2E"/>
                          </a:solidFill>
                          <a:effectLst/>
                          <a:latin typeface="inherit"/>
                        </a:rPr>
                        <a:t>PRINCE</a:t>
                      </a:r>
                      <a:r>
                        <a:rPr lang="en-US" sz="700" i="1">
                          <a:solidFill>
                            <a:srgbClr val="292C2E"/>
                          </a:solidFill>
                          <a:effectLst/>
                          <a:latin typeface="inherit"/>
                        </a:rPr>
                        <a:t>, </a:t>
                      </a:r>
                      <a:r>
                        <a:rPr lang="en-US" sz="700" b="1" i="1">
                          <a:solidFill>
                            <a:srgbClr val="292C2E"/>
                          </a:solidFill>
                          <a:effectLst/>
                          <a:latin typeface="inherit"/>
                        </a:rPr>
                        <a:t>MONTAGUE</a:t>
                      </a:r>
                      <a:r>
                        <a:rPr lang="en-US" sz="700" i="1">
                          <a:solidFill>
                            <a:srgbClr val="292C2E"/>
                          </a:solidFill>
                          <a:effectLst/>
                          <a:latin typeface="inherit"/>
                        </a:rPr>
                        <a:t>, </a:t>
                      </a:r>
                      <a:r>
                        <a:rPr lang="en-US" sz="700" b="1" i="1">
                          <a:solidFill>
                            <a:srgbClr val="292C2E"/>
                          </a:solidFill>
                          <a:effectLst/>
                          <a:latin typeface="inherit"/>
                        </a:rPr>
                        <a:t>CAPULET</a:t>
                      </a:r>
                      <a:r>
                        <a:rPr lang="en-US" sz="700" i="1">
                          <a:solidFill>
                            <a:srgbClr val="292C2E"/>
                          </a:solidFill>
                          <a:effectLst/>
                          <a:latin typeface="inherit"/>
                        </a:rPr>
                        <a:t>, </a:t>
                      </a:r>
                      <a:r>
                        <a:rPr lang="en-US" sz="700" b="1" i="1">
                          <a:solidFill>
                            <a:srgbClr val="292C2E"/>
                          </a:solidFill>
                          <a:effectLst/>
                          <a:latin typeface="inherit"/>
                        </a:rPr>
                        <a:t>LADY MONTAGUE</a:t>
                      </a:r>
                      <a:r>
                        <a:rPr lang="en-US" sz="700" i="1">
                          <a:solidFill>
                            <a:srgbClr val="292C2E"/>
                          </a:solidFill>
                          <a:effectLst/>
                          <a:latin typeface="inherit"/>
                        </a:rPr>
                        <a:t>, </a:t>
                      </a:r>
                      <a:r>
                        <a:rPr lang="en-US" sz="700" b="1" i="1">
                          <a:solidFill>
                            <a:srgbClr val="292C2E"/>
                          </a:solidFill>
                          <a:effectLst/>
                          <a:latin typeface="inherit"/>
                        </a:rPr>
                        <a:t>LADY CAPULET</a:t>
                      </a:r>
                      <a:r>
                        <a:rPr lang="en-US" sz="700" i="1">
                          <a:solidFill>
                            <a:srgbClr val="292C2E"/>
                          </a:solidFill>
                          <a:effectLst/>
                          <a:latin typeface="inherit"/>
                        </a:rPr>
                        <a:t>, and </a:t>
                      </a:r>
                      <a:r>
                        <a:rPr lang="en-US" sz="700" b="1" i="1">
                          <a:solidFill>
                            <a:srgbClr val="292C2E"/>
                          </a:solidFill>
                          <a:effectLst/>
                          <a:latin typeface="inherit"/>
                        </a:rPr>
                        <a:t>OTHERS</a:t>
                      </a:r>
                      <a:endParaRPr lang="en-US" sz="700" i="1">
                        <a:solidFill>
                          <a:srgbClr val="292C2E"/>
                        </a:solidFill>
                        <a:effectLst/>
                        <a:latin typeface="inherit"/>
                      </a:endParaRPr>
                    </a:p>
                  </a:txBody>
                  <a:tcPr marL="107166" marR="53583" marT="53583" marB="35722"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700" i="1" dirty="0">
                          <a:solidFill>
                            <a:srgbClr val="292C2E"/>
                          </a:solidFill>
                          <a:effectLst/>
                          <a:latin typeface="inherit"/>
                        </a:rPr>
                        <a:t>The </a:t>
                      </a:r>
                      <a:r>
                        <a:rPr lang="en-US" sz="700" b="1" i="1" dirty="0">
                          <a:solidFill>
                            <a:srgbClr val="292C2E"/>
                          </a:solidFill>
                          <a:effectLst/>
                          <a:latin typeface="inherit"/>
                        </a:rPr>
                        <a:t>PRINCE</a:t>
                      </a:r>
                      <a:r>
                        <a:rPr lang="en-US" sz="700" i="1" dirty="0">
                          <a:solidFill>
                            <a:srgbClr val="292C2E"/>
                          </a:solidFill>
                          <a:effectLst/>
                          <a:latin typeface="inherit"/>
                        </a:rPr>
                        <a:t> enters with </a:t>
                      </a:r>
                      <a:r>
                        <a:rPr lang="en-US" sz="700" b="1" i="1" dirty="0">
                          <a:solidFill>
                            <a:srgbClr val="292C2E"/>
                          </a:solidFill>
                          <a:effectLst/>
                          <a:latin typeface="inherit"/>
                        </a:rPr>
                        <a:t>MONTAGUE</a:t>
                      </a:r>
                      <a:r>
                        <a:rPr lang="en-US" sz="700" i="1" dirty="0">
                          <a:solidFill>
                            <a:srgbClr val="292C2E"/>
                          </a:solidFill>
                          <a:effectLst/>
                          <a:latin typeface="inherit"/>
                        </a:rPr>
                        <a:t>, </a:t>
                      </a:r>
                      <a:r>
                        <a:rPr lang="en-US" sz="700" b="1" i="1" dirty="0">
                          <a:solidFill>
                            <a:srgbClr val="292C2E"/>
                          </a:solidFill>
                          <a:effectLst/>
                          <a:latin typeface="inherit"/>
                        </a:rPr>
                        <a:t>CAPULET</a:t>
                      </a:r>
                      <a:r>
                        <a:rPr lang="en-US" sz="700" i="1" dirty="0">
                          <a:solidFill>
                            <a:srgbClr val="292C2E"/>
                          </a:solidFill>
                          <a:effectLst/>
                          <a:latin typeface="inherit"/>
                        </a:rPr>
                        <a:t>, </a:t>
                      </a:r>
                      <a:r>
                        <a:rPr lang="en-US" sz="700" b="1" i="1" dirty="0">
                          <a:solidFill>
                            <a:srgbClr val="292C2E"/>
                          </a:solidFill>
                          <a:effectLst/>
                          <a:latin typeface="inherit"/>
                        </a:rPr>
                        <a:t>LADY MONTAGUE</a:t>
                      </a:r>
                      <a:r>
                        <a:rPr lang="en-US" sz="700" i="1" dirty="0">
                          <a:solidFill>
                            <a:srgbClr val="292C2E"/>
                          </a:solidFill>
                          <a:effectLst/>
                          <a:latin typeface="inherit"/>
                        </a:rPr>
                        <a:t>, </a:t>
                      </a:r>
                      <a:r>
                        <a:rPr lang="en-US" sz="700" b="1" i="1" dirty="0">
                          <a:solidFill>
                            <a:srgbClr val="292C2E"/>
                          </a:solidFill>
                          <a:effectLst/>
                          <a:latin typeface="inherit"/>
                        </a:rPr>
                        <a:t>LADY CAPULET</a:t>
                      </a:r>
                      <a:r>
                        <a:rPr lang="en-US" sz="700" i="1" dirty="0">
                          <a:solidFill>
                            <a:srgbClr val="292C2E"/>
                          </a:solidFill>
                          <a:effectLst/>
                          <a:latin typeface="inherit"/>
                        </a:rPr>
                        <a:t>, and </a:t>
                      </a:r>
                      <a:r>
                        <a:rPr lang="en-US" sz="700" b="1" i="1" dirty="0">
                          <a:solidFill>
                            <a:srgbClr val="292C2E"/>
                          </a:solidFill>
                          <a:effectLst/>
                          <a:latin typeface="inherit"/>
                        </a:rPr>
                        <a:t>OTHERS</a:t>
                      </a:r>
                      <a:endParaRPr lang="en-US" sz="700" i="1" dirty="0">
                        <a:solidFill>
                          <a:srgbClr val="292C2E"/>
                        </a:solidFill>
                        <a:effectLst/>
                        <a:latin typeface="inherit"/>
                      </a:endParaRPr>
                    </a:p>
                  </a:txBody>
                  <a:tcPr marL="53583" marR="53583" marT="53583" marB="35722"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020836"/>
                  </a:ext>
                </a:extLst>
              </a:tr>
            </a:tbl>
          </a:graphicData>
        </a:graphic>
      </p:graphicFrame>
      <p:pic>
        <p:nvPicPr>
          <p:cNvPr id="5" name="Picture 4"/>
          <p:cNvPicPr>
            <a:picLocks noChangeAspect="1"/>
          </p:cNvPicPr>
          <p:nvPr/>
        </p:nvPicPr>
        <p:blipFill>
          <a:blip r:embed="rId2"/>
          <a:stretch>
            <a:fillRect/>
          </a:stretch>
        </p:blipFill>
        <p:spPr>
          <a:xfrm>
            <a:off x="488504" y="116632"/>
            <a:ext cx="8919221" cy="1243692"/>
          </a:xfrm>
          <a:prstGeom prst="rect">
            <a:avLst/>
          </a:prstGeom>
        </p:spPr>
      </p:pic>
    </p:spTree>
    <p:extLst>
      <p:ext uri="{BB962C8B-B14F-4D97-AF65-F5344CB8AC3E}">
        <p14:creationId xmlns:p14="http://schemas.microsoft.com/office/powerpoint/2010/main" val="3783638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9689001"/>
              </p:ext>
            </p:extLst>
          </p:nvPr>
        </p:nvGraphicFramePr>
        <p:xfrm>
          <a:off x="1496616" y="1578058"/>
          <a:ext cx="6226994" cy="4530366"/>
        </p:xfrm>
        <a:graphic>
          <a:graphicData uri="http://schemas.openxmlformats.org/drawingml/2006/table">
            <a:tbl>
              <a:tblPr/>
              <a:tblGrid>
                <a:gridCol w="3113497">
                  <a:extLst>
                    <a:ext uri="{9D8B030D-6E8A-4147-A177-3AD203B41FA5}">
                      <a16:colId xmlns:a16="http://schemas.microsoft.com/office/drawing/2014/main" val="3379721852"/>
                    </a:ext>
                  </a:extLst>
                </a:gridCol>
                <a:gridCol w="3113497">
                  <a:extLst>
                    <a:ext uri="{9D8B030D-6E8A-4147-A177-3AD203B41FA5}">
                      <a16:colId xmlns:a16="http://schemas.microsoft.com/office/drawing/2014/main" val="3358753471"/>
                    </a:ext>
                  </a:extLst>
                </a:gridCol>
              </a:tblGrid>
              <a:tr h="133665">
                <a:tc>
                  <a:txBody>
                    <a:bodyPr/>
                    <a:lstStyle/>
                    <a:p>
                      <a:pPr fontAlgn="base"/>
                      <a:r>
                        <a:rPr lang="en-GB" sz="600" b="0" cap="all">
                          <a:solidFill>
                            <a:srgbClr val="767676"/>
                          </a:solidFill>
                          <a:effectLst/>
                          <a:latin typeface="inherit"/>
                        </a:rPr>
                        <a:t>ORIGINAL TEXT</a:t>
                      </a:r>
                    </a:p>
                  </a:txBody>
                  <a:tcPr marL="93255" marR="46627" marT="46627" marB="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0" cap="all">
                          <a:solidFill>
                            <a:srgbClr val="767676"/>
                          </a:solidFill>
                          <a:effectLst/>
                          <a:latin typeface="inherit"/>
                        </a:rPr>
                        <a:t>MODERN TEXT</a:t>
                      </a:r>
                    </a:p>
                  </a:txBody>
                  <a:tcPr marL="46627" marR="46627" marT="46627" marB="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51794"/>
                  </a:ext>
                </a:extLst>
              </a:tr>
              <a:tr h="338826">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Where are the vile beginners of this fray?</a:t>
                      </a:r>
                    </a:p>
                  </a:txBody>
                  <a:tcPr marL="93255" marR="46627" marT="46627" marB="3108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Where are the evil men who started this fight?</a:t>
                      </a:r>
                    </a:p>
                  </a:txBody>
                  <a:tcPr marL="46627" marR="46627" marT="46627" marB="3108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7038767"/>
                  </a:ext>
                </a:extLst>
              </a:tr>
              <a:tr h="599939">
                <a:tc>
                  <a:txBody>
                    <a:bodyPr/>
                    <a:lstStyle/>
                    <a:p>
                      <a:pPr fontAlgn="base"/>
                      <a:r>
                        <a:rPr lang="en-US" sz="600" b="1">
                          <a:solidFill>
                            <a:srgbClr val="292C2E"/>
                          </a:solidFill>
                          <a:effectLst/>
                          <a:latin typeface="inherit"/>
                        </a:rPr>
                        <a:t>BENVOLIO</a:t>
                      </a:r>
                    </a:p>
                    <a:p>
                      <a:pPr fontAlgn="base"/>
                      <a:r>
                        <a:rPr lang="en-US" sz="600">
                          <a:solidFill>
                            <a:srgbClr val="8F8F8F"/>
                          </a:solidFill>
                          <a:effectLst/>
                          <a:latin typeface="inherit"/>
                        </a:rPr>
                        <a:t>105</a:t>
                      </a:r>
                      <a:r>
                        <a:rPr lang="en-US" sz="600">
                          <a:solidFill>
                            <a:srgbClr val="292C2E"/>
                          </a:solidFill>
                          <a:effectLst/>
                          <a:latin typeface="inherit"/>
                        </a:rPr>
                        <a:t>O noble prince, I can discover all</a:t>
                      </a:r>
                    </a:p>
                    <a:p>
                      <a:pPr fontAlgn="base"/>
                      <a:r>
                        <a:rPr lang="en-US" sz="600">
                          <a:solidFill>
                            <a:srgbClr val="292C2E"/>
                          </a:solidFill>
                          <a:effectLst/>
                          <a:latin typeface="inherit"/>
                        </a:rPr>
                        <a:t>The unlucky manage of this fatal brawl.</a:t>
                      </a:r>
                    </a:p>
                    <a:p>
                      <a:pPr fontAlgn="base"/>
                      <a:r>
                        <a:rPr lang="en-US" sz="600">
                          <a:solidFill>
                            <a:srgbClr val="292C2E"/>
                          </a:solidFill>
                          <a:effectLst/>
                          <a:latin typeface="inherit"/>
                        </a:rPr>
                        <a:t>There lies the man, slain by young Romeo,</a:t>
                      </a:r>
                    </a:p>
                    <a:p>
                      <a:pPr fontAlgn="base"/>
                      <a:r>
                        <a:rPr lang="en-US" sz="600">
                          <a:solidFill>
                            <a:srgbClr val="292C2E"/>
                          </a:solidFill>
                          <a:effectLst/>
                          <a:latin typeface="inherit"/>
                        </a:rPr>
                        <a:t>That slew thy kinsman, brave Mercutio.</a:t>
                      </a:r>
                    </a:p>
                  </a:txBody>
                  <a:tcPr marL="93255" marR="46627" marT="46627" marB="3108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Oh, noble prince, I can tell you everything about the unfortunate circumstances of this deadly fight. Over there Tybalt is lying dead. He killed your relative, brave Mercutio, and then young Romeo killed him.</a:t>
                      </a:r>
                    </a:p>
                  </a:txBody>
                  <a:tcPr marL="46627" marR="46627" marT="46627" marB="3108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19821993"/>
                  </a:ext>
                </a:extLst>
              </a:tr>
              <a:tr h="774014">
                <a:tc>
                  <a:txBody>
                    <a:bodyPr/>
                    <a:lstStyle/>
                    <a:p>
                      <a:pPr fontAlgn="base"/>
                      <a:r>
                        <a:rPr lang="en-US" sz="600" b="1">
                          <a:solidFill>
                            <a:srgbClr val="292C2E"/>
                          </a:solidFill>
                          <a:effectLst/>
                          <a:latin typeface="inherit"/>
                        </a:rPr>
                        <a:t>LADY CAPULET</a:t>
                      </a:r>
                    </a:p>
                    <a:p>
                      <a:pPr fontAlgn="base"/>
                      <a:r>
                        <a:rPr lang="en-US" sz="600">
                          <a:solidFill>
                            <a:srgbClr val="292C2E"/>
                          </a:solidFill>
                          <a:effectLst/>
                          <a:latin typeface="inherit"/>
                        </a:rPr>
                        <a:t>Tybalt, my cousin! O my brother’s child!</a:t>
                      </a:r>
                    </a:p>
                    <a:p>
                      <a:pPr fontAlgn="base"/>
                      <a:r>
                        <a:rPr lang="en-US" sz="600">
                          <a:solidFill>
                            <a:srgbClr val="8F8F8F"/>
                          </a:solidFill>
                          <a:effectLst/>
                          <a:latin typeface="inherit"/>
                        </a:rPr>
                        <a:t>110</a:t>
                      </a:r>
                      <a:r>
                        <a:rPr lang="en-US" sz="600">
                          <a:solidFill>
                            <a:srgbClr val="292C2E"/>
                          </a:solidFill>
                          <a:effectLst/>
                          <a:latin typeface="inherit"/>
                        </a:rPr>
                        <a:t>O Prince! O cousin! Husband! Oh, the blood is spilled</a:t>
                      </a:r>
                    </a:p>
                    <a:p>
                      <a:pPr fontAlgn="base"/>
                      <a:r>
                        <a:rPr lang="en-US" sz="600">
                          <a:solidFill>
                            <a:srgbClr val="292C2E"/>
                          </a:solidFill>
                          <a:effectLst/>
                          <a:latin typeface="inherit"/>
                        </a:rPr>
                        <a:t>Of my dear kinsman! Prince, as thou art true,</a:t>
                      </a:r>
                    </a:p>
                    <a:p>
                      <a:pPr fontAlgn="base"/>
                      <a:r>
                        <a:rPr lang="en-US" sz="600">
                          <a:solidFill>
                            <a:srgbClr val="292C2E"/>
                          </a:solidFill>
                          <a:effectLst/>
                          <a:latin typeface="inherit"/>
                        </a:rPr>
                        <a:t>For blood of ours shed blood of Montague.</a:t>
                      </a:r>
                    </a:p>
                    <a:p>
                      <a:pPr fontAlgn="base"/>
                      <a:r>
                        <a:rPr lang="en-US" sz="600">
                          <a:solidFill>
                            <a:srgbClr val="292C2E"/>
                          </a:solidFill>
                          <a:effectLst/>
                          <a:latin typeface="inherit"/>
                        </a:rPr>
                        <a:t>O cousin, cousin!</a:t>
                      </a:r>
                    </a:p>
                  </a:txBody>
                  <a:tcPr marL="93255" marR="46627" marT="46627" marB="3108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LADY CAPULET</a:t>
                      </a:r>
                    </a:p>
                    <a:p>
                      <a:pPr fontAlgn="base"/>
                      <a:r>
                        <a:rPr lang="en-US" sz="600">
                          <a:solidFill>
                            <a:srgbClr val="292C2E"/>
                          </a:solidFill>
                          <a:effectLst/>
                          <a:latin typeface="inherit"/>
                        </a:rPr>
                        <a:t>Tybalt was my nephew! He was my brother’s son! Oh Prince, oh nephew, oh husband! Oh, my nephew is dead! Oh Prince, as you are a man of honor, take revenge for this murder by killing someone from the Montague family. Oh cousin, cousin!</a:t>
                      </a:r>
                    </a:p>
                  </a:txBody>
                  <a:tcPr marL="46627" marR="46627" marT="46627" marB="3108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4694070"/>
                  </a:ext>
                </a:extLst>
              </a:tr>
              <a:tr h="338826">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   Benvolio, who began this bloody fray?</a:t>
                      </a:r>
                    </a:p>
                  </a:txBody>
                  <a:tcPr marL="93255" marR="46627" marT="46627" marB="3108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Benvolio, who started this fight?</a:t>
                      </a:r>
                    </a:p>
                  </a:txBody>
                  <a:tcPr marL="46627" marR="46627" marT="46627" marB="3108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4963488"/>
                  </a:ext>
                </a:extLst>
              </a:tr>
              <a:tr h="2340694">
                <a:tc>
                  <a:txBody>
                    <a:bodyPr/>
                    <a:lstStyle/>
                    <a:p>
                      <a:pPr fontAlgn="base"/>
                      <a:r>
                        <a:rPr lang="en-US" sz="600" b="1">
                          <a:solidFill>
                            <a:srgbClr val="292C2E"/>
                          </a:solidFill>
                          <a:effectLst/>
                          <a:latin typeface="inherit"/>
                        </a:rPr>
                        <a:t>BENVOLIO</a:t>
                      </a:r>
                    </a:p>
                    <a:p>
                      <a:pPr fontAlgn="base"/>
                      <a:r>
                        <a:rPr lang="en-US" sz="600">
                          <a:solidFill>
                            <a:srgbClr val="292C2E"/>
                          </a:solidFill>
                          <a:effectLst/>
                          <a:latin typeface="inherit"/>
                        </a:rPr>
                        <a:t>Tybalt here slain, whom Romeo’s hand did slay.</a:t>
                      </a:r>
                    </a:p>
                    <a:p>
                      <a:pPr fontAlgn="base"/>
                      <a:r>
                        <a:rPr lang="en-US" sz="600">
                          <a:solidFill>
                            <a:srgbClr val="8F8F8F"/>
                          </a:solidFill>
                          <a:effectLst/>
                          <a:latin typeface="inherit"/>
                        </a:rPr>
                        <a:t>115</a:t>
                      </a:r>
                      <a:r>
                        <a:rPr lang="en-US" sz="600">
                          <a:solidFill>
                            <a:srgbClr val="292C2E"/>
                          </a:solidFill>
                          <a:effectLst/>
                          <a:latin typeface="inherit"/>
                        </a:rPr>
                        <a:t>Romeo, that spoke him fair, bade him bethink</a:t>
                      </a:r>
                    </a:p>
                    <a:p>
                      <a:pPr fontAlgn="base"/>
                      <a:r>
                        <a:rPr lang="en-US" sz="600">
                          <a:solidFill>
                            <a:srgbClr val="292C2E"/>
                          </a:solidFill>
                          <a:effectLst/>
                          <a:latin typeface="inherit"/>
                        </a:rPr>
                        <a:t>How nice the quarrel was and urged withal</a:t>
                      </a:r>
                    </a:p>
                    <a:p>
                      <a:pPr fontAlgn="base"/>
                      <a:r>
                        <a:rPr lang="en-US" sz="600">
                          <a:solidFill>
                            <a:srgbClr val="292C2E"/>
                          </a:solidFill>
                          <a:effectLst/>
                          <a:latin typeface="inherit"/>
                        </a:rPr>
                        <a:t>Your high displeasure. All this uttered</a:t>
                      </a:r>
                    </a:p>
                    <a:p>
                      <a:pPr fontAlgn="base"/>
                      <a:r>
                        <a:rPr lang="en-US" sz="600">
                          <a:solidFill>
                            <a:srgbClr val="292C2E"/>
                          </a:solidFill>
                          <a:effectLst/>
                          <a:latin typeface="inherit"/>
                        </a:rPr>
                        <a:t>With gentle breath, calm look, knees humbly bowed,</a:t>
                      </a:r>
                    </a:p>
                    <a:p>
                      <a:pPr fontAlgn="base"/>
                      <a:r>
                        <a:rPr lang="en-US" sz="600">
                          <a:solidFill>
                            <a:srgbClr val="292C2E"/>
                          </a:solidFill>
                          <a:effectLst/>
                          <a:latin typeface="inherit"/>
                        </a:rPr>
                        <a:t>Could not take truce with the unruly spleen</a:t>
                      </a:r>
                    </a:p>
                    <a:p>
                      <a:pPr fontAlgn="base"/>
                      <a:r>
                        <a:rPr lang="en-US" sz="600">
                          <a:solidFill>
                            <a:srgbClr val="8F8F8F"/>
                          </a:solidFill>
                          <a:effectLst/>
                          <a:latin typeface="inherit"/>
                        </a:rPr>
                        <a:t>120</a:t>
                      </a:r>
                      <a:r>
                        <a:rPr lang="en-US" sz="600">
                          <a:solidFill>
                            <a:srgbClr val="292C2E"/>
                          </a:solidFill>
                          <a:effectLst/>
                          <a:latin typeface="inherit"/>
                        </a:rPr>
                        <a:t>Of Tybalt deaf to peace, but that he tilts</a:t>
                      </a:r>
                    </a:p>
                    <a:p>
                      <a:pPr fontAlgn="base"/>
                      <a:r>
                        <a:rPr lang="en-US" sz="600">
                          <a:solidFill>
                            <a:srgbClr val="292C2E"/>
                          </a:solidFill>
                          <a:effectLst/>
                          <a:latin typeface="inherit"/>
                        </a:rPr>
                        <a:t>With piercing steel at bold Mercutio’s breast,</a:t>
                      </a:r>
                    </a:p>
                    <a:p>
                      <a:pPr fontAlgn="base"/>
                      <a:r>
                        <a:rPr lang="en-US" sz="600">
                          <a:solidFill>
                            <a:srgbClr val="292C2E"/>
                          </a:solidFill>
                          <a:effectLst/>
                          <a:latin typeface="inherit"/>
                        </a:rPr>
                        <a:t>Who, all as hot, turns deadly point to point,</a:t>
                      </a:r>
                    </a:p>
                    <a:p>
                      <a:pPr fontAlgn="base"/>
                      <a:r>
                        <a:rPr lang="en-US" sz="600">
                          <a:solidFill>
                            <a:srgbClr val="292C2E"/>
                          </a:solidFill>
                          <a:effectLst/>
                          <a:latin typeface="inherit"/>
                        </a:rPr>
                        <a:t>And, with a martial scorn, with one hand beats</a:t>
                      </a:r>
                    </a:p>
                    <a:p>
                      <a:pPr fontAlgn="base"/>
                      <a:r>
                        <a:rPr lang="en-US" sz="600">
                          <a:solidFill>
                            <a:srgbClr val="292C2E"/>
                          </a:solidFill>
                          <a:effectLst/>
                          <a:latin typeface="inherit"/>
                        </a:rPr>
                        <a:t>Cold death aside and with the other sends</a:t>
                      </a:r>
                    </a:p>
                    <a:p>
                      <a:pPr fontAlgn="base"/>
                      <a:r>
                        <a:rPr lang="en-US" sz="600">
                          <a:solidFill>
                            <a:srgbClr val="8F8F8F"/>
                          </a:solidFill>
                          <a:effectLst/>
                          <a:latin typeface="inherit"/>
                        </a:rPr>
                        <a:t>125</a:t>
                      </a:r>
                      <a:r>
                        <a:rPr lang="en-US" sz="600">
                          <a:solidFill>
                            <a:srgbClr val="292C2E"/>
                          </a:solidFill>
                          <a:effectLst/>
                          <a:latin typeface="inherit"/>
                        </a:rPr>
                        <a:t>It back to Tybalt, whose dexterity,</a:t>
                      </a:r>
                    </a:p>
                    <a:p>
                      <a:pPr fontAlgn="base"/>
                      <a:r>
                        <a:rPr lang="en-US" sz="600">
                          <a:solidFill>
                            <a:srgbClr val="292C2E"/>
                          </a:solidFill>
                          <a:effectLst/>
                          <a:latin typeface="inherit"/>
                        </a:rPr>
                        <a:t>Retorts it. Romeo, he cries aloud,</a:t>
                      </a:r>
                    </a:p>
                    <a:p>
                      <a:pPr fontAlgn="base"/>
                      <a:r>
                        <a:rPr lang="en-US" sz="600">
                          <a:solidFill>
                            <a:srgbClr val="292C2E"/>
                          </a:solidFill>
                          <a:effectLst/>
                          <a:latin typeface="inherit"/>
                        </a:rPr>
                        <a:t>“Hold, friends! Friends, part!” and, swifter than his tongue,</a:t>
                      </a:r>
                    </a:p>
                    <a:p>
                      <a:pPr fontAlgn="base"/>
                      <a:r>
                        <a:rPr lang="en-US" sz="600">
                          <a:solidFill>
                            <a:srgbClr val="292C2E"/>
                          </a:solidFill>
                          <a:effectLst/>
                          <a:latin typeface="inherit"/>
                        </a:rPr>
                        <a:t>His agile arm beats down their fatal points,</a:t>
                      </a:r>
                    </a:p>
                    <a:p>
                      <a:pPr fontAlgn="base"/>
                      <a:r>
                        <a:rPr lang="en-US" sz="600">
                          <a:solidFill>
                            <a:srgbClr val="292C2E"/>
                          </a:solidFill>
                          <a:effectLst/>
                          <a:latin typeface="inherit"/>
                        </a:rPr>
                        <a:t>And ’twixt them rushes—underneath whose arm</a:t>
                      </a:r>
                    </a:p>
                    <a:p>
                      <a:pPr fontAlgn="base"/>
                      <a:r>
                        <a:rPr lang="en-US" sz="600">
                          <a:solidFill>
                            <a:srgbClr val="8F8F8F"/>
                          </a:solidFill>
                          <a:effectLst/>
                          <a:latin typeface="inherit"/>
                        </a:rPr>
                        <a:t>130</a:t>
                      </a:r>
                      <a:r>
                        <a:rPr lang="en-US" sz="600">
                          <a:solidFill>
                            <a:srgbClr val="292C2E"/>
                          </a:solidFill>
                          <a:effectLst/>
                          <a:latin typeface="inherit"/>
                        </a:rPr>
                        <a:t>An envious thrust from Tybalt hit the life</a:t>
                      </a:r>
                    </a:p>
                    <a:p>
                      <a:pPr fontAlgn="base"/>
                      <a:r>
                        <a:rPr lang="en-US" sz="600">
                          <a:solidFill>
                            <a:srgbClr val="292C2E"/>
                          </a:solidFill>
                          <a:effectLst/>
                          <a:latin typeface="inherit"/>
                        </a:rPr>
                        <a:t>Of stout Mercutio, and then Tybalt fled.</a:t>
                      </a:r>
                    </a:p>
                  </a:txBody>
                  <a:tcPr marL="93255" marR="46627" marT="46627" marB="31085"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dirty="0">
                          <a:solidFill>
                            <a:srgbClr val="292C2E"/>
                          </a:solidFill>
                          <a:effectLst/>
                          <a:latin typeface="inherit"/>
                        </a:rPr>
                        <a:t>BENVOLIO</a:t>
                      </a:r>
                    </a:p>
                    <a:p>
                      <a:pPr fontAlgn="base"/>
                      <a:r>
                        <a:rPr lang="en-US" sz="600" dirty="0">
                          <a:solidFill>
                            <a:srgbClr val="292C2E"/>
                          </a:solidFill>
                          <a:effectLst/>
                          <a:latin typeface="inherit"/>
                        </a:rPr>
                        <a:t>Tybalt started the fight before he was killed by Romeo. Romeo spoke to Tybalt politely and told him how silly this argument was. He mentioned that you would not approve of the fight. He said all of this gently and calmly, kneeling down out of respect. But he could not make peace with Tybalt, who was in an angry mood and wouldn’t listen to talk about peace. Tybalt and Mercutio began to fight each other fiercely, lunging at one another and dodging each other’s blows. Romeo cried out, “Stop, my friends. Break it up.” Then he jumped in between them and forced them to put their swords down. But Tybalt reached under Romeo’s arm and thrust his sword into brave Mercutio. Then Tybalt fled the scene.</a:t>
                      </a:r>
                    </a:p>
                  </a:txBody>
                  <a:tcPr marL="46627" marR="46627" marT="46627" marB="31085"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8663206"/>
                  </a:ext>
                </a:extLst>
              </a:tr>
            </a:tbl>
          </a:graphicData>
        </a:graphic>
      </p:graphicFrame>
      <p:pic>
        <p:nvPicPr>
          <p:cNvPr id="5" name="Picture 4"/>
          <p:cNvPicPr>
            <a:picLocks noChangeAspect="1"/>
          </p:cNvPicPr>
          <p:nvPr/>
        </p:nvPicPr>
        <p:blipFill>
          <a:blip r:embed="rId2"/>
          <a:stretch>
            <a:fillRect/>
          </a:stretch>
        </p:blipFill>
        <p:spPr>
          <a:xfrm>
            <a:off x="272480" y="188640"/>
            <a:ext cx="8919221" cy="1243692"/>
          </a:xfrm>
          <a:prstGeom prst="rect">
            <a:avLst/>
          </a:prstGeom>
        </p:spPr>
      </p:pic>
    </p:spTree>
    <p:extLst>
      <p:ext uri="{BB962C8B-B14F-4D97-AF65-F5344CB8AC3E}">
        <p14:creationId xmlns:p14="http://schemas.microsoft.com/office/powerpoint/2010/main" val="1704453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9300562"/>
              </p:ext>
            </p:extLst>
          </p:nvPr>
        </p:nvGraphicFramePr>
        <p:xfrm>
          <a:off x="1712640" y="1420150"/>
          <a:ext cx="6128882" cy="4537706"/>
        </p:xfrm>
        <a:graphic>
          <a:graphicData uri="http://schemas.openxmlformats.org/drawingml/2006/table">
            <a:tbl>
              <a:tblPr/>
              <a:tblGrid>
                <a:gridCol w="3064441">
                  <a:extLst>
                    <a:ext uri="{9D8B030D-6E8A-4147-A177-3AD203B41FA5}">
                      <a16:colId xmlns:a16="http://schemas.microsoft.com/office/drawing/2014/main" val="128460130"/>
                    </a:ext>
                  </a:extLst>
                </a:gridCol>
                <a:gridCol w="3064441">
                  <a:extLst>
                    <a:ext uri="{9D8B030D-6E8A-4147-A177-3AD203B41FA5}">
                      <a16:colId xmlns:a16="http://schemas.microsoft.com/office/drawing/2014/main" val="2833888701"/>
                    </a:ext>
                  </a:extLst>
                </a:gridCol>
              </a:tblGrid>
              <a:tr h="131409">
                <a:tc>
                  <a:txBody>
                    <a:bodyPr/>
                    <a:lstStyle/>
                    <a:p>
                      <a:pPr fontAlgn="base"/>
                      <a:r>
                        <a:rPr lang="en-GB" sz="600" b="0" cap="all">
                          <a:solidFill>
                            <a:srgbClr val="767676"/>
                          </a:solidFill>
                          <a:effectLst/>
                          <a:latin typeface="inherit"/>
                        </a:rPr>
                        <a:t>ORIGINAL TEXT</a:t>
                      </a:r>
                    </a:p>
                  </a:txBody>
                  <a:tcPr marL="91681" marR="45840" marT="45840" marB="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b="0" cap="all">
                          <a:solidFill>
                            <a:srgbClr val="767676"/>
                          </a:solidFill>
                          <a:effectLst/>
                          <a:latin typeface="inherit"/>
                        </a:rPr>
                        <a:t>MODERN TEXT</a:t>
                      </a:r>
                    </a:p>
                  </a:txBody>
                  <a:tcPr marL="45840" marR="45840" marT="45840" marB="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2035003"/>
                  </a:ext>
                </a:extLst>
              </a:tr>
              <a:tr h="675380">
                <a:tc>
                  <a:txBody>
                    <a:bodyPr/>
                    <a:lstStyle/>
                    <a:p>
                      <a:pPr fontAlgn="base"/>
                      <a:r>
                        <a:rPr lang="en-US" sz="600">
                          <a:solidFill>
                            <a:srgbClr val="292C2E"/>
                          </a:solidFill>
                          <a:effectLst/>
                          <a:latin typeface="inherit"/>
                        </a:rPr>
                        <a:t>But by and by comes back to Romeo,</a:t>
                      </a:r>
                    </a:p>
                    <a:p>
                      <a:pPr fontAlgn="base"/>
                      <a:r>
                        <a:rPr lang="en-US" sz="600">
                          <a:solidFill>
                            <a:srgbClr val="292C2E"/>
                          </a:solidFill>
                          <a:effectLst/>
                          <a:latin typeface="inherit"/>
                        </a:rPr>
                        <a:t>Who had but newly entertained revenge,</a:t>
                      </a:r>
                    </a:p>
                    <a:p>
                      <a:pPr fontAlgn="base"/>
                      <a:r>
                        <a:rPr lang="en-US" sz="600">
                          <a:solidFill>
                            <a:srgbClr val="292C2E"/>
                          </a:solidFill>
                          <a:effectLst/>
                          <a:latin typeface="inherit"/>
                        </a:rPr>
                        <a:t>And to ’t they go like lightning, for ere I</a:t>
                      </a:r>
                    </a:p>
                    <a:p>
                      <a:pPr fontAlgn="base"/>
                      <a:r>
                        <a:rPr lang="en-US" sz="600">
                          <a:solidFill>
                            <a:srgbClr val="8F8F8F"/>
                          </a:solidFill>
                          <a:effectLst/>
                          <a:latin typeface="inherit"/>
                        </a:rPr>
                        <a:t>135</a:t>
                      </a:r>
                      <a:r>
                        <a:rPr lang="en-US" sz="600">
                          <a:solidFill>
                            <a:srgbClr val="292C2E"/>
                          </a:solidFill>
                          <a:effectLst/>
                          <a:latin typeface="inherit"/>
                        </a:rPr>
                        <a:t>Could draw to part them was stout Tybalt slain.</a:t>
                      </a:r>
                    </a:p>
                    <a:p>
                      <a:pPr fontAlgn="base"/>
                      <a:r>
                        <a:rPr lang="en-US" sz="600">
                          <a:solidFill>
                            <a:srgbClr val="292C2E"/>
                          </a:solidFill>
                          <a:effectLst/>
                          <a:latin typeface="inherit"/>
                        </a:rPr>
                        <a:t>And, as he fell, did Romeo turn and fly.</a:t>
                      </a:r>
                    </a:p>
                    <a:p>
                      <a:pPr fontAlgn="base"/>
                      <a:r>
                        <a:rPr lang="en-US" sz="600">
                          <a:solidFill>
                            <a:srgbClr val="292C2E"/>
                          </a:solidFill>
                          <a:effectLst/>
                          <a:latin typeface="inherit"/>
                        </a:rPr>
                        <a:t>This is the truth, or let Benvolio die.</a:t>
                      </a:r>
                    </a:p>
                  </a:txBody>
                  <a:tcPr marL="91681" marR="45840" marT="45840" marB="305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a:solidFill>
                            <a:srgbClr val="292C2E"/>
                          </a:solidFill>
                          <a:effectLst/>
                          <a:latin typeface="inherit"/>
                        </a:rPr>
                        <a:t>But pretty soon he came back to meet Romeo, who was overcome with the desire for revenge. As quick as lightning, they started fighting. Before I could break up the fight, Tybalt was killed. Romeo ran away when Tybalt fell dead. I’m telling you the truth, I swear on my life.</a:t>
                      </a:r>
                    </a:p>
                  </a:txBody>
                  <a:tcPr marL="45840" marR="45840" marT="45840" marB="305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21624"/>
                  </a:ext>
                </a:extLst>
              </a:tr>
              <a:tr h="932086">
                <a:tc>
                  <a:txBody>
                    <a:bodyPr/>
                    <a:lstStyle/>
                    <a:p>
                      <a:pPr fontAlgn="base"/>
                      <a:r>
                        <a:rPr lang="en-US" sz="600" b="1">
                          <a:solidFill>
                            <a:srgbClr val="292C2E"/>
                          </a:solidFill>
                          <a:effectLst/>
                          <a:latin typeface="inherit"/>
                        </a:rPr>
                        <a:t>LADY CAPULET</a:t>
                      </a:r>
                    </a:p>
                    <a:p>
                      <a:pPr fontAlgn="base"/>
                      <a:r>
                        <a:rPr lang="en-US" sz="600">
                          <a:solidFill>
                            <a:srgbClr val="292C2E"/>
                          </a:solidFill>
                          <a:effectLst/>
                          <a:latin typeface="inherit"/>
                        </a:rPr>
                        <a:t>He is a kinsman to the Montague.</a:t>
                      </a:r>
                    </a:p>
                    <a:p>
                      <a:pPr fontAlgn="base"/>
                      <a:r>
                        <a:rPr lang="en-US" sz="600">
                          <a:solidFill>
                            <a:srgbClr val="292C2E"/>
                          </a:solidFill>
                          <a:effectLst/>
                          <a:latin typeface="inherit"/>
                        </a:rPr>
                        <a:t>Affection makes him false. He speaks not true.</a:t>
                      </a:r>
                    </a:p>
                    <a:p>
                      <a:pPr fontAlgn="base"/>
                      <a:r>
                        <a:rPr lang="en-US" sz="600">
                          <a:solidFill>
                            <a:srgbClr val="8F8F8F"/>
                          </a:solidFill>
                          <a:effectLst/>
                          <a:latin typeface="inherit"/>
                        </a:rPr>
                        <a:t>140</a:t>
                      </a:r>
                      <a:r>
                        <a:rPr lang="en-US" sz="600">
                          <a:solidFill>
                            <a:srgbClr val="292C2E"/>
                          </a:solidFill>
                          <a:effectLst/>
                          <a:latin typeface="inherit"/>
                        </a:rPr>
                        <a:t>Some twenty of them fought in this black strife,</a:t>
                      </a:r>
                    </a:p>
                    <a:p>
                      <a:pPr fontAlgn="base"/>
                      <a:r>
                        <a:rPr lang="en-US" sz="600">
                          <a:solidFill>
                            <a:srgbClr val="292C2E"/>
                          </a:solidFill>
                          <a:effectLst/>
                          <a:latin typeface="inherit"/>
                        </a:rPr>
                        <a:t>And all those twenty could but kill one life.</a:t>
                      </a:r>
                    </a:p>
                    <a:p>
                      <a:pPr fontAlgn="base"/>
                      <a:r>
                        <a:rPr lang="en-US" sz="600">
                          <a:solidFill>
                            <a:srgbClr val="292C2E"/>
                          </a:solidFill>
                          <a:effectLst/>
                          <a:latin typeface="inherit"/>
                        </a:rPr>
                        <a:t>I beg for justice, which thou, Prince, must give.</a:t>
                      </a:r>
                    </a:p>
                    <a:p>
                      <a:pPr fontAlgn="base"/>
                      <a:r>
                        <a:rPr lang="en-US" sz="600">
                          <a:solidFill>
                            <a:srgbClr val="292C2E"/>
                          </a:solidFill>
                          <a:effectLst/>
                          <a:latin typeface="inherit"/>
                        </a:rPr>
                        <a:t>Romeo slew Tybalt. Romeo must not live.</a:t>
                      </a:r>
                    </a:p>
                  </a:txBody>
                  <a:tcPr marL="91681" marR="45840" marT="45840" marB="305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LADY CAPULET</a:t>
                      </a:r>
                    </a:p>
                    <a:p>
                      <a:pPr fontAlgn="base"/>
                      <a:r>
                        <a:rPr lang="en-US" sz="600">
                          <a:solidFill>
                            <a:srgbClr val="292C2E"/>
                          </a:solidFill>
                          <a:effectLst/>
                          <a:latin typeface="inherit"/>
                        </a:rPr>
                        <a:t>Benvolio is part of the Montague family. His loyalties to the Montagues make him tell lies. He’s not telling the truth. There were twenty Montagues fighting in this awful riot, and together those twenty could only kill one man. I demand justice. You, Prince, are the man who can give me justice. Romeo killed Tybalt. Romeo must die.</a:t>
                      </a:r>
                    </a:p>
                  </a:txBody>
                  <a:tcPr marL="45840" marR="45840" marT="45840" marB="305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4111863"/>
                  </a:ext>
                </a:extLst>
              </a:tr>
              <a:tr h="418674">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Romeo slew him; he slew Mercutio.</a:t>
                      </a:r>
                    </a:p>
                    <a:p>
                      <a:pPr fontAlgn="base"/>
                      <a:r>
                        <a:rPr lang="en-US" sz="600">
                          <a:solidFill>
                            <a:srgbClr val="8F8F8F"/>
                          </a:solidFill>
                          <a:effectLst/>
                          <a:latin typeface="inherit"/>
                        </a:rPr>
                        <a:t>145</a:t>
                      </a:r>
                      <a:r>
                        <a:rPr lang="en-US" sz="600">
                          <a:solidFill>
                            <a:srgbClr val="292C2E"/>
                          </a:solidFill>
                          <a:effectLst/>
                          <a:latin typeface="inherit"/>
                        </a:rPr>
                        <a:t>Who now the price of his dear blood doth owe?</a:t>
                      </a:r>
                    </a:p>
                  </a:txBody>
                  <a:tcPr marL="91681" marR="45840" marT="45840" marB="305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Romeo killed Tybalt. Tybalt killed Mercutio. Who should now pay the price for Mercutio’s life?</a:t>
                      </a:r>
                    </a:p>
                  </a:txBody>
                  <a:tcPr marL="45840" marR="45840" marT="45840" marB="305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0083502"/>
                  </a:ext>
                </a:extLst>
              </a:tr>
              <a:tr h="589812">
                <a:tc>
                  <a:txBody>
                    <a:bodyPr/>
                    <a:lstStyle/>
                    <a:p>
                      <a:pPr fontAlgn="base"/>
                      <a:r>
                        <a:rPr lang="en-US" sz="600" b="1">
                          <a:solidFill>
                            <a:srgbClr val="292C2E"/>
                          </a:solidFill>
                          <a:effectLst/>
                          <a:latin typeface="inherit"/>
                        </a:rPr>
                        <a:t>MONTAGUE</a:t>
                      </a:r>
                    </a:p>
                    <a:p>
                      <a:pPr fontAlgn="base"/>
                      <a:r>
                        <a:rPr lang="en-US" sz="600">
                          <a:solidFill>
                            <a:srgbClr val="292C2E"/>
                          </a:solidFill>
                          <a:effectLst/>
                          <a:latin typeface="inherit"/>
                        </a:rPr>
                        <a:t>Not Romeo, Prince, he was Mercutio’s friend.</a:t>
                      </a:r>
                    </a:p>
                    <a:p>
                      <a:pPr fontAlgn="base"/>
                      <a:r>
                        <a:rPr lang="en-US" sz="600">
                          <a:solidFill>
                            <a:srgbClr val="292C2E"/>
                          </a:solidFill>
                          <a:effectLst/>
                          <a:latin typeface="inherit"/>
                        </a:rPr>
                        <a:t>His fault concludes but what the law should end,</a:t>
                      </a:r>
                    </a:p>
                    <a:p>
                      <a:pPr fontAlgn="base"/>
                      <a:r>
                        <a:rPr lang="en-US" sz="600">
                          <a:solidFill>
                            <a:srgbClr val="292C2E"/>
                          </a:solidFill>
                          <a:effectLst/>
                          <a:latin typeface="inherit"/>
                        </a:rPr>
                        <a:t>The life of Tybalt.</a:t>
                      </a:r>
                    </a:p>
                  </a:txBody>
                  <a:tcPr marL="91681" marR="45840" marT="45840" marB="305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MONTAGUE</a:t>
                      </a:r>
                    </a:p>
                    <a:p>
                      <a:pPr fontAlgn="base"/>
                      <a:r>
                        <a:rPr lang="en-US" sz="600">
                          <a:solidFill>
                            <a:srgbClr val="292C2E"/>
                          </a:solidFill>
                          <a:effectLst/>
                          <a:latin typeface="inherit"/>
                        </a:rPr>
                        <a:t>Not Romeo, Prince. He was Mercutio’s friend. His crime did justice’s job by taking Tybalt’s life.</a:t>
                      </a:r>
                    </a:p>
                  </a:txBody>
                  <a:tcPr marL="45840" marR="45840" marT="45840" marB="305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4026892"/>
                  </a:ext>
                </a:extLst>
              </a:tr>
              <a:tr h="1616634">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   And for that offence</a:t>
                      </a:r>
                    </a:p>
                    <a:p>
                      <a:pPr fontAlgn="base"/>
                      <a:r>
                        <a:rPr lang="en-US" sz="600">
                          <a:solidFill>
                            <a:srgbClr val="292C2E"/>
                          </a:solidFill>
                          <a:effectLst/>
                          <a:latin typeface="inherit"/>
                        </a:rPr>
                        <a:t>Immediately we do exile him hence.</a:t>
                      </a:r>
                    </a:p>
                    <a:p>
                      <a:pPr fontAlgn="base"/>
                      <a:r>
                        <a:rPr lang="en-US" sz="600">
                          <a:solidFill>
                            <a:srgbClr val="8F8F8F"/>
                          </a:solidFill>
                          <a:effectLst/>
                          <a:latin typeface="inherit"/>
                        </a:rPr>
                        <a:t>150</a:t>
                      </a:r>
                      <a:r>
                        <a:rPr lang="en-US" sz="600">
                          <a:solidFill>
                            <a:srgbClr val="292C2E"/>
                          </a:solidFill>
                          <a:effectLst/>
                          <a:latin typeface="inherit"/>
                        </a:rPr>
                        <a:t>I have an interest in your hearts' proceeding.</a:t>
                      </a:r>
                    </a:p>
                    <a:p>
                      <a:pPr fontAlgn="base"/>
                      <a:r>
                        <a:rPr lang="en-US" sz="600">
                          <a:solidFill>
                            <a:srgbClr val="292C2E"/>
                          </a:solidFill>
                          <a:effectLst/>
                          <a:latin typeface="inherit"/>
                        </a:rPr>
                        <a:t>My blood for your rude brawls doth lie a-bleeding.</a:t>
                      </a:r>
                    </a:p>
                    <a:p>
                      <a:pPr fontAlgn="base"/>
                      <a:r>
                        <a:rPr lang="en-US" sz="600">
                          <a:solidFill>
                            <a:srgbClr val="292C2E"/>
                          </a:solidFill>
                          <a:effectLst/>
                          <a:latin typeface="inherit"/>
                        </a:rPr>
                        <a:t>But I’ll amerce you with so strong a fine</a:t>
                      </a:r>
                    </a:p>
                    <a:p>
                      <a:pPr fontAlgn="base"/>
                      <a:r>
                        <a:rPr lang="en-US" sz="600">
                          <a:solidFill>
                            <a:srgbClr val="292C2E"/>
                          </a:solidFill>
                          <a:effectLst/>
                          <a:latin typeface="inherit"/>
                        </a:rPr>
                        <a:t>That you shall all repent the loss of mine.</a:t>
                      </a:r>
                    </a:p>
                    <a:p>
                      <a:pPr fontAlgn="base"/>
                      <a:r>
                        <a:rPr lang="en-US" sz="600">
                          <a:solidFill>
                            <a:srgbClr val="292C2E"/>
                          </a:solidFill>
                          <a:effectLst/>
                          <a:latin typeface="inherit"/>
                        </a:rPr>
                        <a:t>I will be deaf to pleading and excuses.</a:t>
                      </a:r>
                    </a:p>
                    <a:p>
                      <a:pPr fontAlgn="base"/>
                      <a:r>
                        <a:rPr lang="en-US" sz="600">
                          <a:solidFill>
                            <a:srgbClr val="8F8F8F"/>
                          </a:solidFill>
                          <a:effectLst/>
                          <a:latin typeface="inherit"/>
                        </a:rPr>
                        <a:t>155</a:t>
                      </a:r>
                      <a:r>
                        <a:rPr lang="en-US" sz="600">
                          <a:solidFill>
                            <a:srgbClr val="292C2E"/>
                          </a:solidFill>
                          <a:effectLst/>
                          <a:latin typeface="inherit"/>
                        </a:rPr>
                        <a:t>Nor tears nor prayers shall purchase out abuses,</a:t>
                      </a:r>
                    </a:p>
                    <a:p>
                      <a:pPr fontAlgn="base"/>
                      <a:r>
                        <a:rPr lang="en-US" sz="600">
                          <a:solidFill>
                            <a:srgbClr val="292C2E"/>
                          </a:solidFill>
                          <a:effectLst/>
                          <a:latin typeface="inherit"/>
                        </a:rPr>
                        <a:t>Therefore use none. Let Romeo hence in haste,</a:t>
                      </a:r>
                    </a:p>
                    <a:p>
                      <a:pPr fontAlgn="base"/>
                      <a:r>
                        <a:rPr lang="en-US" sz="600">
                          <a:solidFill>
                            <a:srgbClr val="292C2E"/>
                          </a:solidFill>
                          <a:effectLst/>
                          <a:latin typeface="inherit"/>
                        </a:rPr>
                        <a:t>Else, when he’s found, that hour is his last.</a:t>
                      </a:r>
                    </a:p>
                    <a:p>
                      <a:pPr fontAlgn="base"/>
                      <a:r>
                        <a:rPr lang="en-US" sz="600">
                          <a:solidFill>
                            <a:srgbClr val="292C2E"/>
                          </a:solidFill>
                          <a:effectLst/>
                          <a:latin typeface="inherit"/>
                        </a:rPr>
                        <a:t>Bear hence this body and attend our will.</a:t>
                      </a:r>
                    </a:p>
                    <a:p>
                      <a:pPr fontAlgn="base"/>
                      <a:r>
                        <a:rPr lang="en-US" sz="600">
                          <a:solidFill>
                            <a:srgbClr val="292C2E"/>
                          </a:solidFill>
                          <a:effectLst/>
                          <a:latin typeface="inherit"/>
                        </a:rPr>
                        <a:t>Mercy but murders, pardoning those that kill.</a:t>
                      </a:r>
                    </a:p>
                  </a:txBody>
                  <a:tcPr marL="91681" marR="45840" marT="45840" marB="305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US" sz="600" b="1">
                          <a:solidFill>
                            <a:srgbClr val="292C2E"/>
                          </a:solidFill>
                          <a:effectLst/>
                          <a:latin typeface="inherit"/>
                        </a:rPr>
                        <a:t>PRINCE</a:t>
                      </a:r>
                    </a:p>
                    <a:p>
                      <a:pPr fontAlgn="base"/>
                      <a:r>
                        <a:rPr lang="en-US" sz="600">
                          <a:solidFill>
                            <a:srgbClr val="292C2E"/>
                          </a:solidFill>
                          <a:effectLst/>
                          <a:latin typeface="inherit"/>
                        </a:rPr>
                        <a:t>And for that crime, Romeo is hereby exiled from Verona. I’m involved in your rivalry. Mercutio was my relative, and he lies dead because of your bloody feud. I’ll punish you so harshly that you’ll regret causing me this loss. I won’t listen to your pleas or excuses. You can’t get out of trouble by praying or crying, so don’t bother. Tell Romeo to leave the city immediately, or else, if he is found, he will be killed. Take away this body, and do what I say. Showing mercy by pardoning killers only causes more murders.</a:t>
                      </a:r>
                    </a:p>
                  </a:txBody>
                  <a:tcPr marL="45840" marR="45840" marT="45840" marB="305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13420"/>
                  </a:ext>
                </a:extLst>
              </a:tr>
              <a:tr h="161969">
                <a:tc>
                  <a:txBody>
                    <a:bodyPr/>
                    <a:lstStyle/>
                    <a:p>
                      <a:pPr fontAlgn="base"/>
                      <a:r>
                        <a:rPr lang="en-GB" sz="600" i="1">
                          <a:solidFill>
                            <a:srgbClr val="292C2E"/>
                          </a:solidFill>
                          <a:effectLst/>
                          <a:latin typeface="inherit"/>
                        </a:rPr>
                        <a:t>Exeunt</a:t>
                      </a:r>
                    </a:p>
                  </a:txBody>
                  <a:tcPr marL="91681" marR="45840" marT="45840" marB="30560" anchor="ctr">
                    <a:lnL>
                      <a:noFill/>
                    </a:lnL>
                    <a:lnR w="9525" cap="flat" cmpd="sng" algn="ctr">
                      <a:solidFill>
                        <a:srgbClr val="E5E5E5"/>
                      </a:solidFill>
                      <a:prstDash val="solid"/>
                      <a:round/>
                      <a:headEnd type="none" w="med" len="med"/>
                      <a:tailEnd type="none" w="med" len="med"/>
                    </a:lnR>
                    <a:lnT>
                      <a:noFill/>
                    </a:lnT>
                    <a:lnB>
                      <a:noFill/>
                    </a:lnB>
                    <a:solidFill>
                      <a:srgbClr val="FAFAFA"/>
                    </a:solidFill>
                  </a:tcPr>
                </a:tc>
                <a:tc>
                  <a:txBody>
                    <a:bodyPr/>
                    <a:lstStyle/>
                    <a:p>
                      <a:pPr fontAlgn="base"/>
                      <a:r>
                        <a:rPr lang="en-GB" sz="600" i="1" dirty="0">
                          <a:solidFill>
                            <a:srgbClr val="292C2E"/>
                          </a:solidFill>
                          <a:effectLst/>
                          <a:latin typeface="inherit"/>
                        </a:rPr>
                        <a:t>They exit.</a:t>
                      </a:r>
                    </a:p>
                  </a:txBody>
                  <a:tcPr marL="45840" marR="45840" marT="45840" marB="30560" anchor="ctr">
                    <a:lnL w="9525" cap="flat" cmpd="sng" algn="ctr">
                      <a:solidFill>
                        <a:srgbClr val="E5E5E5"/>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2017832"/>
                  </a:ext>
                </a:extLst>
              </a:tr>
            </a:tbl>
          </a:graphicData>
        </a:graphic>
      </p:graphicFrame>
      <p:pic>
        <p:nvPicPr>
          <p:cNvPr id="5" name="Picture 4"/>
          <p:cNvPicPr>
            <a:picLocks noChangeAspect="1"/>
          </p:cNvPicPr>
          <p:nvPr/>
        </p:nvPicPr>
        <p:blipFill>
          <a:blip r:embed="rId2"/>
          <a:stretch>
            <a:fillRect/>
          </a:stretch>
        </p:blipFill>
        <p:spPr>
          <a:xfrm>
            <a:off x="416496" y="10891"/>
            <a:ext cx="8919221" cy="1243692"/>
          </a:xfrm>
          <a:prstGeom prst="rect">
            <a:avLst/>
          </a:prstGeom>
        </p:spPr>
      </p:pic>
    </p:spTree>
    <p:extLst>
      <p:ext uri="{BB962C8B-B14F-4D97-AF65-F5344CB8AC3E}">
        <p14:creationId xmlns:p14="http://schemas.microsoft.com/office/powerpoint/2010/main" val="1080644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296862"/>
            <a:ext cx="8915400" cy="1143000"/>
          </a:xfrm>
        </p:spPr>
        <p:txBody>
          <a:bodyPr/>
          <a:lstStyle/>
          <a:p>
            <a:r>
              <a:rPr lang="en-GB" dirty="0" smtClean="0">
                <a:solidFill>
                  <a:srgbClr val="00B050"/>
                </a:solidFill>
              </a:rPr>
              <a:t>Quick Quiz:</a:t>
            </a:r>
            <a:endParaRPr lang="en-GB" dirty="0">
              <a:solidFill>
                <a:srgbClr val="00B050"/>
              </a:solidFill>
            </a:endParaRPr>
          </a:p>
        </p:txBody>
      </p:sp>
      <p:sp>
        <p:nvSpPr>
          <p:cNvPr id="3" name="Text Placeholder 2"/>
          <p:cNvSpPr>
            <a:spLocks noGrp="1"/>
          </p:cNvSpPr>
          <p:nvPr>
            <p:ph type="body" idx="1"/>
          </p:nvPr>
        </p:nvSpPr>
        <p:spPr>
          <a:xfrm>
            <a:off x="128464" y="476672"/>
            <a:ext cx="9777536" cy="3661867"/>
          </a:xfrm>
        </p:spPr>
        <p:txBody>
          <a:bodyPr/>
          <a:lstStyle/>
          <a:p>
            <a:pPr marL="539750" indent="-514350">
              <a:buFont typeface="+mj-lt"/>
              <a:buAutoNum type="arabicPeriod"/>
            </a:pPr>
            <a:r>
              <a:rPr lang="en-GB" sz="1800" dirty="0" smtClean="0"/>
              <a:t>Why does Benvolio want to get out of the street? </a:t>
            </a:r>
          </a:p>
          <a:p>
            <a:pPr marL="539750" indent="-514350">
              <a:buFont typeface="+mj-lt"/>
              <a:buAutoNum type="arabicPeriod"/>
            </a:pPr>
            <a:r>
              <a:rPr lang="en-GB" sz="1800" dirty="0" smtClean="0"/>
              <a:t>What does Mercutio reply to Benvolio? </a:t>
            </a:r>
          </a:p>
          <a:p>
            <a:pPr marL="539750" indent="-514350">
              <a:buFont typeface="+mj-lt"/>
              <a:buAutoNum type="arabicPeriod"/>
            </a:pPr>
            <a:r>
              <a:rPr lang="en-GB" sz="1800" dirty="0" smtClean="0"/>
              <a:t>How does Shakespeare use the weather to make the audience aware that something bad is going to happen? </a:t>
            </a:r>
          </a:p>
          <a:p>
            <a:pPr marL="539750" indent="-514350">
              <a:buFont typeface="+mj-lt"/>
              <a:buAutoNum type="arabicPeriod"/>
            </a:pPr>
            <a:r>
              <a:rPr lang="en-GB" sz="1800" dirty="0" smtClean="0"/>
              <a:t>Who starts the fight? </a:t>
            </a:r>
          </a:p>
          <a:p>
            <a:pPr marL="539750" indent="-514350">
              <a:buFont typeface="+mj-lt"/>
              <a:buAutoNum type="arabicPeriod"/>
            </a:pPr>
            <a:r>
              <a:rPr lang="en-GB" sz="1800" dirty="0" smtClean="0"/>
              <a:t>What does Mercutio call his sword? What technique is this? </a:t>
            </a:r>
          </a:p>
          <a:p>
            <a:pPr marL="539750" indent="-514350">
              <a:buFont typeface="+mj-lt"/>
              <a:buAutoNum type="arabicPeriod"/>
            </a:pPr>
            <a:r>
              <a:rPr lang="en-GB" sz="1800" dirty="0" smtClean="0"/>
              <a:t>What insult does Tybalt call Romeo?</a:t>
            </a:r>
          </a:p>
          <a:p>
            <a:pPr marL="539750" indent="-514350">
              <a:buFont typeface="+mj-lt"/>
              <a:buAutoNum type="arabicPeriod"/>
            </a:pPr>
            <a:r>
              <a:rPr lang="en-GB" sz="1800" dirty="0" smtClean="0"/>
              <a:t>Why doesn’t Romeo want to fight Tybalt?</a:t>
            </a:r>
          </a:p>
          <a:p>
            <a:pPr marL="539750" indent="-514350">
              <a:buFont typeface="+mj-lt"/>
              <a:buAutoNum type="arabicPeriod"/>
            </a:pPr>
            <a:r>
              <a:rPr lang="en-GB" sz="1800" dirty="0" smtClean="0"/>
              <a:t>How does Romeo react to the fight between Mercutio and Tybalt? </a:t>
            </a:r>
          </a:p>
          <a:p>
            <a:pPr marL="539750" indent="-514350">
              <a:buFont typeface="+mj-lt"/>
              <a:buAutoNum type="arabicPeriod"/>
            </a:pPr>
            <a:r>
              <a:rPr lang="en-GB" sz="1800" dirty="0" smtClean="0"/>
              <a:t>What happens to Mercutio? </a:t>
            </a:r>
          </a:p>
          <a:p>
            <a:pPr marL="539750" indent="-514350">
              <a:buFont typeface="+mj-lt"/>
              <a:buAutoNum type="arabicPeriod"/>
            </a:pPr>
            <a:r>
              <a:rPr lang="en-GB" sz="1800" dirty="0" smtClean="0"/>
              <a:t>Why does Mercutio blame Romeo for this? </a:t>
            </a:r>
          </a:p>
          <a:p>
            <a:pPr marL="539750" indent="-514350">
              <a:buFont typeface="+mj-lt"/>
              <a:buAutoNum type="arabicPeriod"/>
            </a:pPr>
            <a:r>
              <a:rPr lang="en-GB" sz="1800" dirty="0" smtClean="0"/>
              <a:t>What does Mercutio curse Romeo with? </a:t>
            </a:r>
          </a:p>
          <a:p>
            <a:pPr marL="539750" indent="-514350">
              <a:buFont typeface="+mj-lt"/>
              <a:buAutoNum type="arabicPeriod"/>
            </a:pPr>
            <a:r>
              <a:rPr lang="en-GB" sz="1800" dirty="0" smtClean="0"/>
              <a:t>Why do you think Mercutio is so angry? </a:t>
            </a:r>
          </a:p>
          <a:p>
            <a:pPr marL="539750" indent="-514350">
              <a:buFont typeface="+mj-lt"/>
              <a:buAutoNum type="arabicPeriod"/>
            </a:pPr>
            <a:r>
              <a:rPr lang="en-GB" sz="1800" dirty="0" smtClean="0"/>
              <a:t>How does Romeo react to Mercutio’s death? </a:t>
            </a:r>
          </a:p>
          <a:p>
            <a:pPr marL="539750" indent="-514350">
              <a:buFont typeface="+mj-lt"/>
              <a:buAutoNum type="arabicPeriod"/>
            </a:pPr>
            <a:r>
              <a:rPr lang="en-GB" sz="1800" dirty="0" smtClean="0"/>
              <a:t>What is Romeo’s punishment for killing Tybalt?</a:t>
            </a:r>
          </a:p>
          <a:p>
            <a:pPr marL="539750" indent="-514350">
              <a:buFont typeface="+mj-lt"/>
              <a:buAutoNum type="arabicPeriod"/>
            </a:pPr>
            <a:endParaRPr lang="en-GB" sz="1800" dirty="0" smtClean="0"/>
          </a:p>
          <a:p>
            <a:pPr marL="25400" indent="0">
              <a:buNone/>
            </a:pPr>
            <a:endParaRPr lang="en-GB" sz="2400" dirty="0" smtClean="0"/>
          </a:p>
          <a:p>
            <a:pPr marL="539750" indent="-514350">
              <a:buFont typeface="+mj-lt"/>
              <a:buAutoNum type="arabicPeriod"/>
            </a:pPr>
            <a:endParaRPr lang="en-GB" dirty="0"/>
          </a:p>
        </p:txBody>
      </p:sp>
    </p:spTree>
    <p:extLst>
      <p:ext uri="{BB962C8B-B14F-4D97-AF65-F5344CB8AC3E}">
        <p14:creationId xmlns:p14="http://schemas.microsoft.com/office/powerpoint/2010/main" val="173026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05944" y="1266776"/>
            <a:ext cx="3714750" cy="492443"/>
          </a:xfrm>
          <a:prstGeom prst="rect">
            <a:avLst/>
          </a:prstGeom>
        </p:spPr>
        <p:txBody>
          <a:bodyPr>
            <a:spAutoFit/>
          </a:bodyPr>
          <a:lstStyle/>
          <a:p>
            <a:pPr marL="371464" indent="-371464" defTabSz="742927">
              <a:buClrTx/>
              <a:buFont typeface="Arial" panose="020B0604020202020204" pitchFamily="34" charset="0"/>
              <a:buChar char="•"/>
            </a:pPr>
            <a:endParaRPr lang="en-GB" sz="2600" kern="1200" dirty="0">
              <a:solidFill>
                <a:prstClr val="black"/>
              </a:solidFill>
              <a:latin typeface="Calibri" panose="020F0502020204030204"/>
              <a:ea typeface="+mn-ea"/>
              <a:cs typeface="+mn-cs"/>
            </a:endParaRPr>
          </a:p>
        </p:txBody>
      </p:sp>
      <p:sp>
        <p:nvSpPr>
          <p:cNvPr id="8" name="Title 1"/>
          <p:cNvSpPr txBox="1">
            <a:spLocks/>
          </p:cNvSpPr>
          <p:nvPr/>
        </p:nvSpPr>
        <p:spPr>
          <a:xfrm>
            <a:off x="1898595" y="2258870"/>
            <a:ext cx="6260196" cy="928688"/>
          </a:xfrm>
          <a:prstGeom prst="rect">
            <a:avLst/>
          </a:prstGeom>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742927">
              <a:buClrTx/>
            </a:pPr>
            <a:endParaRPr lang="en-GB" sz="3900" b="1" dirty="0">
              <a:solidFill>
                <a:prstClr val="black"/>
              </a:solidFill>
              <a:effectLst>
                <a:outerShdw blurRad="38100" dist="38100" dir="2700000" algn="tl">
                  <a:srgbClr val="000000">
                    <a:alpha val="43137"/>
                  </a:srgbClr>
                </a:outerShdw>
              </a:effectLst>
              <a:latin typeface="Calibri Light" panose="020F0302020204030204"/>
            </a:endParaRPr>
          </a:p>
        </p:txBody>
      </p:sp>
      <p:cxnSp>
        <p:nvCxnSpPr>
          <p:cNvPr id="10" name="Straight Connector 9"/>
          <p:cNvCxnSpPr/>
          <p:nvPr/>
        </p:nvCxnSpPr>
        <p:spPr>
          <a:xfrm>
            <a:off x="1694984" y="5496472"/>
            <a:ext cx="6534306" cy="6091"/>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348" y="5600533"/>
            <a:ext cx="5696442" cy="438805"/>
          </a:xfrm>
          <a:prstGeom prst="rect">
            <a:avLst/>
          </a:prstGeom>
        </p:spPr>
      </p:pic>
      <p:grpSp>
        <p:nvGrpSpPr>
          <p:cNvPr id="24" name="Group 23"/>
          <p:cNvGrpSpPr/>
          <p:nvPr/>
        </p:nvGrpSpPr>
        <p:grpSpPr>
          <a:xfrm>
            <a:off x="488226" y="861865"/>
            <a:ext cx="9148898" cy="4536639"/>
            <a:chOff x="345913" y="269448"/>
            <a:chExt cx="8373842" cy="5583556"/>
          </a:xfrm>
        </p:grpSpPr>
        <p:sp>
          <p:nvSpPr>
            <p:cNvPr id="6" name="Rounded Rectangle 5"/>
            <p:cNvSpPr/>
            <p:nvPr/>
          </p:nvSpPr>
          <p:spPr>
            <a:xfrm>
              <a:off x="3895219" y="26944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27">
                <a:buClrTx/>
              </a:pPr>
              <a:endParaRPr lang="en-GB" sz="1462" b="1" u="sng" kern="1200" dirty="0">
                <a:solidFill>
                  <a:prstClr val="black"/>
                </a:solidFill>
                <a:latin typeface="Calibri" panose="020F0502020204030204"/>
              </a:endParaRPr>
            </a:p>
            <a:p>
              <a:pPr defTabSz="742927">
                <a:buClrTx/>
              </a:pPr>
              <a:r>
                <a:rPr lang="en-GB" sz="1462" b="1" u="sng" kern="1200" dirty="0">
                  <a:solidFill>
                    <a:prstClr val="black"/>
                  </a:solidFill>
                  <a:latin typeface="Calibri" panose="020F0502020204030204"/>
                </a:rPr>
                <a:t>Define it:</a:t>
              </a:r>
            </a:p>
            <a:p>
              <a:pPr defTabSz="742927">
                <a:buClrTx/>
              </a:pPr>
              <a:endParaRPr lang="en-GB" sz="1462" b="1" u="sng" kern="1200" dirty="0">
                <a:solidFill>
                  <a:prstClr val="black"/>
                </a:solidFill>
                <a:latin typeface="Calibri" panose="020F0502020204030204"/>
              </a:endParaRPr>
            </a:p>
            <a:p>
              <a:pPr defTabSz="742927">
                <a:buClrTx/>
              </a:pPr>
              <a:r>
                <a:rPr lang="en-GB" sz="1462" i="1" kern="1200" dirty="0">
                  <a:solidFill>
                    <a:prstClr val="black"/>
                  </a:solidFill>
                  <a:latin typeface="Calibri" panose="020F0502020204030204"/>
                </a:rPr>
                <a:t>(noun,</a:t>
              </a:r>
              <a:r>
                <a:rPr lang="en-GB" sz="1462" kern="1200" dirty="0">
                  <a:solidFill>
                    <a:prstClr val="black"/>
                  </a:solidFill>
                  <a:latin typeface="Calibri" panose="020F0502020204030204"/>
                </a:rPr>
                <a:t>) a prolonged public dispute, debate, or contention; disputation concerning a matter of opinion.</a:t>
              </a: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p:txBody>
        </p:sp>
        <p:sp>
          <p:nvSpPr>
            <p:cNvPr id="12" name="Rounded Rectangle 11"/>
            <p:cNvSpPr/>
            <p:nvPr/>
          </p:nvSpPr>
          <p:spPr>
            <a:xfrm>
              <a:off x="5620028" y="235020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27">
                <a:buClrTx/>
              </a:pPr>
              <a:r>
                <a:rPr lang="en-GB" sz="1462" b="1" u="sng" kern="1200" dirty="0">
                  <a:solidFill>
                    <a:prstClr val="black"/>
                  </a:solidFill>
                  <a:latin typeface="Calibri" panose="020F0502020204030204"/>
                </a:rPr>
                <a:t>Example:</a:t>
              </a:r>
            </a:p>
            <a:p>
              <a:pPr defTabSz="742927">
                <a:buClrTx/>
              </a:pPr>
              <a:endParaRPr lang="en-GB" sz="1462" b="1" u="sng" kern="1200" dirty="0">
                <a:solidFill>
                  <a:prstClr val="black"/>
                </a:solidFill>
                <a:latin typeface="Calibri" panose="020F0502020204030204"/>
              </a:endParaRPr>
            </a:p>
            <a:p>
              <a:pPr defTabSz="742927">
                <a:buClrTx/>
              </a:pPr>
              <a:r>
                <a:rPr lang="en-GB" sz="1462" kern="1200" dirty="0">
                  <a:solidFill>
                    <a:prstClr val="black"/>
                  </a:solidFill>
                  <a:latin typeface="Calibri" panose="020F0502020204030204"/>
                  <a:ea typeface="Chalkduster" charset="0"/>
                  <a:cs typeface="Chalkduster" charset="0"/>
                </a:rPr>
                <a:t> There was a lot of </a:t>
              </a:r>
              <a:r>
                <a:rPr lang="en-GB" sz="1462" b="1" kern="1200" dirty="0">
                  <a:solidFill>
                    <a:prstClr val="black"/>
                  </a:solidFill>
                  <a:latin typeface="Calibri" panose="020F0502020204030204"/>
                  <a:ea typeface="Chalkduster" charset="0"/>
                  <a:cs typeface="Chalkduster" charset="0"/>
                </a:rPr>
                <a:t>controversy</a:t>
              </a:r>
              <a:r>
                <a:rPr lang="en-GB" sz="1462" kern="1200" dirty="0">
                  <a:solidFill>
                    <a:prstClr val="black"/>
                  </a:solidFill>
                  <a:latin typeface="Calibri" panose="020F0502020204030204"/>
                  <a:ea typeface="Chalkduster" charset="0"/>
                  <a:cs typeface="Chalkduster" charset="0"/>
                </a:rPr>
                <a:t> around Brexit in the UK in 2019. </a:t>
              </a:r>
              <a:endParaRPr lang="en-GB" sz="1462" i="1" kern="1200" dirty="0">
                <a:solidFill>
                  <a:prstClr val="black"/>
                </a:solidFill>
                <a:latin typeface="Calibri" panose="020F0502020204030204"/>
                <a:ea typeface="Chalkduster" charset="0"/>
                <a:cs typeface="Chalkduster" charset="0"/>
              </a:endParaRPr>
            </a:p>
            <a:p>
              <a:pPr defTabSz="742927">
                <a:buClrTx/>
              </a:pPr>
              <a:endParaRPr lang="en-GB" sz="1462" b="1" u="sng" kern="1200" dirty="0">
                <a:solidFill>
                  <a:prstClr val="black"/>
                </a:solidFill>
                <a:latin typeface="Calibri" panose="020F0502020204030204"/>
              </a:endParaRPr>
            </a:p>
          </p:txBody>
        </p:sp>
        <p:sp>
          <p:nvSpPr>
            <p:cNvPr id="13" name="Rounded Rectangle 12"/>
            <p:cNvSpPr/>
            <p:nvPr/>
          </p:nvSpPr>
          <p:spPr>
            <a:xfrm>
              <a:off x="345913" y="4364487"/>
              <a:ext cx="3311215" cy="148851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27">
                <a:buClrTx/>
              </a:pPr>
              <a:r>
                <a:rPr lang="en-GB" sz="1462" b="1" u="sng" kern="1200" dirty="0">
                  <a:solidFill>
                    <a:prstClr val="black"/>
                  </a:solidFill>
                  <a:latin typeface="Calibri" panose="020F0502020204030204"/>
                </a:rPr>
                <a:t>Digging Deeper:</a:t>
              </a:r>
            </a:p>
            <a:p>
              <a:pPr defTabSz="742927">
                <a:buClrTx/>
              </a:pPr>
              <a:r>
                <a:rPr lang="en-GB" sz="1462" b="1" u="sng" kern="1200" dirty="0">
                  <a:solidFill>
                    <a:prstClr val="black"/>
                  </a:solidFill>
                  <a:latin typeface="Calibri" panose="020F0502020204030204"/>
                </a:rPr>
                <a:t> </a:t>
              </a:r>
              <a:endParaRPr lang="en-GB" sz="1462" kern="1200" dirty="0">
                <a:solidFill>
                  <a:prstClr val="black"/>
                </a:solidFill>
                <a:latin typeface="Calibri" panose="020F0502020204030204"/>
              </a:endParaRPr>
            </a:p>
            <a:p>
              <a:pPr defTabSz="742927">
                <a:buClrTx/>
              </a:pPr>
              <a:r>
                <a:rPr lang="en-GB" sz="1462" kern="1200" dirty="0">
                  <a:solidFill>
                    <a:prstClr val="black"/>
                  </a:solidFill>
                  <a:latin typeface="Calibri" panose="020F0502020204030204"/>
                </a:rPr>
                <a:t>It can also mean contention, strife, or argument. </a:t>
              </a:r>
            </a:p>
          </p:txBody>
        </p:sp>
        <p:sp>
          <p:nvSpPr>
            <p:cNvPr id="14" name="Rounded Rectangle 13"/>
            <p:cNvSpPr/>
            <p:nvPr/>
          </p:nvSpPr>
          <p:spPr>
            <a:xfrm>
              <a:off x="508099" y="2289160"/>
              <a:ext cx="3529871" cy="14817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300" b="1" u="sng" kern="1200" dirty="0">
                <a:solidFill>
                  <a:prstClr val="black"/>
                </a:solidFill>
                <a:latin typeface="Calibri" panose="020F0502020204030204"/>
              </a:endParaRPr>
            </a:p>
            <a:p>
              <a:pPr defTabSz="742927">
                <a:buClrTx/>
              </a:pPr>
              <a:r>
                <a:rPr lang="en-GB" sz="1300" b="1" u="sng" kern="1200" dirty="0">
                  <a:solidFill>
                    <a:prstClr val="black"/>
                  </a:solidFill>
                  <a:latin typeface="Calibri" panose="020F0502020204030204"/>
                </a:rPr>
                <a:t>Deconstruct it:</a:t>
              </a:r>
            </a:p>
            <a:p>
              <a:pPr defTabSz="742927">
                <a:buClrTx/>
              </a:pPr>
              <a:r>
                <a:rPr lang="en-GB" sz="1300" kern="1200" dirty="0">
                  <a:solidFill>
                    <a:prstClr val="black"/>
                  </a:solidFill>
                  <a:latin typeface="Calibri" panose="020F0502020204030204"/>
                </a:rPr>
                <a:t/>
              </a:r>
              <a:br>
                <a:rPr lang="en-GB" sz="1300" kern="1200" dirty="0">
                  <a:solidFill>
                    <a:prstClr val="black"/>
                  </a:solidFill>
                  <a:latin typeface="Calibri" panose="020F0502020204030204"/>
                </a:rPr>
              </a:br>
              <a:r>
                <a:rPr lang="en-GB" sz="1300" kern="1200" dirty="0">
                  <a:solidFill>
                    <a:prstClr val="black"/>
                  </a:solidFill>
                  <a:latin typeface="Calibri" panose="020F0502020204030204"/>
                </a:rPr>
                <a:t>From </a:t>
              </a:r>
              <a:r>
                <a:rPr lang="en-GB" sz="1462" kern="1200" dirty="0">
                  <a:solidFill>
                    <a:prstClr val="black"/>
                  </a:solidFill>
                  <a:latin typeface="Calibri" panose="020F0502020204030204"/>
                </a:rPr>
                <a:t>Latin </a:t>
              </a:r>
              <a:r>
                <a:rPr lang="en-GB" sz="1462" i="1" kern="1200" dirty="0" err="1">
                  <a:solidFill>
                    <a:prstClr val="black"/>
                  </a:solidFill>
                  <a:latin typeface="Calibri" panose="020F0502020204030204"/>
                </a:rPr>
                <a:t>contrōversia</a:t>
              </a:r>
              <a:r>
                <a:rPr lang="en-GB" sz="1462" i="1" kern="1200" dirty="0">
                  <a:solidFill>
                    <a:prstClr val="black"/>
                  </a:solidFill>
                  <a:latin typeface="Calibri" panose="020F0502020204030204"/>
                </a:rPr>
                <a:t>,</a:t>
              </a:r>
              <a:r>
                <a:rPr lang="en-GB" sz="1462" kern="1200" dirty="0">
                  <a:solidFill>
                    <a:prstClr val="black"/>
                  </a:solidFill>
                  <a:latin typeface="Calibri" panose="020F0502020204030204"/>
                </a:rPr>
                <a:t> equivalent to </a:t>
              </a:r>
              <a:r>
                <a:rPr lang="en-GB" sz="1462" i="1" kern="1200" dirty="0" err="1">
                  <a:solidFill>
                    <a:prstClr val="black"/>
                  </a:solidFill>
                  <a:latin typeface="Calibri" panose="020F0502020204030204"/>
                </a:rPr>
                <a:t>contrōvers</a:t>
              </a:r>
              <a:r>
                <a:rPr lang="en-GB" sz="1462" i="1" kern="1200" dirty="0">
                  <a:solidFill>
                    <a:prstClr val="black"/>
                  </a:solidFill>
                  <a:latin typeface="Calibri" panose="020F0502020204030204"/>
                </a:rPr>
                <a:t>(us</a:t>
              </a:r>
              <a:r>
                <a:rPr lang="en-GB" sz="1462" kern="1200" dirty="0">
                  <a:solidFill>
                    <a:prstClr val="black"/>
                  </a:solidFill>
                  <a:latin typeface="Calibri" panose="020F0502020204030204"/>
                </a:rPr>
                <a:t>) (turned against, disputed) </a:t>
              </a:r>
              <a:endParaRPr lang="en-GB" sz="1300" kern="1200" dirty="0">
                <a:solidFill>
                  <a:prstClr val="black"/>
                </a:solidFill>
                <a:latin typeface="Calibri" panose="020F0502020204030204"/>
              </a:endParaRPr>
            </a:p>
            <a:p>
              <a:pPr defTabSz="742927">
                <a:buClrTx/>
              </a:pPr>
              <a:endParaRPr lang="en-GB" sz="1300"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a:p>
              <a:pPr defTabSz="742927">
                <a:buClrTx/>
              </a:pPr>
              <a:endParaRPr lang="en-GB" sz="1462" b="1" u="sng" kern="1200" dirty="0">
                <a:solidFill>
                  <a:prstClr val="black"/>
                </a:solidFill>
                <a:latin typeface="Calibri" panose="020F0502020204030204"/>
              </a:endParaRPr>
            </a:p>
          </p:txBody>
        </p:sp>
        <p:cxnSp>
          <p:nvCxnSpPr>
            <p:cNvPr id="16" name="Straight Arrow Connector 15"/>
            <p:cNvCxnSpPr>
              <a:stCxn id="4" idx="3"/>
            </p:cNvCxnSpPr>
            <p:nvPr/>
          </p:nvCxnSpPr>
          <p:spPr>
            <a:xfrm>
              <a:off x="2540133" y="98253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rot="5400000">
              <a:off x="1594639" y="3935224"/>
              <a:ext cx="810183" cy="481626"/>
            </a:xfrm>
            <a:prstGeom prst="rect">
              <a:avLst/>
            </a:prstGeom>
          </p:spPr>
        </p:pic>
        <p:sp>
          <p:nvSpPr>
            <p:cNvPr id="23" name="Rounded Rectangle 22"/>
            <p:cNvSpPr/>
            <p:nvPr/>
          </p:nvSpPr>
          <p:spPr>
            <a:xfrm>
              <a:off x="4283968" y="4452717"/>
              <a:ext cx="432038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27">
                <a:buClrTx/>
              </a:pPr>
              <a:r>
                <a:rPr lang="en-GB" sz="1462" b="1" u="sng" kern="1200" dirty="0">
                  <a:solidFill>
                    <a:prstClr val="black"/>
                  </a:solidFill>
                  <a:latin typeface="Calibri" panose="020F0502020204030204"/>
                </a:rPr>
                <a:t>Link it:</a:t>
              </a:r>
            </a:p>
            <a:p>
              <a:pPr defTabSz="742927">
                <a:buClrTx/>
              </a:pPr>
              <a:endParaRPr lang="en-GB" sz="1462" b="1" u="sng" kern="1200" dirty="0">
                <a:solidFill>
                  <a:prstClr val="black"/>
                </a:solidFill>
                <a:latin typeface="Calibri" panose="020F0502020204030204"/>
              </a:endParaRPr>
            </a:p>
            <a:p>
              <a:pPr defTabSz="742927">
                <a:buClrTx/>
              </a:pPr>
              <a:r>
                <a:rPr lang="en-GB" sz="1300" kern="1200" dirty="0">
                  <a:solidFill>
                    <a:prstClr val="black"/>
                  </a:solidFill>
                  <a:latin typeface="Calibri" panose="020F0502020204030204"/>
                </a:rPr>
                <a:t> </a:t>
              </a:r>
              <a:r>
                <a:rPr lang="en-GB" sz="1462" kern="1200" dirty="0">
                  <a:solidFill>
                    <a:prstClr val="black"/>
                  </a:solidFill>
                  <a:latin typeface="Calibri" panose="020F0502020204030204"/>
                </a:rPr>
                <a:t>argument</a:t>
              </a:r>
              <a:r>
                <a:rPr lang="en-GB" sz="1462" kern="1200" dirty="0">
                  <a:solidFill>
                    <a:prstClr val="white"/>
                  </a:solidFill>
                  <a:latin typeface="Calibri" panose="020F0502020204030204"/>
                </a:rPr>
                <a:t>, </a:t>
              </a:r>
              <a:r>
                <a:rPr lang="en-GB" sz="1462" kern="1200" dirty="0">
                  <a:solidFill>
                    <a:prstClr val="black"/>
                  </a:solidFill>
                  <a:latin typeface="Calibri" panose="020F0502020204030204"/>
                </a:rPr>
                <a:t>bickering, difference, discussion, fuss, quarrel</a:t>
              </a:r>
            </a:p>
          </p:txBody>
        </p:sp>
        <p:pic>
          <p:nvPicPr>
            <p:cNvPr id="25" name="Picture 24"/>
            <p:cNvPicPr>
              <a:picLocks noChangeAspect="1"/>
            </p:cNvPicPr>
            <p:nvPr/>
          </p:nvPicPr>
          <p:blipFill>
            <a:blip r:embed="rId4"/>
            <a:stretch>
              <a:fillRect/>
            </a:stretch>
          </p:blipFill>
          <p:spPr>
            <a:xfrm>
              <a:off x="3632878" y="4802868"/>
              <a:ext cx="810183" cy="481626"/>
            </a:xfrm>
            <a:prstGeom prst="rect">
              <a:avLst/>
            </a:prstGeom>
          </p:spPr>
        </p:pic>
      </p:grpSp>
      <p:sp>
        <p:nvSpPr>
          <p:cNvPr id="17" name="Rounded Rectangle 16"/>
          <p:cNvSpPr/>
          <p:nvPr/>
        </p:nvSpPr>
        <p:spPr>
          <a:xfrm>
            <a:off x="891540" y="861864"/>
            <a:ext cx="2410568" cy="1158764"/>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742927">
              <a:buClrTx/>
            </a:pPr>
            <a:r>
              <a:rPr lang="en-GB" sz="1462" b="1" u="sng" kern="1200" dirty="0">
                <a:solidFill>
                  <a:prstClr val="black"/>
                </a:solidFill>
                <a:latin typeface="Calibri" panose="020F0502020204030204"/>
              </a:rPr>
              <a:t>Read it:</a:t>
            </a:r>
          </a:p>
          <a:p>
            <a:pPr defTabSz="742927">
              <a:buClrTx/>
            </a:pPr>
            <a:endParaRPr lang="en-GB" sz="1462" b="1" u="sng" kern="1200" dirty="0">
              <a:solidFill>
                <a:prstClr val="black"/>
              </a:solidFill>
              <a:latin typeface="Calibri" panose="020F0502020204030204"/>
            </a:endParaRPr>
          </a:p>
          <a:p>
            <a:pPr algn="ctr" defTabSz="742927">
              <a:buClrTx/>
            </a:pPr>
            <a:r>
              <a:rPr lang="en-GB" sz="2925" b="1" kern="1200" dirty="0">
                <a:solidFill>
                  <a:srgbClr val="0070C0"/>
                </a:solidFill>
                <a:latin typeface="Calibri" panose="020F0502020204030204"/>
              </a:rPr>
              <a:t>Controversy</a:t>
            </a:r>
          </a:p>
          <a:p>
            <a:pPr defTabSz="742927">
              <a:buClrTx/>
            </a:pPr>
            <a:endParaRPr lang="en-GB" sz="1462" b="1" u="sng" kern="1200" dirty="0">
              <a:solidFill>
                <a:prstClr val="black"/>
              </a:solidFill>
              <a:latin typeface="Calibri" panose="020F0502020204030204"/>
            </a:endParaRPr>
          </a:p>
        </p:txBody>
      </p:sp>
      <p:pic>
        <p:nvPicPr>
          <p:cNvPr id="8194" name="Picture 2" descr="Psychology's favourite tool for measuring implicit bias is still ...">
            <a:extLst>
              <a:ext uri="{FF2B5EF4-FFF2-40B4-BE49-F238E27FC236}">
                <a16:creationId xmlns:a16="http://schemas.microsoft.com/office/drawing/2014/main" id="{749C0936-E565-4175-AA84-61C7070F4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69" y="2572377"/>
            <a:ext cx="1652993" cy="111004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9118B3D-60EE-4437-BA85-CC1C8C1F4801}"/>
              </a:ext>
            </a:extLst>
          </p:cNvPr>
          <p:cNvSpPr>
            <a:spLocks noGrp="1"/>
          </p:cNvSpPr>
          <p:nvPr>
            <p:ph type="dt" sz="half" idx="10"/>
          </p:nvPr>
        </p:nvSpPr>
        <p:spPr/>
        <p:txBody>
          <a:bodyPr/>
          <a:lstStyle/>
          <a:p>
            <a:fld id="{A9A1FF47-9192-4286-A316-E7095F04E5C0}" type="datetime2">
              <a:rPr lang="en-US" smtClean="0"/>
              <a:t>Wednesday, October 14, 2020</a:t>
            </a:fld>
            <a:endParaRPr lang="en-GB"/>
          </a:p>
        </p:txBody>
      </p:sp>
    </p:spTree>
    <p:extLst>
      <p:ext uri="{BB962C8B-B14F-4D97-AF65-F5344CB8AC3E}">
        <p14:creationId xmlns:p14="http://schemas.microsoft.com/office/powerpoint/2010/main" val="352682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203" y="2886117"/>
            <a:ext cx="821540" cy="78932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259" y="2019049"/>
            <a:ext cx="746576" cy="8092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63" y="3739048"/>
            <a:ext cx="797104" cy="79710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622154" y="797057"/>
            <a:ext cx="5200650" cy="725074"/>
          </a:xfrm>
          <a:solidFill>
            <a:schemeClr val="accent5">
              <a:lumMod val="20000"/>
              <a:lumOff val="80000"/>
            </a:schemeClr>
          </a:solidFill>
          <a:ln w="28575">
            <a:solidFill>
              <a:schemeClr val="accent5"/>
            </a:solidFill>
          </a:ln>
        </p:spPr>
        <p:txBody>
          <a:bodyPr>
            <a:normAutofit fontScale="55000" lnSpcReduction="20000"/>
          </a:bodyPr>
          <a:lstStyle/>
          <a:p>
            <a:r>
              <a:rPr lang="en-GB" sz="6500" b="1" dirty="0">
                <a:solidFill>
                  <a:schemeClr val="accent4">
                    <a:lumMod val="75000"/>
                  </a:schemeClr>
                </a:solidFill>
              </a:rPr>
              <a:t>English</a:t>
            </a:r>
            <a:r>
              <a:rPr lang="en-GB" sz="6500" b="1" dirty="0"/>
              <a:t> </a:t>
            </a:r>
            <a:r>
              <a:rPr lang="en-GB" sz="65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767970" y="54940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defTabSz="742927">
              <a:buClrTx/>
            </a:pPr>
            <a:endParaRPr lang="en-GB" sz="1462" kern="1200">
              <a:solidFill>
                <a:prstClr val="black"/>
              </a:solidFill>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7152" y="512655"/>
            <a:ext cx="1728931" cy="1440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6074" y="4542393"/>
            <a:ext cx="901521" cy="901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9165" y="2048594"/>
            <a:ext cx="773222" cy="767454"/>
          </a:xfrm>
          <a:prstGeom prst="rect">
            <a:avLst/>
          </a:prstGeom>
          <a:noFill/>
        </p:spPr>
        <p:txBody>
          <a:bodyPr wrap="square" rtlCol="0">
            <a:spAutoFit/>
          </a:bodyPr>
          <a:lstStyle/>
          <a:p>
            <a:pPr defTabSz="742927">
              <a:buClrTx/>
            </a:pPr>
            <a:r>
              <a:rPr lang="en-GB" sz="4387" b="1" kern="1200" dirty="0">
                <a:ln w="25400">
                  <a:solidFill>
                    <a:srgbClr val="70AD47">
                      <a:lumMod val="60000"/>
                      <a:lumOff val="40000"/>
                    </a:srgbClr>
                  </a:solidFill>
                </a:ln>
                <a:solidFill>
                  <a:prstClr val="black"/>
                </a:solidFill>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131" y="5297181"/>
            <a:ext cx="634320" cy="849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2315" y="2861918"/>
            <a:ext cx="920474" cy="767454"/>
          </a:xfrm>
          <a:prstGeom prst="rect">
            <a:avLst/>
          </a:prstGeom>
          <a:noFill/>
          <a:ln w="25400">
            <a:noFill/>
          </a:ln>
        </p:spPr>
        <p:txBody>
          <a:bodyPr wrap="square" rtlCol="0">
            <a:spAutoFit/>
          </a:bodyPr>
          <a:lstStyle/>
          <a:p>
            <a:pPr defTabSz="742927">
              <a:buClrTx/>
            </a:pPr>
            <a:r>
              <a:rPr lang="en-GB" sz="4387" b="1" kern="1200" dirty="0">
                <a:ln w="25400">
                  <a:solidFill>
                    <a:srgbClr val="70AD47">
                      <a:lumMod val="50000"/>
                    </a:srgbClr>
                  </a:solidFill>
                </a:ln>
                <a:solidFill>
                  <a:srgbClr val="70AD47">
                    <a:lumMod val="60000"/>
                    <a:lumOff val="40000"/>
                  </a:srgbClr>
                </a:solidFill>
                <a:latin typeface="Calibri" panose="020F0502020204030204"/>
                <a:ea typeface="+mn-ea"/>
                <a:cs typeface="+mn-cs"/>
              </a:rPr>
              <a:t>2</a:t>
            </a:r>
          </a:p>
        </p:txBody>
      </p:sp>
      <p:sp>
        <p:nvSpPr>
          <p:cNvPr id="7" name="TextBox 6"/>
          <p:cNvSpPr txBox="1"/>
          <p:nvPr/>
        </p:nvSpPr>
        <p:spPr>
          <a:xfrm>
            <a:off x="1924796" y="3774285"/>
            <a:ext cx="621958"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3</a:t>
            </a:r>
          </a:p>
        </p:txBody>
      </p:sp>
      <p:sp>
        <p:nvSpPr>
          <p:cNvPr id="8" name="TextBox 7"/>
          <p:cNvSpPr txBox="1"/>
          <p:nvPr/>
        </p:nvSpPr>
        <p:spPr>
          <a:xfrm>
            <a:off x="2123035" y="4618050"/>
            <a:ext cx="1404156" cy="767454"/>
          </a:xfrm>
          <a:prstGeom prst="rect">
            <a:avLst/>
          </a:prstGeom>
          <a:noFill/>
        </p:spPr>
        <p:txBody>
          <a:bodyPr wrap="square" rtlCol="0">
            <a:spAutoFit/>
          </a:bodyPr>
          <a:lstStyle/>
          <a:p>
            <a:pPr defTabSz="742927">
              <a:buClrTx/>
            </a:pPr>
            <a:r>
              <a:rPr lang="en-GB" sz="4387" b="1" kern="1200" dirty="0">
                <a:ln w="25400">
                  <a:solidFill>
                    <a:srgbClr val="ED7D31">
                      <a:lumMod val="75000"/>
                    </a:srgbClr>
                  </a:solidFill>
                </a:ln>
                <a:solidFill>
                  <a:prstClr val="black"/>
                </a:solidFill>
                <a:latin typeface="Calibri" panose="020F0502020204030204"/>
                <a:ea typeface="+mn-ea"/>
                <a:cs typeface="+mn-cs"/>
              </a:rPr>
              <a:t>4</a:t>
            </a:r>
          </a:p>
        </p:txBody>
      </p:sp>
      <p:sp>
        <p:nvSpPr>
          <p:cNvPr id="9" name="TextBox 8"/>
          <p:cNvSpPr txBox="1"/>
          <p:nvPr/>
        </p:nvSpPr>
        <p:spPr>
          <a:xfrm>
            <a:off x="1860325" y="5405766"/>
            <a:ext cx="964789" cy="767454"/>
          </a:xfrm>
          <a:prstGeom prst="rect">
            <a:avLst/>
          </a:prstGeom>
          <a:noFill/>
        </p:spPr>
        <p:txBody>
          <a:bodyPr wrap="square" rtlCol="0">
            <a:spAutoFit/>
          </a:bodyPr>
          <a:lstStyle/>
          <a:p>
            <a:pPr defTabSz="742927">
              <a:buClrTx/>
            </a:pPr>
            <a:r>
              <a:rPr lang="en-GB" sz="4387" b="1" kern="1200" dirty="0">
                <a:ln w="25400">
                  <a:solidFill>
                    <a:srgbClr val="ED7D31">
                      <a:lumMod val="60000"/>
                      <a:lumOff val="40000"/>
                    </a:srgbClr>
                  </a:solidFill>
                </a:ln>
                <a:solidFill>
                  <a:prstClr val="black"/>
                </a:solidFill>
                <a:latin typeface="Calibri" panose="020F0502020204030204"/>
                <a:ea typeface="+mn-ea"/>
                <a:cs typeface="+mn-cs"/>
              </a:rPr>
              <a:t>5</a:t>
            </a:r>
          </a:p>
        </p:txBody>
      </p:sp>
      <p:sp>
        <p:nvSpPr>
          <p:cNvPr id="12" name="TextBox 11"/>
          <p:cNvSpPr txBox="1"/>
          <p:nvPr/>
        </p:nvSpPr>
        <p:spPr>
          <a:xfrm>
            <a:off x="2638386" y="2287473"/>
            <a:ext cx="6169813" cy="392415"/>
          </a:xfrm>
          <a:prstGeom prst="rect">
            <a:avLst/>
          </a:prstGeom>
          <a:noFill/>
          <a:ln w="28575">
            <a:solidFill>
              <a:srgbClr val="92D050"/>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Define the noun </a:t>
            </a:r>
            <a:r>
              <a:rPr lang="en-GB" sz="1950" i="1" kern="1200" dirty="0">
                <a:solidFill>
                  <a:prstClr val="black"/>
                </a:solidFill>
                <a:latin typeface="Calibri" panose="020F0502020204030204"/>
                <a:ea typeface="+mn-ea"/>
                <a:cs typeface="+mn-cs"/>
              </a:rPr>
              <a:t>controversy</a:t>
            </a:r>
            <a:r>
              <a:rPr lang="en-GB" sz="1950" kern="1200" dirty="0">
                <a:solidFill>
                  <a:prstClr val="black"/>
                </a:solidFill>
                <a:latin typeface="Calibri" panose="020F0502020204030204"/>
                <a:ea typeface="+mn-ea"/>
                <a:cs typeface="+mn-cs"/>
              </a:rPr>
              <a:t>.</a:t>
            </a:r>
          </a:p>
        </p:txBody>
      </p:sp>
      <p:sp>
        <p:nvSpPr>
          <p:cNvPr id="13" name="TextBox 12"/>
          <p:cNvSpPr txBox="1"/>
          <p:nvPr/>
        </p:nvSpPr>
        <p:spPr>
          <a:xfrm>
            <a:off x="2799923" y="2851087"/>
            <a:ext cx="5983085" cy="392415"/>
          </a:xfrm>
          <a:prstGeom prst="rect">
            <a:avLst/>
          </a:prstGeom>
          <a:noFill/>
          <a:ln w="28575">
            <a:solidFill>
              <a:schemeClr val="accent6">
                <a:lumMod val="50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Who demands that Romeo be put to death?</a:t>
            </a:r>
          </a:p>
        </p:txBody>
      </p:sp>
      <p:sp>
        <p:nvSpPr>
          <p:cNvPr id="14" name="TextBox 13"/>
          <p:cNvSpPr txBox="1"/>
          <p:nvPr/>
        </p:nvSpPr>
        <p:spPr>
          <a:xfrm>
            <a:off x="2532073" y="3602920"/>
            <a:ext cx="6169813" cy="692497"/>
          </a:xfrm>
          <a:prstGeom prst="rect">
            <a:avLst/>
          </a:prstGeom>
          <a:noFill/>
          <a:ln w="28575">
            <a:solidFill>
              <a:schemeClr val="accent2">
                <a:lumMod val="75000"/>
              </a:schemeClr>
            </a:solidFill>
          </a:ln>
        </p:spPr>
        <p:txBody>
          <a:bodyPr wrap="square" rtlCol="0">
            <a:spAutoFit/>
          </a:bodyPr>
          <a:lstStyle/>
          <a:p>
            <a:pPr defTabSz="742927">
              <a:buClrTx/>
            </a:pPr>
            <a:r>
              <a:rPr lang="en-GB" sz="1950" kern="1200" dirty="0">
                <a:solidFill>
                  <a:prstClr val="black"/>
                </a:solidFill>
                <a:latin typeface="Calibri" panose="020F0502020204030204"/>
                <a:ea typeface="+mn-ea"/>
                <a:cs typeface="+mn-cs"/>
              </a:rPr>
              <a:t>What is the Prince’s decision? Why does he make this decision?</a:t>
            </a:r>
          </a:p>
        </p:txBody>
      </p:sp>
      <p:sp>
        <p:nvSpPr>
          <p:cNvPr id="15" name="TextBox 14"/>
          <p:cNvSpPr txBox="1"/>
          <p:nvPr/>
        </p:nvSpPr>
        <p:spPr>
          <a:xfrm>
            <a:off x="2809324" y="4463307"/>
            <a:ext cx="5758452" cy="692497"/>
          </a:xfrm>
          <a:prstGeom prst="rect">
            <a:avLst/>
          </a:prstGeom>
          <a:noFill/>
          <a:ln w="28575">
            <a:solidFill>
              <a:srgbClr val="B93A17"/>
            </a:solidFill>
          </a:ln>
        </p:spPr>
        <p:txBody>
          <a:bodyPr wrap="square" rtlCol="0">
            <a:spAutoFit/>
          </a:bodyPr>
          <a:lstStyle/>
          <a:p>
            <a:pPr defTabSz="742927">
              <a:buClrTx/>
            </a:pPr>
            <a:r>
              <a:rPr lang="en-US" sz="1950" b="1" kern="1200" dirty="0">
                <a:latin typeface="Calibri" panose="020F0502020204030204"/>
                <a:ea typeface="+mn-ea"/>
                <a:cs typeface="+mn-cs"/>
              </a:rPr>
              <a:t>Identify the word class of the following vocabulary: Love, hate, pride, </a:t>
            </a:r>
            <a:r>
              <a:rPr lang="en-US" sz="1950" b="1" kern="1200" dirty="0" err="1">
                <a:latin typeface="Calibri" panose="020F0502020204030204"/>
                <a:ea typeface="+mn-ea"/>
                <a:cs typeface="+mn-cs"/>
              </a:rPr>
              <a:t>honour</a:t>
            </a:r>
            <a:r>
              <a:rPr lang="en-US" sz="1950" b="1" kern="1200" dirty="0">
                <a:latin typeface="Calibri" panose="020F0502020204030204"/>
                <a:ea typeface="+mn-ea"/>
                <a:cs typeface="+mn-cs"/>
              </a:rPr>
              <a:t>.</a:t>
            </a:r>
            <a:endParaRPr lang="en-US" sz="1950" kern="1200" dirty="0">
              <a:latin typeface="Calibri" panose="020F0502020204030204"/>
              <a:ea typeface="+mn-ea"/>
              <a:cs typeface="+mn-cs"/>
            </a:endParaRPr>
          </a:p>
        </p:txBody>
      </p:sp>
      <p:sp>
        <p:nvSpPr>
          <p:cNvPr id="16" name="TextBox 15"/>
          <p:cNvSpPr txBox="1"/>
          <p:nvPr/>
        </p:nvSpPr>
        <p:spPr>
          <a:xfrm>
            <a:off x="2547403" y="5246392"/>
            <a:ext cx="7080886" cy="992579"/>
          </a:xfrm>
          <a:prstGeom prst="rect">
            <a:avLst/>
          </a:prstGeom>
          <a:noFill/>
          <a:ln w="28575">
            <a:solidFill>
              <a:srgbClr val="C00000"/>
            </a:solidFill>
          </a:ln>
        </p:spPr>
        <p:txBody>
          <a:bodyPr wrap="square" rtlCol="0">
            <a:spAutoFit/>
          </a:bodyPr>
          <a:lstStyle/>
          <a:p>
            <a:pPr defTabSz="742927">
              <a:buClrTx/>
            </a:pPr>
            <a:r>
              <a:rPr lang="en-GB" sz="1950" b="1" kern="1200" dirty="0">
                <a:solidFill>
                  <a:prstClr val="black"/>
                </a:solidFill>
                <a:latin typeface="Calibri" panose="020F0502020204030204"/>
                <a:ea typeface="+mn-ea"/>
                <a:cs typeface="+mn-cs"/>
              </a:rPr>
              <a:t>Add commas to the following sentence</a:t>
            </a:r>
            <a:r>
              <a:rPr lang="en-GB" sz="1950" b="1" kern="1200" dirty="0">
                <a:solidFill>
                  <a:prstClr val="black"/>
                </a:solidFill>
                <a:latin typeface="Calibri" panose="020F0502020204030204"/>
                <a:ea typeface="+mn-ea"/>
                <a:cs typeface="+mn-cs"/>
              </a:rPr>
              <a:t>:</a:t>
            </a:r>
          </a:p>
          <a:p>
            <a:pPr defTabSz="742927">
              <a:buClrTx/>
            </a:pPr>
            <a:r>
              <a:rPr lang="en-US" sz="1950" b="1" kern="1200" dirty="0">
                <a:solidFill>
                  <a:prstClr val="black"/>
                </a:solidFill>
                <a:latin typeface="Calibri" panose="020F0502020204030204"/>
                <a:ea typeface="+mn-ea"/>
                <a:cs typeface="+mn-cs"/>
              </a:rPr>
              <a:t>Pride </a:t>
            </a:r>
            <a:r>
              <a:rPr lang="en-US" sz="1950" b="1" kern="1200" dirty="0" err="1">
                <a:solidFill>
                  <a:prstClr val="black"/>
                </a:solidFill>
                <a:latin typeface="Calibri" panose="020F0502020204030204"/>
                <a:ea typeface="+mn-ea"/>
                <a:cs typeface="+mn-cs"/>
              </a:rPr>
              <a:t>honour</a:t>
            </a:r>
            <a:r>
              <a:rPr lang="en-US" sz="1950" b="1" kern="1200" dirty="0">
                <a:solidFill>
                  <a:prstClr val="black"/>
                </a:solidFill>
                <a:latin typeface="Calibri" panose="020F0502020204030204"/>
                <a:ea typeface="+mn-ea"/>
                <a:cs typeface="+mn-cs"/>
              </a:rPr>
              <a:t> loyalty and respect were dominant traits of the men in Elizabethan society.</a:t>
            </a:r>
            <a:endParaRPr lang="en-GB" sz="1950" b="1" kern="1200" dirty="0">
              <a:solidFill>
                <a:prstClr val="black"/>
              </a:solidFill>
              <a:latin typeface="Calibri" panose="020F0502020204030204"/>
              <a:ea typeface="+mn-ea"/>
              <a:cs typeface="+mn-cs"/>
            </a:endParaRPr>
          </a:p>
        </p:txBody>
      </p:sp>
      <p:sp>
        <p:nvSpPr>
          <p:cNvPr id="2" name="TextBox 1"/>
          <p:cNvSpPr txBox="1"/>
          <p:nvPr/>
        </p:nvSpPr>
        <p:spPr>
          <a:xfrm>
            <a:off x="58242" y="758316"/>
            <a:ext cx="1575239" cy="592470"/>
          </a:xfrm>
          <a:prstGeom prst="rect">
            <a:avLst/>
          </a:prstGeom>
          <a:noFill/>
        </p:spPr>
        <p:txBody>
          <a:bodyPr wrap="none" rtlCol="0">
            <a:spAutoFit/>
          </a:bodyPr>
          <a:lstStyle/>
          <a:p>
            <a:pPr defTabSz="742927">
              <a:buClrTx/>
            </a:pPr>
            <a:r>
              <a:rPr lang="en-GB" sz="3250" b="1" kern="1200" dirty="0">
                <a:solidFill>
                  <a:srgbClr val="FF0000"/>
                </a:solidFill>
                <a:latin typeface="Calibri" panose="020F0502020204030204"/>
                <a:ea typeface="+mn-ea"/>
                <a:cs typeface="+mn-cs"/>
              </a:rPr>
              <a:t>Do Now</a:t>
            </a:r>
          </a:p>
        </p:txBody>
      </p:sp>
      <p:sp>
        <p:nvSpPr>
          <p:cNvPr id="22" name="Rectangle 21">
            <a:extLst>
              <a:ext uri="{FF2B5EF4-FFF2-40B4-BE49-F238E27FC236}">
                <a16:creationId xmlns:a16="http://schemas.microsoft.com/office/drawing/2014/main" id="{A663E244-080D-40C8-8CD9-F4F95B3C06E7}"/>
              </a:ext>
            </a:extLst>
          </p:cNvPr>
          <p:cNvSpPr>
            <a:spLocks noChangeArrowheads="1"/>
          </p:cNvSpPr>
          <p:nvPr/>
        </p:nvSpPr>
        <p:spPr bwMode="auto">
          <a:xfrm rot="5400000">
            <a:off x="-160284" y="3403945"/>
            <a:ext cx="1914181" cy="762979"/>
          </a:xfrm>
          <a:prstGeom prst="rect">
            <a:avLst/>
          </a:prstGeom>
          <a:solidFill>
            <a:srgbClr val="C00000"/>
          </a:solidFill>
          <a:ln>
            <a:noFill/>
          </a:ln>
          <a:effec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3" name="Rectangle 22">
            <a:extLst>
              <a:ext uri="{FF2B5EF4-FFF2-40B4-BE49-F238E27FC236}">
                <a16:creationId xmlns:a16="http://schemas.microsoft.com/office/drawing/2014/main" id="{241A9106-18B5-40EF-B6FA-5160F5C5A448}"/>
              </a:ext>
            </a:extLst>
          </p:cNvPr>
          <p:cNvSpPr>
            <a:spLocks noChangeArrowheads="1"/>
          </p:cNvSpPr>
          <p:nvPr/>
        </p:nvSpPr>
        <p:spPr bwMode="auto">
          <a:xfrm rot="5400000">
            <a:off x="-160281" y="3403946"/>
            <a:ext cx="1914181" cy="76297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27">
              <a:buClrTx/>
            </a:pPr>
            <a:endParaRPr lang="en-GB" sz="1462" kern="1200">
              <a:solidFill>
                <a:prstClr val="black"/>
              </a:solidFill>
              <a:latin typeface="Calibri" panose="020F0502020204030204"/>
              <a:ea typeface="+mn-ea"/>
              <a:cs typeface="+mn-cs"/>
            </a:endParaRPr>
          </a:p>
        </p:txBody>
      </p:sp>
      <p:sp>
        <p:nvSpPr>
          <p:cNvPr id="24" name="Text Box 5">
            <a:extLst>
              <a:ext uri="{FF2B5EF4-FFF2-40B4-BE49-F238E27FC236}">
                <a16:creationId xmlns:a16="http://schemas.microsoft.com/office/drawing/2014/main" id="{49B3C8C1-0B14-41BA-96F1-E5880EF7056E}"/>
              </a:ext>
            </a:extLst>
          </p:cNvPr>
          <p:cNvSpPr txBox="1">
            <a:spLocks noChangeArrowheads="1"/>
          </p:cNvSpPr>
          <p:nvPr/>
        </p:nvSpPr>
        <p:spPr bwMode="auto">
          <a:xfrm>
            <a:off x="77017" y="4916796"/>
            <a:ext cx="153817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742927" eaLnBrk="1" hangingPunct="1">
              <a:buClrTx/>
            </a:pPr>
            <a:r>
              <a:rPr lang="en-GB" sz="3900" kern="1200" dirty="0">
                <a:solidFill>
                  <a:srgbClr val="C00000"/>
                </a:solidFill>
                <a:ea typeface="+mn-ea"/>
              </a:rPr>
              <a:t>STOP</a:t>
            </a:r>
          </a:p>
        </p:txBody>
      </p:sp>
      <p:sp>
        <p:nvSpPr>
          <p:cNvPr id="25" name="TextBox 24">
            <a:extLst>
              <a:ext uri="{FF2B5EF4-FFF2-40B4-BE49-F238E27FC236}">
                <a16:creationId xmlns:a16="http://schemas.microsoft.com/office/drawing/2014/main" id="{316736AF-EF0A-4689-8875-F7EDCFCEBB66}"/>
              </a:ext>
            </a:extLst>
          </p:cNvPr>
          <p:cNvSpPr txBox="1"/>
          <p:nvPr/>
        </p:nvSpPr>
        <p:spPr>
          <a:xfrm>
            <a:off x="77017" y="2292015"/>
            <a:ext cx="1507021" cy="442429"/>
          </a:xfrm>
          <a:prstGeom prst="rect">
            <a:avLst/>
          </a:prstGeom>
          <a:noFill/>
        </p:spPr>
        <p:txBody>
          <a:bodyPr wrap="square" rtlCol="0">
            <a:spAutoFit/>
          </a:bodyPr>
          <a:lstStyle/>
          <a:p>
            <a:pPr defTabSz="742927">
              <a:buClrTx/>
            </a:pPr>
            <a:r>
              <a:rPr lang="en-GB" sz="2275" b="1" u="sng" kern="1200" dirty="0">
                <a:solidFill>
                  <a:prstClr val="black"/>
                </a:solidFill>
                <a:latin typeface="Calibri" panose="020F0502020204030204"/>
                <a:ea typeface="+mn-ea"/>
                <a:cs typeface="+mn-cs"/>
              </a:rPr>
              <a:t>5 minutes!</a:t>
            </a:r>
          </a:p>
        </p:txBody>
      </p:sp>
      <p:sp>
        <p:nvSpPr>
          <p:cNvPr id="10" name="Date Placeholder 9">
            <a:extLst>
              <a:ext uri="{FF2B5EF4-FFF2-40B4-BE49-F238E27FC236}">
                <a16:creationId xmlns:a16="http://schemas.microsoft.com/office/drawing/2014/main" id="{546D2047-D28B-4F28-AEFF-B0142A40872E}"/>
              </a:ext>
            </a:extLst>
          </p:cNvPr>
          <p:cNvSpPr>
            <a:spLocks noGrp="1"/>
          </p:cNvSpPr>
          <p:nvPr>
            <p:ph type="dt" sz="half" idx="10"/>
          </p:nvPr>
        </p:nvSpPr>
        <p:spPr/>
        <p:txBody>
          <a:bodyPr/>
          <a:lstStyle/>
          <a:p>
            <a:fld id="{0400C8B4-F59F-48A4-82FE-5B82AF6527C3}" type="datetime2">
              <a:rPr lang="en-US" smtClean="0"/>
              <a:t>Wednesday, October 14, 2020</a:t>
            </a:fld>
            <a:endParaRPr lang="en-GB"/>
          </a:p>
        </p:txBody>
      </p:sp>
    </p:spTree>
    <p:extLst>
      <p:ext uri="{BB962C8B-B14F-4D97-AF65-F5344CB8AC3E}">
        <p14:creationId xmlns:p14="http://schemas.microsoft.com/office/powerpoint/2010/main" val="33664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00"/>
                                        <p:tgtEl>
                                          <p:spTgt spid="22"/>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Quick </a:t>
            </a:r>
            <a:r>
              <a:rPr lang="en-GB" dirty="0">
                <a:solidFill>
                  <a:srgbClr val="00B050"/>
                </a:solidFill>
              </a:rPr>
              <a:t>R</a:t>
            </a:r>
            <a:r>
              <a:rPr lang="en-GB" dirty="0" smtClean="0">
                <a:solidFill>
                  <a:srgbClr val="00B050"/>
                </a:solidFill>
              </a:rPr>
              <a:t>ecap</a:t>
            </a:r>
            <a:endParaRPr lang="en-GB" dirty="0">
              <a:solidFill>
                <a:srgbClr val="00B050"/>
              </a:solidFill>
            </a:endParaRPr>
          </a:p>
        </p:txBody>
      </p:sp>
      <p:sp>
        <p:nvSpPr>
          <p:cNvPr id="3" name="Text Placeholder 2"/>
          <p:cNvSpPr>
            <a:spLocks noGrp="1"/>
          </p:cNvSpPr>
          <p:nvPr>
            <p:ph type="body" idx="1"/>
          </p:nvPr>
        </p:nvSpPr>
        <p:spPr>
          <a:xfrm>
            <a:off x="495300" y="1844824"/>
            <a:ext cx="8635987" cy="2601054"/>
          </a:xfrm>
        </p:spPr>
        <p:txBody>
          <a:bodyPr/>
          <a:lstStyle/>
          <a:p>
            <a:pPr marL="25400" indent="0">
              <a:buNone/>
            </a:pPr>
            <a:r>
              <a:rPr lang="en-US" dirty="0" smtClean="0"/>
              <a:t>1.What has happened in the play so far?</a:t>
            </a:r>
            <a:endParaRPr lang="en-US" dirty="0"/>
          </a:p>
          <a:p>
            <a:pPr marL="25400" indent="0">
              <a:buNone/>
            </a:pPr>
            <a:r>
              <a:rPr lang="en-US" dirty="0" smtClean="0"/>
              <a:t>2.Who have you met in the play so far?</a:t>
            </a:r>
          </a:p>
          <a:p>
            <a:pPr marL="25400" indent="0">
              <a:buNone/>
            </a:pPr>
            <a:r>
              <a:rPr lang="en-US" dirty="0" smtClean="0"/>
              <a:t>3. What have you learnt about Shakespeare’s attitudes towards life in the Elizabethan era?</a:t>
            </a:r>
            <a:endParaRPr lang="en-US" dirty="0"/>
          </a:p>
          <a:p>
            <a:pPr marL="25400" indent="0">
              <a:buNone/>
            </a:pPr>
            <a:endParaRPr lang="en-US" dirty="0"/>
          </a:p>
          <a:p>
            <a:pPr marL="25400" indent="0">
              <a:buNone/>
            </a:pPr>
            <a:r>
              <a:rPr lang="en-US" dirty="0" smtClean="0">
                <a:solidFill>
                  <a:srgbClr val="00B050"/>
                </a:solidFill>
              </a:rPr>
              <a:t>Challenge</a:t>
            </a:r>
            <a:r>
              <a:rPr lang="en-US" dirty="0">
                <a:solidFill>
                  <a:srgbClr val="00B050"/>
                </a:solidFill>
              </a:rPr>
              <a:t>: Why do you think Shakespeare wrote ‘Romeo and Juliet’? </a:t>
            </a:r>
          </a:p>
          <a:p>
            <a:pPr marL="25400" indent="0">
              <a:buNone/>
            </a:pPr>
            <a:endParaRPr lang="en-US" dirty="0"/>
          </a:p>
        </p:txBody>
      </p:sp>
    </p:spTree>
    <p:extLst>
      <p:ext uri="{BB962C8B-B14F-4D97-AF65-F5344CB8AC3E}">
        <p14:creationId xmlns:p14="http://schemas.microsoft.com/office/powerpoint/2010/main" val="3972294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Benvolio</a:t>
            </a:r>
            <a:endParaRPr lang="en-GB" dirty="0">
              <a:solidFill>
                <a:srgbClr val="00B050"/>
              </a:solidFill>
            </a:endParaRPr>
          </a:p>
        </p:txBody>
      </p:sp>
      <p:pic>
        <p:nvPicPr>
          <p:cNvPr id="4" name="Picture 3"/>
          <p:cNvPicPr>
            <a:picLocks noChangeAspect="1"/>
          </p:cNvPicPr>
          <p:nvPr/>
        </p:nvPicPr>
        <p:blipFill>
          <a:blip r:embed="rId2"/>
          <a:stretch>
            <a:fillRect/>
          </a:stretch>
        </p:blipFill>
        <p:spPr>
          <a:xfrm>
            <a:off x="4038520" y="3284984"/>
            <a:ext cx="1828959" cy="2505673"/>
          </a:xfrm>
          <a:prstGeom prst="rect">
            <a:avLst/>
          </a:prstGeom>
        </p:spPr>
      </p:pic>
      <p:sp>
        <p:nvSpPr>
          <p:cNvPr id="3" name="Text Placeholder 2"/>
          <p:cNvSpPr>
            <a:spLocks noGrp="1"/>
          </p:cNvSpPr>
          <p:nvPr>
            <p:ph type="body" idx="1"/>
          </p:nvPr>
        </p:nvSpPr>
        <p:spPr/>
        <p:txBody>
          <a:bodyPr/>
          <a:lstStyle/>
          <a:p>
            <a:pPr marL="25400" indent="0" algn="ctr">
              <a:buNone/>
            </a:pPr>
            <a:r>
              <a:rPr lang="en-GB" dirty="0" smtClean="0"/>
              <a:t>List all that you have learnt about the character of Benvolio in the play, so far.</a:t>
            </a:r>
            <a:endParaRPr lang="en-GB" dirty="0"/>
          </a:p>
        </p:txBody>
      </p:sp>
    </p:spTree>
    <p:extLst>
      <p:ext uri="{BB962C8B-B14F-4D97-AF65-F5344CB8AC3E}">
        <p14:creationId xmlns:p14="http://schemas.microsoft.com/office/powerpoint/2010/main" val="267676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B050"/>
                </a:solidFill>
              </a:rPr>
              <a:t>Read the first 15 lines of Act 3 Scene 1 (in the attached booklet)</a:t>
            </a:r>
            <a:br>
              <a:rPr lang="en-US" sz="2400" dirty="0">
                <a:solidFill>
                  <a:srgbClr val="00B050"/>
                </a:solidFill>
              </a:rPr>
            </a:br>
            <a:endParaRPr lang="en-GB" sz="2400" dirty="0">
              <a:solidFill>
                <a:srgbClr val="00B050"/>
              </a:solidFill>
            </a:endParaRPr>
          </a:p>
        </p:txBody>
      </p:sp>
      <p:pic>
        <p:nvPicPr>
          <p:cNvPr id="4" name="Picture 3"/>
          <p:cNvPicPr>
            <a:picLocks noChangeAspect="1"/>
          </p:cNvPicPr>
          <p:nvPr/>
        </p:nvPicPr>
        <p:blipFill>
          <a:blip r:embed="rId2"/>
          <a:stretch>
            <a:fillRect/>
          </a:stretch>
        </p:blipFill>
        <p:spPr>
          <a:xfrm>
            <a:off x="200472" y="1128610"/>
            <a:ext cx="3669979" cy="4957691"/>
          </a:xfrm>
          <a:prstGeom prst="rect">
            <a:avLst/>
          </a:prstGeom>
        </p:spPr>
      </p:pic>
      <p:sp>
        <p:nvSpPr>
          <p:cNvPr id="3" name="Text Placeholder 2"/>
          <p:cNvSpPr>
            <a:spLocks noGrp="1"/>
          </p:cNvSpPr>
          <p:nvPr>
            <p:ph type="body" idx="1"/>
          </p:nvPr>
        </p:nvSpPr>
        <p:spPr>
          <a:xfrm>
            <a:off x="3843233" y="1417638"/>
            <a:ext cx="5328592" cy="4805050"/>
          </a:xfrm>
        </p:spPr>
        <p:txBody>
          <a:bodyPr/>
          <a:lstStyle/>
          <a:p>
            <a:pPr marL="539750" indent="-514350">
              <a:buFont typeface="+mj-lt"/>
              <a:buAutoNum type="arabicPeriod"/>
            </a:pPr>
            <a:r>
              <a:rPr lang="en-GB" sz="2800" dirty="0" smtClean="0">
                <a:solidFill>
                  <a:srgbClr val="FF0000"/>
                </a:solidFill>
              </a:rPr>
              <a:t>Consider how the character of Benvolio is presented in this section of the play. </a:t>
            </a:r>
          </a:p>
          <a:p>
            <a:pPr marL="539750" indent="-514350">
              <a:buFont typeface="+mj-lt"/>
              <a:buAutoNum type="arabicPeriod"/>
            </a:pPr>
            <a:endParaRPr lang="en-GB" sz="2800" dirty="0">
              <a:solidFill>
                <a:srgbClr val="FF0000"/>
              </a:solidFill>
            </a:endParaRPr>
          </a:p>
          <a:p>
            <a:pPr marL="539750" indent="-514350">
              <a:buFont typeface="+mj-lt"/>
              <a:buAutoNum type="arabicPeriod"/>
            </a:pPr>
            <a:r>
              <a:rPr lang="en-GB" sz="2800" dirty="0" smtClean="0">
                <a:solidFill>
                  <a:srgbClr val="FF0000"/>
                </a:solidFill>
              </a:rPr>
              <a:t>How does Benvolio compare to Mercutio? </a:t>
            </a:r>
          </a:p>
          <a:p>
            <a:pPr marL="539750" indent="-514350">
              <a:buFont typeface="+mj-lt"/>
              <a:buAutoNum type="arabicPeriod"/>
            </a:pPr>
            <a:endParaRPr lang="en-GB" sz="2800" dirty="0">
              <a:solidFill>
                <a:srgbClr val="FF0000"/>
              </a:solidFill>
            </a:endParaRPr>
          </a:p>
          <a:p>
            <a:pPr marL="539750" indent="-514350">
              <a:buFont typeface="+mj-lt"/>
              <a:buAutoNum type="arabicPeriod"/>
            </a:pPr>
            <a:r>
              <a:rPr lang="en-GB" sz="2800" dirty="0" smtClean="0">
                <a:solidFill>
                  <a:srgbClr val="FF0000"/>
                </a:solidFill>
              </a:rPr>
              <a:t>Why do you think Shakespeare has presented Benvolio in this way?</a:t>
            </a:r>
            <a:endParaRPr lang="en-GB" sz="2800" dirty="0">
              <a:solidFill>
                <a:srgbClr val="FF0000"/>
              </a:solidFill>
            </a:endParaRPr>
          </a:p>
        </p:txBody>
      </p:sp>
    </p:spTree>
    <p:extLst>
      <p:ext uri="{BB962C8B-B14F-4D97-AF65-F5344CB8AC3E}">
        <p14:creationId xmlns:p14="http://schemas.microsoft.com/office/powerpoint/2010/main" val="128134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What? How? Why?</a:t>
            </a:r>
            <a:endParaRPr lang="en-GB" dirty="0">
              <a:solidFill>
                <a:srgbClr val="00B050"/>
              </a:solidFill>
            </a:endParaRPr>
          </a:p>
        </p:txBody>
      </p:sp>
      <p:pic>
        <p:nvPicPr>
          <p:cNvPr id="4" name="Picture 3"/>
          <p:cNvPicPr>
            <a:picLocks noChangeAspect="1"/>
          </p:cNvPicPr>
          <p:nvPr/>
        </p:nvPicPr>
        <p:blipFill>
          <a:blip r:embed="rId2"/>
          <a:stretch>
            <a:fillRect/>
          </a:stretch>
        </p:blipFill>
        <p:spPr>
          <a:xfrm>
            <a:off x="596380" y="2425795"/>
            <a:ext cx="1828800" cy="2505075"/>
          </a:xfrm>
          <a:prstGeom prst="rect">
            <a:avLst/>
          </a:prstGeom>
        </p:spPr>
      </p:pic>
      <p:sp>
        <p:nvSpPr>
          <p:cNvPr id="3" name="Text Placeholder 2"/>
          <p:cNvSpPr>
            <a:spLocks noGrp="1"/>
          </p:cNvSpPr>
          <p:nvPr>
            <p:ph type="body" idx="1"/>
          </p:nvPr>
        </p:nvSpPr>
        <p:spPr/>
        <p:txBody>
          <a:bodyPr/>
          <a:lstStyle/>
          <a:p>
            <a:pPr marL="25400" indent="0">
              <a:buNone/>
            </a:pPr>
            <a:r>
              <a:rPr lang="en-GB" dirty="0" smtClean="0">
                <a:solidFill>
                  <a:srgbClr val="FF0000"/>
                </a:solidFill>
              </a:rPr>
              <a:t>Question: How is Benvolio presented in this extract? </a:t>
            </a:r>
            <a:endParaRPr lang="en-GB" dirty="0">
              <a:solidFill>
                <a:srgbClr val="FF0000"/>
              </a:solidFill>
            </a:endParaRPr>
          </a:p>
        </p:txBody>
      </p:sp>
      <p:sp>
        <p:nvSpPr>
          <p:cNvPr id="5" name="TextBox 4"/>
          <p:cNvSpPr txBox="1"/>
          <p:nvPr/>
        </p:nvSpPr>
        <p:spPr>
          <a:xfrm>
            <a:off x="2697089" y="2338409"/>
            <a:ext cx="6408712" cy="3970318"/>
          </a:xfrm>
          <a:prstGeom prst="rect">
            <a:avLst/>
          </a:prstGeom>
          <a:noFill/>
        </p:spPr>
        <p:txBody>
          <a:bodyPr wrap="square" rtlCol="0">
            <a:spAutoFit/>
          </a:bodyPr>
          <a:lstStyle/>
          <a:p>
            <a:r>
              <a:rPr lang="en-GB" sz="2800" dirty="0" smtClean="0"/>
              <a:t>Benvolio is presented as …</a:t>
            </a:r>
          </a:p>
          <a:p>
            <a:r>
              <a:rPr lang="en-GB" sz="2800" dirty="0" smtClean="0"/>
              <a:t>This is displayed through… </a:t>
            </a:r>
          </a:p>
          <a:p>
            <a:r>
              <a:rPr lang="en-GB" sz="2800" dirty="0" smtClean="0"/>
              <a:t>Shakespeare uses the character of Benvolio to…</a:t>
            </a:r>
          </a:p>
          <a:p>
            <a:endParaRPr lang="en-GB" sz="2800" dirty="0"/>
          </a:p>
          <a:p>
            <a:endParaRPr lang="en-GB" sz="2800" dirty="0" smtClean="0"/>
          </a:p>
          <a:p>
            <a:r>
              <a:rPr lang="en-GB" sz="2800" dirty="0" smtClean="0">
                <a:solidFill>
                  <a:srgbClr val="00B050"/>
                </a:solidFill>
              </a:rPr>
              <a:t>Challenge: write a What? How? Why? Paragraph exploring how Benvolio is presented at the beginning of the play.</a:t>
            </a:r>
            <a:endParaRPr lang="en-GB" sz="2800" dirty="0">
              <a:solidFill>
                <a:srgbClr val="00B050"/>
              </a:solidFill>
            </a:endParaRPr>
          </a:p>
        </p:txBody>
      </p:sp>
    </p:spTree>
    <p:extLst>
      <p:ext uri="{BB962C8B-B14F-4D97-AF65-F5344CB8AC3E}">
        <p14:creationId xmlns:p14="http://schemas.microsoft.com/office/powerpoint/2010/main" val="209356277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4888</Words>
  <Application>Microsoft Office PowerPoint</Application>
  <PresentationFormat>A4 Paper (210x297 mm)</PresentationFormat>
  <Paragraphs>606</Paragraphs>
  <Slides>35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Amatic SC</vt:lpstr>
      <vt:lpstr>Arial</vt:lpstr>
      <vt:lpstr>Calibri</vt:lpstr>
      <vt:lpstr>Calibri Light</vt:lpstr>
      <vt:lpstr>Chalkduster</vt:lpstr>
      <vt:lpstr>inherit</vt:lpstr>
      <vt:lpstr>Love Ya Like A Sister</vt:lpstr>
      <vt:lpstr>Wingdings</vt:lpstr>
      <vt:lpstr>Office Theme</vt:lpstr>
      <vt:lpstr>PowerPoint Presentation</vt:lpstr>
      <vt:lpstr>PowerPoint Presentation</vt:lpstr>
      <vt:lpstr>Remote Learning  w/c 19th October, 2020</vt:lpstr>
      <vt:lpstr>PowerPoint Presentation</vt:lpstr>
      <vt:lpstr>PowerPoint Presentation</vt:lpstr>
      <vt:lpstr>Quick Recap</vt:lpstr>
      <vt:lpstr>Benvolio</vt:lpstr>
      <vt:lpstr>Read the first 15 lines of Act 3 Scene 1 (in the attached booklet) </vt:lpstr>
      <vt:lpstr>What? How? Why?</vt:lpstr>
      <vt:lpstr>PowerPoint Presentation</vt:lpstr>
      <vt:lpstr>Recall: </vt:lpstr>
      <vt:lpstr>Literary Technique:</vt:lpstr>
      <vt:lpstr>What do we learn about Benvolio in the lines spoken by Mercutio?  How does this image of Benvolio compare to what we previously thought of this character? </vt:lpstr>
      <vt:lpstr>Select three metaphors which Mercutio uses to describe Mercutio.  </vt:lpstr>
      <vt:lpstr> What do the metaphors convey about the character of Benvolio?  </vt:lpstr>
      <vt:lpstr>PowerPoint Presentation</vt:lpstr>
      <vt:lpstr>Mercutio</vt:lpstr>
      <vt:lpstr>Read through the following slides and take notes on how Mercutio is presented. </vt:lpstr>
      <vt:lpstr>How is Mercutio presented?</vt:lpstr>
      <vt:lpstr>How is Mercutio presented?</vt:lpstr>
      <vt:lpstr>How does Shakespeare present Mercutio? What? How? Why? Response.  Mercutio is presented as…  This is shown through…  The use of the word/technique…  Shakespeare has done this to…  Challenge: write another paragraph exploring how Mercutio is presented at the beginning of the play.</vt:lpstr>
      <vt:lpstr>PowerPoint Presentation</vt:lpstr>
      <vt:lpstr>Read through the following slides and make notes on what is happening. The modern translation is on the right of the screen to help you. This is a key scene within the play.</vt:lpstr>
      <vt:lpstr>Rising Action </vt:lpstr>
      <vt:lpstr>Rising Action </vt:lpstr>
      <vt:lpstr>Rising Action </vt:lpstr>
      <vt:lpstr>PowerPoint Presentation</vt:lpstr>
      <vt:lpstr>Concluding thoughts…</vt:lpstr>
      <vt:lpstr>PowerPoint Presentation</vt:lpstr>
      <vt:lpstr>Read through the following slides and make notes on what is happening. The modern translation is on the right of the screen to help you. This is a key scene within the play.</vt:lpstr>
      <vt:lpstr>Act 3 Scene 1 continued…</vt:lpstr>
      <vt:lpstr>PowerPoint Presentation</vt:lpstr>
      <vt:lpstr>PowerPoint Presentation</vt:lpstr>
      <vt:lpstr>PowerPoint Presentation</vt:lpstr>
      <vt:lpstr>Quick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Kate Wilson</cp:lastModifiedBy>
  <cp:revision>61</cp:revision>
  <dcterms:modified xsi:type="dcterms:W3CDTF">2020-10-14T19:49:32Z</dcterms:modified>
</cp:coreProperties>
</file>