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3" r:id="rId2"/>
    <p:sldId id="418" r:id="rId3"/>
    <p:sldId id="441" r:id="rId4"/>
    <p:sldId id="429" r:id="rId5"/>
    <p:sldId id="442" r:id="rId6"/>
    <p:sldId id="415" r:id="rId7"/>
    <p:sldId id="427" r:id="rId8"/>
    <p:sldId id="438" r:id="rId9"/>
    <p:sldId id="439" r:id="rId10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DD156-851B-4BFD-8442-832055D1501D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F7C1C-DBD4-4460-91E7-CD0B0FC2A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7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B07D-348D-49BE-A48F-5484034F67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5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717B-25EB-4931-AA91-AC7B7B8020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69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6C-2623-48E4-94A4-56724DC53848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FF73-4FB6-4BA8-A91D-DBE1533C9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6C-2623-48E4-94A4-56724DC53848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FF73-4FB6-4BA8-A91D-DBE1533C9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6C-2623-48E4-94A4-56724DC53848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FF73-4FB6-4BA8-A91D-DBE1533C9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6C-2623-48E4-94A4-56724DC53848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FF73-4FB6-4BA8-A91D-DBE1533C9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6C-2623-48E4-94A4-56724DC53848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FF73-4FB6-4BA8-A91D-DBE1533C9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6C-2623-48E4-94A4-56724DC53848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FF73-4FB6-4BA8-A91D-DBE1533C9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6C-2623-48E4-94A4-56724DC53848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FF73-4FB6-4BA8-A91D-DBE1533C9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6C-2623-48E4-94A4-56724DC53848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FF73-4FB6-4BA8-A91D-DBE1533C9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6C-2623-48E4-94A4-56724DC53848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FF73-4FB6-4BA8-A91D-DBE1533C9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6C-2623-48E4-94A4-56724DC53848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FF73-4FB6-4BA8-A91D-DBE1533C9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6C-2623-48E4-94A4-56724DC53848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FF73-4FB6-4BA8-A91D-DBE1533C9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B476C-2623-48E4-94A4-56724DC53848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0FF73-4FB6-4BA8-A91D-DBE1533C9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LmAqsCi9sgCFUxwGgod1zgOuA&amp;url=http://www.learner.org/interactives/dynamicearth/plate.html&amp;psig=AFQjCNFCxtyf6xGxxZ1ZG9rzuKyUBC2Jlg&amp;ust=144670932863053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ing.com/videos/search?q=l%27aquila+earthquake+news&amp;&amp;view=detail&amp;mid=E43E468C25CC85E32E46E43E468C25CC85E32E46&amp;&amp;FORM=VRDGA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8907" r="19942" b="16950"/>
          <a:stretch/>
        </p:blipFill>
        <p:spPr>
          <a:xfrm>
            <a:off x="3616981" y="790342"/>
            <a:ext cx="4461374" cy="47051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8493">
            <a:off x="-138170" y="1552174"/>
            <a:ext cx="3685347" cy="2383966"/>
          </a:xfrm>
        </p:spPr>
        <p:txBody>
          <a:bodyPr>
            <a:noAutofit/>
          </a:bodyPr>
          <a:lstStyle/>
          <a:p>
            <a:r>
              <a:rPr lang="en-GB" sz="33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Do now task </a:t>
            </a: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GB" sz="21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How much can you remember? </a:t>
            </a: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8218" t="64504" r="11382" b="28406"/>
          <a:stretch/>
        </p:blipFill>
        <p:spPr>
          <a:xfrm>
            <a:off x="2902105" y="5394442"/>
            <a:ext cx="6212414" cy="491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296" y="1520976"/>
            <a:ext cx="374869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How are tropical storms measured?</a:t>
            </a:r>
          </a:p>
          <a:p>
            <a:pPr marL="342900" indent="-342900" algn="ctr">
              <a:buAutoNum type="arabicPeriod"/>
            </a:pPr>
            <a:endParaRPr lang="en-GB" dirty="0"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How would tourism in the UK change due to climate change?</a:t>
            </a:r>
          </a:p>
          <a:p>
            <a:pPr marL="342900" indent="-342900" algn="ctr">
              <a:buAutoNum type="arabicPeriod"/>
            </a:pPr>
            <a:endParaRPr lang="en-GB" dirty="0"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What does interdependence mean? </a:t>
            </a:r>
          </a:p>
          <a:p>
            <a:pPr marL="342900" indent="-342900" algn="ctr">
              <a:buAutoNum type="arabicPeriod"/>
            </a:pPr>
            <a:endParaRPr lang="en-GB" dirty="0"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What is the brain drain? </a:t>
            </a:r>
          </a:p>
          <a:p>
            <a:pPr marL="257175" indent="-257175">
              <a:buAutoNum type="arabicPeriod"/>
            </a:pPr>
            <a:endParaRPr lang="en-GB" sz="1350" dirty="0"/>
          </a:p>
          <a:p>
            <a:endParaRPr lang="en-GB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6358" y="3780486"/>
            <a:ext cx="267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Pencil cases out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Conduct cards in pencil cases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Coats and bags off </a:t>
            </a:r>
            <a:endParaRPr lang="en-GB" sz="135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2482920" imgH="1025640"/>
        </mc:Choice>
        <mc:Fallback>
          <p:control name="ShockwaveFlash1" r:id="rId2" imgW="2482920" imgH="1025640">
            <p:pic>
              <p:nvPicPr>
                <p:cNvPr id="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57049" y="4881282"/>
                  <a:ext cx="2483644" cy="1026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181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669" y="116632"/>
            <a:ext cx="8712968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L’Aquila, HIC,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669" y="1382286"/>
            <a:ext cx="4680520" cy="4093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itchFamily="66" charset="0"/>
              </a:rPr>
              <a:t>Success Criteria</a:t>
            </a:r>
          </a:p>
          <a:p>
            <a:endParaRPr lang="en-GB" sz="20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 Bronze: </a:t>
            </a:r>
            <a:r>
              <a:rPr lang="en-GB" sz="2000" dirty="0">
                <a:latin typeface="Comic Sans MS" pitchFamily="66" charset="0"/>
              </a:rPr>
              <a:t>Describe the reasons for and the general impacts of a HIC earthquake.</a:t>
            </a:r>
          </a:p>
          <a:p>
            <a:pPr>
              <a:buFont typeface="Arial" pitchFamily="34" charset="0"/>
              <a:buChar char="•"/>
            </a:pPr>
            <a:endParaRPr lang="en-GB" sz="20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Silver: </a:t>
            </a:r>
            <a:r>
              <a:rPr lang="en-GB" sz="2000" dirty="0">
                <a:latin typeface="Comic Sans MS" pitchFamily="66" charset="0"/>
              </a:rPr>
              <a:t>Compare the impacts of an earthquake between a HIC and an LIC</a:t>
            </a:r>
          </a:p>
          <a:p>
            <a:pPr>
              <a:buFont typeface="Arial" pitchFamily="34" charset="0"/>
              <a:buChar char="•"/>
            </a:pPr>
            <a:endParaRPr lang="en-GB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Gold: </a:t>
            </a:r>
            <a:r>
              <a:rPr lang="en-GB" sz="2000" dirty="0">
                <a:latin typeface="Comic Sans MS" pitchFamily="66" charset="0"/>
              </a:rPr>
              <a:t>Identify and evaluate the factors which influenced the effects and responses to the earthquake.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82286"/>
            <a:ext cx="3797237" cy="24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97654"/>
            <a:ext cx="3936268" cy="25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://www.learner.org/interactives/dynamicearth/images/new_map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4" y="3643044"/>
            <a:ext cx="4997380" cy="30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0855" y="1210056"/>
            <a:ext cx="3592239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Describe the global distribution of earthquakes &amp; volcanoes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DEE24F-263B-47B7-B74E-E36729FE8828}"/>
              </a:ext>
            </a:extLst>
          </p:cNvPr>
          <p:cNvSpPr txBox="1"/>
          <p:nvPr/>
        </p:nvSpPr>
        <p:spPr>
          <a:xfrm>
            <a:off x="170903" y="154417"/>
            <a:ext cx="278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Pattern of earthquakes &amp; volcanoes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7AC36-0858-4E26-8522-025C120F3F10}"/>
              </a:ext>
            </a:extLst>
          </p:cNvPr>
          <p:cNvSpPr txBox="1"/>
          <p:nvPr/>
        </p:nvSpPr>
        <p:spPr>
          <a:xfrm>
            <a:off x="2383953" y="6334251"/>
            <a:ext cx="2784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Plate boundaries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F4D21-CEA3-46AD-99B4-2060773D491C}"/>
              </a:ext>
            </a:extLst>
          </p:cNvPr>
          <p:cNvSpPr txBox="1"/>
          <p:nvPr/>
        </p:nvSpPr>
        <p:spPr>
          <a:xfrm>
            <a:off x="5380856" y="2917931"/>
            <a:ext cx="3592239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7030A0"/>
                </a:solidFill>
              </a:rPr>
              <a:t>T</a:t>
            </a:r>
            <a:r>
              <a:rPr lang="en-GB" sz="2000" dirty="0"/>
              <a:t> – Describe the overall trend. </a:t>
            </a:r>
            <a:r>
              <a:rPr lang="en-GB" sz="2000" i="1" dirty="0">
                <a:solidFill>
                  <a:srgbClr val="FF0000"/>
                </a:solidFill>
              </a:rPr>
              <a:t>(Earthquakes &amp; volcanoes tend to occur…)</a:t>
            </a:r>
          </a:p>
          <a:p>
            <a:endParaRPr lang="en-GB" sz="2000" dirty="0"/>
          </a:p>
          <a:p>
            <a:r>
              <a:rPr lang="en-GB" sz="2000" b="1" u="sng" dirty="0">
                <a:solidFill>
                  <a:srgbClr val="7030A0"/>
                </a:solidFill>
              </a:rPr>
              <a:t>E</a:t>
            </a:r>
            <a:r>
              <a:rPr lang="en-GB" sz="2000" dirty="0"/>
              <a:t> – Give specific examples. </a:t>
            </a:r>
            <a:r>
              <a:rPr lang="en-GB" sz="2000" i="1" dirty="0">
                <a:solidFill>
                  <a:srgbClr val="FF0000"/>
                </a:solidFill>
              </a:rPr>
              <a:t>(For example, there are lots of…)</a:t>
            </a:r>
          </a:p>
          <a:p>
            <a:endParaRPr lang="en-GB" sz="2000" dirty="0"/>
          </a:p>
          <a:p>
            <a:r>
              <a:rPr lang="en-GB" sz="2000" b="1" u="sng" dirty="0">
                <a:solidFill>
                  <a:srgbClr val="7030A0"/>
                </a:solidFill>
              </a:rPr>
              <a:t>A</a:t>
            </a:r>
            <a:r>
              <a:rPr lang="en-GB" sz="2000" dirty="0"/>
              <a:t> – Point out any anomalies. </a:t>
            </a:r>
            <a:r>
              <a:rPr lang="en-GB" sz="2000" i="1" dirty="0">
                <a:solidFill>
                  <a:srgbClr val="FF0000"/>
                </a:solidFill>
              </a:rPr>
              <a:t>(There are some hazards that do not fit this pattern. For example..)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025FE-7FE5-4374-9CF3-3127D9C4EF5C}"/>
              </a:ext>
            </a:extLst>
          </p:cNvPr>
          <p:cNvSpPr txBox="1"/>
          <p:nvPr/>
        </p:nvSpPr>
        <p:spPr>
          <a:xfrm>
            <a:off x="5380856" y="240844"/>
            <a:ext cx="359223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Thinking hard: Trends and Patterns</a:t>
            </a:r>
          </a:p>
        </p:txBody>
      </p:sp>
      <p:pic>
        <p:nvPicPr>
          <p:cNvPr id="1026" name="Picture 2" descr="Image result for global distribution of earthquakes and volcanoes">
            <a:extLst>
              <a:ext uri="{FF2B5EF4-FFF2-40B4-BE49-F238E27FC236}">
                <a16:creationId xmlns:a16="http://schemas.microsoft.com/office/drawing/2014/main" id="{117EB96B-08BA-49BD-93DA-FEDABB3C0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2" y="802015"/>
            <a:ext cx="4997379" cy="26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CD6D52-555B-408A-9EA9-5FA25BD78F0D}"/>
              </a:ext>
            </a:extLst>
          </p:cNvPr>
          <p:cNvSpPr txBox="1"/>
          <p:nvPr/>
        </p:nvSpPr>
        <p:spPr>
          <a:xfrm>
            <a:off x="3061252" y="240844"/>
            <a:ext cx="2107029" cy="369332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Activate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178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AE8D54-4ABC-427B-BFCA-DB5D7C1DC728}"/>
              </a:ext>
            </a:extLst>
          </p:cNvPr>
          <p:cNvSpPr txBox="1"/>
          <p:nvPr/>
        </p:nvSpPr>
        <p:spPr>
          <a:xfrm>
            <a:off x="4267200" y="152400"/>
            <a:ext cx="48006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Activate</a:t>
            </a:r>
          </a:p>
          <a:p>
            <a:pPr algn="ctr"/>
            <a:r>
              <a:rPr lang="en-GB" sz="2000" dirty="0" smtClean="0"/>
              <a:t>How </a:t>
            </a:r>
            <a:r>
              <a:rPr lang="en-GB" sz="2000" dirty="0"/>
              <a:t>does L’Aquila look different to Haiti?</a:t>
            </a:r>
          </a:p>
        </p:txBody>
      </p:sp>
      <p:sp>
        <p:nvSpPr>
          <p:cNvPr id="5" name="AutoShape 2" descr="Image result for l'aquila"/>
          <p:cNvSpPr>
            <a:spLocks noChangeAspect="1" noChangeArrowheads="1"/>
          </p:cNvSpPr>
          <p:nvPr/>
        </p:nvSpPr>
        <p:spPr bwMode="auto">
          <a:xfrm>
            <a:off x="63500" y="-80010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52400"/>
            <a:ext cx="4127500" cy="2413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3124200"/>
            <a:ext cx="4203700" cy="2802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327" y="1676400"/>
            <a:ext cx="4703618" cy="3208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488507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Haiti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205345" y="2559435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L’Aquila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297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7912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https://www.bing.com/videos/search?q=l%27aquila+earthquake+news&amp;&amp;view=detail&amp;mid=E43E468C25CC85E32E46E43E468C25CC85E32E46&amp;&amp;</a:t>
            </a:r>
            <a:r>
              <a:rPr lang="en-GB" dirty="0" smtClean="0">
                <a:hlinkClick r:id="rId2"/>
              </a:rPr>
              <a:t>FORM=VRDGAR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7467600" cy="532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Demonstrate: Thinking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– use the card sort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525963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1) Categorise </a:t>
            </a:r>
            <a:r>
              <a:rPr lang="en-GB" sz="1600" dirty="0"/>
              <a:t>the statements into impacts and responses.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2) Categorise </a:t>
            </a:r>
            <a:r>
              <a:rPr lang="en-GB" sz="1600" dirty="0"/>
              <a:t>the impacts into primary and secondary.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3) Categorise </a:t>
            </a:r>
            <a:r>
              <a:rPr lang="en-GB" sz="1600" dirty="0"/>
              <a:t>the responses into immediate and long term.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4) Colour co-ordinate </a:t>
            </a:r>
            <a:r>
              <a:rPr lang="en-GB" sz="1600" dirty="0"/>
              <a:t>the impacts into economic, environmental and social.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5) Compare: </a:t>
            </a:r>
            <a:r>
              <a:rPr lang="en-GB" sz="1600" dirty="0"/>
              <a:t>List the difference in death toll, homelessness and cost of Haiti. Explain some reasons for these differences.</a:t>
            </a:r>
          </a:p>
        </p:txBody>
      </p:sp>
      <p:pic>
        <p:nvPicPr>
          <p:cNvPr id="1026" name="Picture 2" descr="https://static01.nyt.com/images/2009/04/06/world/web_Italy_QU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169920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Other factors which may affect severity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Depth of focus</a:t>
            </a:r>
          </a:p>
          <a:p>
            <a:r>
              <a:rPr lang="en-GB" dirty="0"/>
              <a:t>Population density</a:t>
            </a:r>
          </a:p>
          <a:p>
            <a:r>
              <a:rPr lang="en-GB" dirty="0"/>
              <a:t>Plate margin</a:t>
            </a:r>
          </a:p>
          <a:p>
            <a:r>
              <a:rPr lang="en-GB" dirty="0"/>
              <a:t>Magnitude</a:t>
            </a:r>
          </a:p>
          <a:p>
            <a:r>
              <a:rPr lang="en-GB" dirty="0"/>
              <a:t>Time of day</a:t>
            </a:r>
          </a:p>
          <a:p>
            <a:r>
              <a:rPr lang="en-GB" dirty="0"/>
              <a:t>Time of year</a:t>
            </a:r>
          </a:p>
          <a:p>
            <a:r>
              <a:rPr lang="en-GB" dirty="0"/>
              <a:t>Corruption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A02D-C7DD-4972-ACF2-44D47DB45D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Consolidate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 hard: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1EF1D-6E93-43E5-8C44-567B09D05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GB" b="1" dirty="0"/>
              <a:t>“Primary effects are more significant than secondary effects.” To what extent do you agree? [9]</a:t>
            </a:r>
          </a:p>
          <a:p>
            <a:pPr marL="0" indent="0">
              <a:buNone/>
            </a:pPr>
            <a:r>
              <a:rPr lang="en-GB" dirty="0"/>
              <a:t>On the one hand, primary effects are more significant. </a:t>
            </a:r>
            <a:r>
              <a:rPr lang="en-GB" dirty="0" smtClean="0"/>
              <a:t>For </a:t>
            </a:r>
            <a:r>
              <a:rPr lang="en-GB" dirty="0"/>
              <a:t>example… This means that…</a:t>
            </a:r>
          </a:p>
          <a:p>
            <a:pPr marL="0" indent="0">
              <a:buNone/>
            </a:pPr>
            <a:r>
              <a:rPr lang="en-GB" dirty="0"/>
              <a:t>On the other hand, some would argue that secondary effects are more significant. </a:t>
            </a:r>
            <a:r>
              <a:rPr lang="en-GB" dirty="0" smtClean="0"/>
              <a:t>For </a:t>
            </a:r>
            <a:r>
              <a:rPr lang="en-GB" dirty="0"/>
              <a:t>example… This means that…</a:t>
            </a:r>
          </a:p>
          <a:p>
            <a:pPr marL="0" indent="0">
              <a:buNone/>
            </a:pPr>
            <a:r>
              <a:rPr lang="en-GB" dirty="0"/>
              <a:t>In conclusion, I think that… This is because…</a:t>
            </a:r>
          </a:p>
        </p:txBody>
      </p:sp>
    </p:spTree>
    <p:extLst>
      <p:ext uri="{BB962C8B-B14F-4D97-AF65-F5344CB8AC3E}">
        <p14:creationId xmlns:p14="http://schemas.microsoft.com/office/powerpoint/2010/main" val="37514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4A9F3-E98D-44BD-850C-B27BC609DE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– due next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7ECFB-F482-4FCA-A68F-AD32319E3B1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/>
              <a:t>Research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 – How buildings can be made more earthquake proof. Bring in no more than 200 words as a summary. In your own words.</a:t>
            </a:r>
          </a:p>
        </p:txBody>
      </p:sp>
    </p:spTree>
    <p:extLst>
      <p:ext uri="{BB962C8B-B14F-4D97-AF65-F5344CB8AC3E}">
        <p14:creationId xmlns:p14="http://schemas.microsoft.com/office/powerpoint/2010/main" val="6171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3776</TotalTime>
  <Words>412</Words>
  <Application>Microsoft Office PowerPoint</Application>
  <PresentationFormat>On-screen Show (4:3)</PresentationFormat>
  <Paragraphs>66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Demonstrate: Thinking Hard – use the card sort</vt:lpstr>
      <vt:lpstr>Other factors which may affect severity</vt:lpstr>
      <vt:lpstr>Consolidate Thinking hard: Practice</vt:lpstr>
      <vt:lpstr>Homework – due next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Lesley</dc:creator>
  <cp:lastModifiedBy>Lowri Prosser</cp:lastModifiedBy>
  <cp:revision>108</cp:revision>
  <cp:lastPrinted>2019-10-04T09:18:12Z</cp:lastPrinted>
  <dcterms:created xsi:type="dcterms:W3CDTF">2009-07-05T09:10:37Z</dcterms:created>
  <dcterms:modified xsi:type="dcterms:W3CDTF">2020-09-16T07:44:40Z</dcterms:modified>
</cp:coreProperties>
</file>