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66" r:id="rId3"/>
    <p:sldId id="268" r:id="rId4"/>
    <p:sldId id="278" r:id="rId5"/>
    <p:sldId id="271" r:id="rId6"/>
    <p:sldId id="277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72" r:id="rId16"/>
    <p:sldId id="273" r:id="rId17"/>
    <p:sldId id="274" r:id="rId18"/>
    <p:sldId id="275" r:id="rId19"/>
    <p:sldId id="276" r:id="rId20"/>
    <p:sldId id="265" r:id="rId21"/>
    <p:sldId id="269" r:id="rId22"/>
    <p:sldId id="26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84718-3BD6-42C8-9B48-ACAC7E338A3F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E5B43-1558-44F0-9653-1126568BA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918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1. The Normans 2. A time of intense difficult or danger. 3. 11</a:t>
            </a:r>
            <a:r>
              <a:rPr lang="en-GB" baseline="30000" dirty="0"/>
              <a:t>th</a:t>
            </a:r>
            <a:r>
              <a:rPr lang="en-GB" dirty="0"/>
              <a:t> century. 4. Harold Godwinson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A74D1-31ED-412D-A7BA-299D1FFA3B4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507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0AD931-1FE5-403C-B353-3973C44CF1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388A32-17F0-4B42-8D17-1DB18F5D2E77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5F33-1B51-46B9-86B5-6E6676E87013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Students to draw it in the shape of a triangle to show the difference in the number of people at each part – Where the power was and who had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E5B43-1558-44F0-9653-1126568BA57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020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this to students – discuss.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E5B43-1558-44F0-9653-1126568BA57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199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Est</a:t>
            </a:r>
            <a:r>
              <a:rPr lang="en-GB" dirty="0"/>
              <a:t> 10 </a:t>
            </a:r>
            <a:r>
              <a:rPr lang="en-GB" dirty="0" err="1"/>
              <a:t>mins</a:t>
            </a:r>
            <a:r>
              <a:rPr lang="en-GB" dirty="0"/>
              <a:t> Explain</a:t>
            </a:r>
            <a:r>
              <a:rPr lang="en-GB" baseline="0" dirty="0"/>
              <a:t> and</a:t>
            </a:r>
            <a:r>
              <a:rPr lang="en-US" baseline="0" dirty="0"/>
              <a:t> g</a:t>
            </a:r>
            <a:r>
              <a:rPr lang="en-US" dirty="0"/>
              <a:t>et students to add</a:t>
            </a:r>
            <a:r>
              <a:rPr lang="en-US" baseline="0" dirty="0"/>
              <a:t> annotation to </a:t>
            </a:r>
            <a:r>
              <a:rPr lang="en-US" dirty="0"/>
              <a:t>the</a:t>
            </a:r>
            <a:r>
              <a:rPr lang="en-US" baseline="0" dirty="0"/>
              <a:t> previously drawn feudal system.    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5F33-1B51-46B9-86B5-6E6676E87013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68C86-01E1-4FD3-B613-9770567DD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2A9FAC-6853-4464-9171-A7F1D878E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2A8C0-F043-4D46-8D1C-E0738550C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248B-7C5E-4FE3-BA77-35FD5A8E0B93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8DB2E-6611-459E-B919-9B44026C3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FE21B-0603-4748-B552-40E27F496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393B-FE72-4645-B5A7-8F49B0FB2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83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6539E-164E-48EC-946E-30EE341F5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354B04-F7DF-49F1-BD0C-F11CF4337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94216-0C12-4710-996A-80E8895D4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248B-7C5E-4FE3-BA77-35FD5A8E0B93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AC34B-645D-4B79-8649-1C1BB2BF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D8E1A-13A9-4056-A3A4-98F9619C8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393B-FE72-4645-B5A7-8F49B0FB2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557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21ED16-911A-4494-A6C7-D3401147F1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A494F6-4D2F-4F40-8129-9F51D98BB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4BDAA-A5B6-4EE1-B925-29A647E3B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248B-7C5E-4FE3-BA77-35FD5A8E0B93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82C1E-C82B-44AB-A908-6AE4100DD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B72CD-6A5C-4F2C-B10A-E6D06CF1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393B-FE72-4645-B5A7-8F49B0FB2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031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37B9-619F-4426-BAA9-9B2A86B55E44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1718-E3C8-43CB-94CC-61D02B66C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447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37B9-619F-4426-BAA9-9B2A86B55E44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1718-E3C8-43CB-94CC-61D02B66C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874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37B9-619F-4426-BAA9-9B2A86B55E44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1718-E3C8-43CB-94CC-61D02B66C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773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37B9-619F-4426-BAA9-9B2A86B55E44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1718-E3C8-43CB-94CC-61D02B66C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375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37B9-619F-4426-BAA9-9B2A86B55E44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1718-E3C8-43CB-94CC-61D02B66C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207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37B9-619F-4426-BAA9-9B2A86B55E44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1718-E3C8-43CB-94CC-61D02B66C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778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37B9-619F-4426-BAA9-9B2A86B55E44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1718-E3C8-43CB-94CC-61D02B66C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745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37B9-619F-4426-BAA9-9B2A86B55E44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1718-E3C8-43CB-94CC-61D02B66C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80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4152E-FBAF-4576-B83E-9B89B515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9D11D-B1E0-48F4-AEA7-1CEA80E42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E430B-B22C-4C50-B22E-D741A4019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248B-7C5E-4FE3-BA77-35FD5A8E0B93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30A98-C8A3-4F61-8F1F-92680EFC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CDB5A-9652-4D9F-9930-4932422B9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393B-FE72-4645-B5A7-8F49B0FB2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791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37B9-619F-4426-BAA9-9B2A86B55E44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1718-E3C8-43CB-94CC-61D02B66C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499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37B9-619F-4426-BAA9-9B2A86B55E44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1718-E3C8-43CB-94CC-61D02B66C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383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37B9-619F-4426-BAA9-9B2A86B55E44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1718-E3C8-43CB-94CC-61D02B66C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99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D494E-658E-4A5C-9476-5668BA16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D4B21-58F3-46CC-9447-002DC2B04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A6F75-0C73-457E-9C24-06FEE4369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248B-7C5E-4FE3-BA77-35FD5A8E0B93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95A89-A83E-4F36-AABC-392B98741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30CE3-2298-4248-8FEC-6DF90B8A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393B-FE72-4645-B5A7-8F49B0FB2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82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8B71-F90C-4FF4-A807-5A0FC67F8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2D29D-487F-450C-B008-7FA583862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3598FD-1DF2-463E-88D9-B68140E7E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20A7D-4C53-4F3D-A39E-E93DCD39B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248B-7C5E-4FE3-BA77-35FD5A8E0B93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31E8A-54B1-4509-8B27-CF7C18ADA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2E385-8D63-4978-AF1B-FD858151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393B-FE72-4645-B5A7-8F49B0FB2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532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187AC-F6AB-43D8-8826-DDFF92017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6F444-BF08-4FD3-A2BB-B7C5716F3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EA4DDB-DAFD-4C8C-9C62-773A9E6A4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19B466-CAE4-449E-B77D-9CB77D2BF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53C047-B8F7-4619-BB90-B55173E29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6056AF-1BD6-4ACF-8AAB-6033FD637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248B-7C5E-4FE3-BA77-35FD5A8E0B93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AFBA80-9A82-4C24-9E87-D6712E274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3E49C2-0089-4FB0-8B97-8B43A9800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393B-FE72-4645-B5A7-8F49B0FB2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20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622E8-9B06-4B83-84ED-ED593931E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99113F-E389-46D7-986D-C86FEED28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248B-7C5E-4FE3-BA77-35FD5A8E0B93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B7E669-FC27-41A7-BBE7-46662531F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2FE45-AF17-432A-AAB0-62D3029A6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393B-FE72-4645-B5A7-8F49B0FB2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58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1BD313-A50D-4802-BBD7-D40749F5C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248B-7C5E-4FE3-BA77-35FD5A8E0B93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2B8B80-DAE0-4951-ABB7-DCE369CC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FB142-6F20-4356-B238-A30340431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393B-FE72-4645-B5A7-8F49B0FB2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32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209C0-B04F-4499-AAF0-D786740F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27BCB-6822-4FE2-9027-FC336F24F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689B4-B1FE-4CC8-9AF5-F509973EA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F053E-88E6-4331-8723-5EB8ABB7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248B-7C5E-4FE3-BA77-35FD5A8E0B93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C9510-F664-45A3-903F-9AC13D476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7509B-2B25-40C5-92EF-079C3E18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393B-FE72-4645-B5A7-8F49B0FB2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58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B7FC8-72E4-413B-8464-E8074B448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B3129F-55E1-4A6F-9008-1AB2EF0B8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D6563D-C22D-4968-A09F-F2EDAF43F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96CE09-35F6-4898-BFF7-B9F469C4F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248B-7C5E-4FE3-BA77-35FD5A8E0B93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C1E9B-7F71-49DD-B260-E5EDCCFF9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A99B3C-101A-4F1E-8BC4-094A2A72E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393B-FE72-4645-B5A7-8F49B0FB2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81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1F4036-56CC-42CF-B348-6BC1B25E5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114F53-0888-4B73-93EE-F5AEA50A8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EC987-BCCE-47D0-ADA8-8B5464FF0B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2248B-7C5E-4FE3-BA77-35FD5A8E0B93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569B4-28AD-4B01-99D0-7AAA82CB5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075EA-A8D9-4B1C-8F03-51AFABA6C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3393B-FE72-4645-B5A7-8F49B0FB2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92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C37B9-619F-4426-BAA9-9B2A86B55E44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D1718-E3C8-43CB-94CC-61D02B66C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62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5UUTxEZZY8" TargetMode="External"/><Relationship Id="rId2" Type="http://schemas.openxmlformats.org/officeDocument/2006/relationships/hyperlink" Target="https://www.youtube.com/watch?v=dSSNDE6HH3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om_BIzXaVw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imgres?imgurl=http://www.britroyals.com/images/william1.jpg&amp;imgrefurl=http://www.britroyals.com/normans.asp&amp;usg=__peflqNkukVG6U-J0mMGW1c0yMkw=&amp;h=224&amp;w=177&amp;sz=7&amp;hl=en&amp;start=4&amp;zoom=1&amp;itbs=1&amp;tbnid=vciUGv9sa2e82M:&amp;tbnh=108&amp;tbnw=85&amp;prev=/images?q=william+of+normandy&amp;hl=en&amp;gbv=2&amp;tbs=isch: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www.google.co.uk/imgres?imgurl=http://library.thinkquest.org/2834/gather/darkage/feudal.gif&amp;imgrefurl=http://library.thinkquest.org/2834/gather/darkage/feudalism.htm&amp;usg=__iwMkHUw8zf9BryTZVeDGLMoBKF0=&amp;h=192&amp;w=298&amp;sz=8&amp;hl=en&amp;start=15&amp;zoom=1&amp;itbs=1&amp;tbnid=h2dPrR-Hz3EZPM:&amp;tbnh=75&amp;tbnw=116&amp;prev=/images?q=feudal+system&amp;hl=en&amp;gbv=2&amp;tbs=isch:1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2" t="8907" r="19942" b="16950"/>
          <a:stretch/>
        </p:blipFill>
        <p:spPr>
          <a:xfrm>
            <a:off x="4274284" y="-245660"/>
            <a:ext cx="6351109" cy="6898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388493">
            <a:off x="-184226" y="926565"/>
            <a:ext cx="4913796" cy="3178621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Do now task </a:t>
            </a:r>
          </a:p>
          <a:p>
            <a:endParaRPr lang="en-GB" sz="28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r>
              <a:rPr lang="en-GB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How much can you remember? </a:t>
            </a:r>
          </a:p>
          <a:p>
            <a:endParaRPr lang="en-GB" sz="28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endParaRPr lang="en-GB" sz="28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38218" t="64504" r="11382" b="28406"/>
          <a:stretch/>
        </p:blipFill>
        <p:spPr>
          <a:xfrm>
            <a:off x="4112070" y="6202908"/>
            <a:ext cx="8283218" cy="6550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56406" y="839654"/>
            <a:ext cx="566928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1. After the Anglo-Saxons who ruled England?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2. What does the word ‘crisis’ mean?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3. What century was the year 1066 is?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4. Who lost the Battle of Hastings?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81" name="ShockwaveFlash1" r:id="rId2" imgW="3311640" imgH="1368360"/>
        </mc:Choice>
        <mc:Fallback>
          <p:control name="ShockwaveFlash1" r:id="rId2" imgW="3311640" imgH="1368360">
            <p:pic>
              <p:nvPicPr>
                <p:cNvPr id="7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686412" y="5388710"/>
                  <a:ext cx="3311525" cy="13684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95845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539" y="85207"/>
            <a:ext cx="1051560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Who do you think these people are in the Feudal system?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10" y="1410770"/>
            <a:ext cx="9456998" cy="5447230"/>
          </a:xfrm>
        </p:spPr>
      </p:pic>
    </p:spTree>
    <p:extLst>
      <p:ext uri="{BB962C8B-B14F-4D97-AF65-F5344CB8AC3E}">
        <p14:creationId xmlns:p14="http://schemas.microsoft.com/office/powerpoint/2010/main" val="1101439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208" y="103868"/>
            <a:ext cx="1051560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Who do you think these people are in the Feudal system?</a:t>
            </a:r>
            <a:endParaRPr lang="en-GB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40" y="1429431"/>
            <a:ext cx="10110167" cy="5428569"/>
          </a:xfrm>
        </p:spPr>
      </p:pic>
    </p:spTree>
    <p:extLst>
      <p:ext uri="{BB962C8B-B14F-4D97-AF65-F5344CB8AC3E}">
        <p14:creationId xmlns:p14="http://schemas.microsoft.com/office/powerpoint/2010/main" val="438386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0"/>
            <a:ext cx="11142785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Who do you think these people are in the Feudal system?</a:t>
            </a:r>
            <a:endParaRPr lang="en-GB" sz="4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070" y="1350113"/>
            <a:ext cx="8253860" cy="5507887"/>
          </a:xfrm>
        </p:spPr>
      </p:pic>
    </p:spTree>
    <p:extLst>
      <p:ext uri="{BB962C8B-B14F-4D97-AF65-F5344CB8AC3E}">
        <p14:creationId xmlns:p14="http://schemas.microsoft.com/office/powerpoint/2010/main" val="3431903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218" y="0"/>
            <a:ext cx="11035267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Who do you think these people are in the Feudal system?</a:t>
            </a:r>
            <a:endParaRPr lang="en-GB" sz="4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2511" y="1165221"/>
            <a:ext cx="7929489" cy="569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9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434E2B-5973-4D27-9FAB-D26DB0DA26F7}"/>
              </a:ext>
            </a:extLst>
          </p:cNvPr>
          <p:cNvSpPr txBox="1"/>
          <p:nvPr/>
        </p:nvSpPr>
        <p:spPr>
          <a:xfrm>
            <a:off x="112643" y="878109"/>
            <a:ext cx="11966713" cy="31700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Activity </a:t>
            </a:r>
          </a:p>
          <a:p>
            <a:endParaRPr lang="en-GB" sz="4000" b="1" dirty="0">
              <a:latin typeface="Comic Sans MS" panose="030F0702030302020204" pitchFamily="66" charset="0"/>
            </a:endParaRPr>
          </a:p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You must complete the survey by going around the class and recording the information on to your worksheet. </a:t>
            </a:r>
          </a:p>
        </p:txBody>
      </p:sp>
    </p:spTree>
    <p:extLst>
      <p:ext uri="{BB962C8B-B14F-4D97-AF65-F5344CB8AC3E}">
        <p14:creationId xmlns:p14="http://schemas.microsoft.com/office/powerpoint/2010/main" val="400140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12" y="250938"/>
            <a:ext cx="12070976" cy="509478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In 1085 William the Conqueror ordered a survey to find out:</a:t>
            </a:r>
          </a:p>
          <a:p>
            <a:r>
              <a:rPr lang="en-GB" dirty="0">
                <a:latin typeface="Comic Sans MS" panose="030F0702030302020204" pitchFamily="66" charset="0"/>
              </a:rPr>
              <a:t>Who owned what</a:t>
            </a:r>
          </a:p>
          <a:p>
            <a:r>
              <a:rPr lang="en-GB" dirty="0">
                <a:latin typeface="Comic Sans MS" panose="030F0702030302020204" pitchFamily="66" charset="0"/>
              </a:rPr>
              <a:t>How much it was worth</a:t>
            </a:r>
          </a:p>
          <a:p>
            <a:r>
              <a:rPr lang="en-GB" dirty="0">
                <a:latin typeface="Comic Sans MS" panose="030F0702030302020204" pitchFamily="66" charset="0"/>
              </a:rPr>
              <a:t>How much was owed to him as King in tax, rents and military service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He sent officials (representatives) all over England to find out the wealth of the land and who owned it.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The results created what is known as the </a:t>
            </a:r>
            <a:r>
              <a:rPr lang="en-GB" b="1" dirty="0">
                <a:latin typeface="Comic Sans MS" panose="030F0702030302020204" pitchFamily="66" charset="0"/>
              </a:rPr>
              <a:t>Domesday Book.</a:t>
            </a:r>
            <a:endParaRPr lang="en-US" sz="2100" b="1" dirty="0"/>
          </a:p>
          <a:p>
            <a:pPr marL="0" indent="0"/>
            <a:endParaRPr lang="en-US" sz="2100" dirty="0"/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60DFB8-F0E6-4517-97F6-14F115BD7322}"/>
              </a:ext>
            </a:extLst>
          </p:cNvPr>
          <p:cNvSpPr txBox="1"/>
          <p:nvPr/>
        </p:nvSpPr>
        <p:spPr>
          <a:xfrm>
            <a:off x="337625" y="5641145"/>
            <a:ext cx="11197883" cy="1077218"/>
          </a:xfrm>
          <a:prstGeom prst="rect">
            <a:avLst/>
          </a:prstGeom>
          <a:solidFill>
            <a:srgbClr val="F29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Why would King William want to know all of this information?</a:t>
            </a:r>
          </a:p>
        </p:txBody>
      </p:sp>
    </p:spTree>
    <p:extLst>
      <p:ext uri="{BB962C8B-B14F-4D97-AF65-F5344CB8AC3E}">
        <p14:creationId xmlns:p14="http://schemas.microsoft.com/office/powerpoint/2010/main" val="110832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283" y="255494"/>
            <a:ext cx="11712388" cy="64008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How did the Domesday book help William control England?</a:t>
            </a:r>
          </a:p>
          <a:p>
            <a:pPr marL="0" indent="0">
              <a:buNone/>
            </a:pPr>
            <a:r>
              <a:rPr lang="en-GB" u="sng" dirty="0">
                <a:latin typeface="Comic Sans MS" panose="030F0702030302020204" pitchFamily="66" charset="0"/>
              </a:rPr>
              <a:t>The Domesday book allowed William to collect taxes from everyone in the country more accurately.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Domesday means ‘judgement day’ and William used it to understand more about the land he had conquered and learn </a:t>
            </a:r>
            <a:r>
              <a:rPr lang="en-GB" u="sng" dirty="0">
                <a:latin typeface="Comic Sans MS" panose="030F0702030302020204" pitchFamily="66" charset="0"/>
              </a:rPr>
              <a:t>where to build more castles to keep the population under control.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The problem in collecting the information was that William’s men spoke Norman-French whilst the English spoke ‘Old English’.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The English did not have anyone ask them questions like this before and they were fearful of having to pay more taxes on what little they had</a:t>
            </a:r>
            <a:r>
              <a:rPr lang="en-GB" dirty="0"/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403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51D5C-A9F8-45C2-A83A-78209F703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64F4A-BF1A-42C2-AC24-A4AF6A20B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Image result for domesday book">
            <a:extLst>
              <a:ext uri="{FF2B5EF4-FFF2-40B4-BE49-F238E27FC236}">
                <a16:creationId xmlns:a16="http://schemas.microsoft.com/office/drawing/2014/main" id="{F22879FC-4C9C-40B2-9CDC-40203BCE8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994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6F76C-1B18-4653-8D4F-1B9C67109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831C5-2BDE-4A1D-BAB6-40252D049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1AABE6-BA84-451D-8C91-973A6BD13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28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F71E4-59A0-4F26-9A60-C72BE1DF9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9" y="90194"/>
            <a:ext cx="11943471" cy="118168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Describe the different parts of the Feudal system worked?  (6 Marks)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843E1-2F6F-4B42-AD59-556962C0E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51" y="1825625"/>
            <a:ext cx="11732455" cy="435133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The Feudal system had four different parts to it. At the top was the King. The King had to ………………………………………………</a:t>
            </a:r>
          </a:p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Secondly, there was the …………… They had to ……………….…………</a:t>
            </a:r>
          </a:p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Thirdly, there was the ………………. They had to …………………………</a:t>
            </a:r>
          </a:p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Finally, there was the …………………….. They had to ……………………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COPS Complete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18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29EC470-4FD6-446E-8DED-28715281E940}"/>
              </a:ext>
            </a:extLst>
          </p:cNvPr>
          <p:cNvSpPr txBox="1"/>
          <p:nvPr/>
        </p:nvSpPr>
        <p:spPr>
          <a:xfrm>
            <a:off x="10081055" y="5227647"/>
            <a:ext cx="2110945" cy="144655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Keywords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kern="0" dirty="0">
                <a:latin typeface="Comic Sans MS" panose="030F0702030302020204" pitchFamily="66" charset="0"/>
                <a:cs typeface="Arial"/>
              </a:rPr>
              <a:t>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Survey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kern="0" dirty="0">
                <a:latin typeface="Comic Sans MS" panose="030F0702030302020204" pitchFamily="66" charset="0"/>
                <a:cs typeface="Arial"/>
              </a:rPr>
              <a:t>Feudal</a:t>
            </a:r>
            <a:endParaRPr kumimoji="0" lang="en-GB" sz="2200" b="0" i="0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4099" name="TextBox 3">
            <a:extLst>
              <a:ext uri="{FF2B5EF4-FFF2-40B4-BE49-F238E27FC236}">
                <a16:creationId xmlns:a16="http://schemas.microsoft.com/office/drawing/2014/main" id="{8C222100-3752-4A21-8B60-6E96E42D3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31" y="277132"/>
            <a:ext cx="1097216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The Feuda</a:t>
            </a:r>
            <a:r>
              <a:rPr lang="en-GB" altLang="en-US" sz="3200" u="sng" dirty="0">
                <a:latin typeface="Comic Sans MS" panose="030F0702030302020204" pitchFamily="66" charset="0"/>
              </a:rPr>
              <a:t>l System and The Domesday Book</a:t>
            </a:r>
            <a:endParaRPr kumimoji="0" lang="en-GB" altLang="en-US" sz="320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4100" name="Subtitle 2">
            <a:extLst>
              <a:ext uri="{FF2B5EF4-FFF2-40B4-BE49-F238E27FC236}">
                <a16:creationId xmlns:a16="http://schemas.microsoft.com/office/drawing/2014/main" id="{E452F292-543A-4B08-9C9C-26A42AB2EF1C}"/>
              </a:ext>
            </a:extLst>
          </p:cNvPr>
          <p:cNvSpPr txBox="1">
            <a:spLocks/>
          </p:cNvSpPr>
          <p:nvPr/>
        </p:nvSpPr>
        <p:spPr bwMode="auto">
          <a:xfrm>
            <a:off x="129171" y="5105400"/>
            <a:ext cx="9784080" cy="1752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Learning Objective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 will </a:t>
            </a:r>
            <a:r>
              <a:rPr lang="en-GB" altLang="en-US" sz="2200" dirty="0">
                <a:latin typeface="Comic Sans MS" panose="030F0702030302020204" pitchFamily="66" charset="0"/>
              </a:rPr>
              <a:t>be able to describe the Feudal System and the Domesday book</a:t>
            </a:r>
            <a:endParaRPr kumimoji="0" lang="en-GB" alt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 will be able to explain how they both allowed William to ruler England</a:t>
            </a:r>
            <a:endParaRPr kumimoji="0" lang="en-GB" alt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AutoShape 3"/>
          <p:cNvSpPr>
            <a:spLocks noChangeArrowheads="1"/>
          </p:cNvSpPr>
          <p:nvPr/>
        </p:nvSpPr>
        <p:spPr bwMode="auto">
          <a:xfrm>
            <a:off x="3503712" y="116632"/>
            <a:ext cx="5520680" cy="6741368"/>
          </a:xfrm>
          <a:prstGeom prst="flowChartExtra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516" name="AutoShape 4"/>
          <p:cNvSpPr>
            <a:spLocks noChangeArrowheads="1"/>
          </p:cNvSpPr>
          <p:nvPr/>
        </p:nvSpPr>
        <p:spPr bwMode="auto">
          <a:xfrm rot="13031831">
            <a:off x="5150847" y="1291025"/>
            <a:ext cx="342900" cy="800100"/>
          </a:xfrm>
          <a:prstGeom prst="curvedLeftArrow">
            <a:avLst>
              <a:gd name="adj1" fmla="val 46667"/>
              <a:gd name="adj2" fmla="val 93333"/>
              <a:gd name="adj3" fmla="val 7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 rot="13031831">
            <a:off x="4430766" y="2947211"/>
            <a:ext cx="342900" cy="800100"/>
          </a:xfrm>
          <a:prstGeom prst="curvedLeftArrow">
            <a:avLst>
              <a:gd name="adj1" fmla="val 46667"/>
              <a:gd name="adj2" fmla="val 93333"/>
              <a:gd name="adj3" fmla="val 7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 rot="13031831">
            <a:off x="3638679" y="4675401"/>
            <a:ext cx="342900" cy="800100"/>
          </a:xfrm>
          <a:prstGeom prst="curvedLeftArrow">
            <a:avLst>
              <a:gd name="adj1" fmla="val 46667"/>
              <a:gd name="adj2" fmla="val 93333"/>
              <a:gd name="adj3" fmla="val 7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7104112" y="1340768"/>
            <a:ext cx="342900" cy="800100"/>
          </a:xfrm>
          <a:prstGeom prst="curvedLeftArrow">
            <a:avLst>
              <a:gd name="adj1" fmla="val 46667"/>
              <a:gd name="adj2" fmla="val 93333"/>
              <a:gd name="adj3" fmla="val 7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520" name="AutoShape 8"/>
          <p:cNvSpPr>
            <a:spLocks noChangeArrowheads="1"/>
          </p:cNvSpPr>
          <p:nvPr/>
        </p:nvSpPr>
        <p:spPr bwMode="auto">
          <a:xfrm>
            <a:off x="7824192" y="2996952"/>
            <a:ext cx="342900" cy="800100"/>
          </a:xfrm>
          <a:prstGeom prst="curvedLeftArrow">
            <a:avLst>
              <a:gd name="adj1" fmla="val 46667"/>
              <a:gd name="adj2" fmla="val 93333"/>
              <a:gd name="adj3" fmla="val 7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521" name="AutoShape 9"/>
          <p:cNvSpPr>
            <a:spLocks noChangeArrowheads="1"/>
          </p:cNvSpPr>
          <p:nvPr/>
        </p:nvSpPr>
        <p:spPr bwMode="auto">
          <a:xfrm>
            <a:off x="8616280" y="4653136"/>
            <a:ext cx="342900" cy="800100"/>
          </a:xfrm>
          <a:prstGeom prst="curvedLeftArrow">
            <a:avLst>
              <a:gd name="adj1" fmla="val 46667"/>
              <a:gd name="adj2" fmla="val 93333"/>
              <a:gd name="adj3" fmla="val 7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807968" y="1412777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King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63952" y="3212977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Barons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31904" y="4653137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Knights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59896" y="6021289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Peasants</a:t>
            </a:r>
          </a:p>
        </p:txBody>
      </p:sp>
      <p:pic>
        <p:nvPicPr>
          <p:cNvPr id="14" name="Picture 21" descr="william_anim_crow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3992" y="806782"/>
            <a:ext cx="504056" cy="721352"/>
          </a:xfrm>
          <a:prstGeom prst="rect">
            <a:avLst/>
          </a:prstGeom>
          <a:noFill/>
        </p:spPr>
      </p:pic>
      <p:pic>
        <p:nvPicPr>
          <p:cNvPr id="15" name="Picture 22" descr="bar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5920" y="2492896"/>
            <a:ext cx="688494" cy="792088"/>
          </a:xfrm>
          <a:prstGeom prst="rect">
            <a:avLst/>
          </a:prstGeom>
          <a:noFill/>
        </p:spPr>
      </p:pic>
      <p:pic>
        <p:nvPicPr>
          <p:cNvPr id="16" name="Picture 22" descr="bar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1984" y="2492896"/>
            <a:ext cx="688494" cy="792088"/>
          </a:xfrm>
          <a:prstGeom prst="rect">
            <a:avLst/>
          </a:prstGeom>
          <a:noFill/>
        </p:spPr>
      </p:pic>
      <p:pic>
        <p:nvPicPr>
          <p:cNvPr id="17" name="Picture 22" descr="bar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8048" y="2492896"/>
            <a:ext cx="688494" cy="792088"/>
          </a:xfrm>
          <a:prstGeom prst="rect">
            <a:avLst/>
          </a:prstGeom>
          <a:noFill/>
        </p:spPr>
      </p:pic>
      <p:pic>
        <p:nvPicPr>
          <p:cNvPr id="18" name="Picture 20" descr="norman_knigh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5841" y="3861048"/>
            <a:ext cx="563477" cy="839586"/>
          </a:xfrm>
          <a:prstGeom prst="rect">
            <a:avLst/>
          </a:prstGeom>
          <a:noFill/>
        </p:spPr>
      </p:pic>
      <p:pic>
        <p:nvPicPr>
          <p:cNvPr id="19" name="Picture 20" descr="norman_knigh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9897" y="3861048"/>
            <a:ext cx="563477" cy="839586"/>
          </a:xfrm>
          <a:prstGeom prst="rect">
            <a:avLst/>
          </a:prstGeom>
          <a:noFill/>
        </p:spPr>
      </p:pic>
      <p:pic>
        <p:nvPicPr>
          <p:cNvPr id="20" name="Picture 20" descr="norman_knigh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5961" y="3861048"/>
            <a:ext cx="563477" cy="839586"/>
          </a:xfrm>
          <a:prstGeom prst="rect">
            <a:avLst/>
          </a:prstGeom>
          <a:noFill/>
        </p:spPr>
      </p:pic>
      <p:pic>
        <p:nvPicPr>
          <p:cNvPr id="21" name="Picture 20" descr="norman_knigh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48129" y="3861048"/>
            <a:ext cx="563477" cy="839586"/>
          </a:xfrm>
          <a:prstGeom prst="rect">
            <a:avLst/>
          </a:prstGeom>
          <a:noFill/>
        </p:spPr>
      </p:pic>
      <p:pic>
        <p:nvPicPr>
          <p:cNvPr id="22" name="Picture 20" descr="norman_knigh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4073" y="3861048"/>
            <a:ext cx="563477" cy="839586"/>
          </a:xfrm>
          <a:prstGeom prst="rect">
            <a:avLst/>
          </a:prstGeom>
          <a:noFill/>
        </p:spPr>
      </p:pic>
      <p:pic>
        <p:nvPicPr>
          <p:cNvPr id="23" name="Picture 20" descr="norman_knigh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8009" y="3861048"/>
            <a:ext cx="563477" cy="839586"/>
          </a:xfrm>
          <a:prstGeom prst="rect">
            <a:avLst/>
          </a:prstGeom>
          <a:noFill/>
        </p:spPr>
      </p:pic>
      <p:pic>
        <p:nvPicPr>
          <p:cNvPr id="24" name="Picture 23" descr="peasa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9776" y="5373216"/>
            <a:ext cx="511396" cy="576064"/>
          </a:xfrm>
          <a:prstGeom prst="rect">
            <a:avLst/>
          </a:prstGeom>
          <a:noFill/>
        </p:spPr>
      </p:pic>
      <p:pic>
        <p:nvPicPr>
          <p:cNvPr id="25" name="Picture 24" descr="peasa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11824" y="5373216"/>
            <a:ext cx="511396" cy="576064"/>
          </a:xfrm>
          <a:prstGeom prst="rect">
            <a:avLst/>
          </a:prstGeom>
          <a:noFill/>
        </p:spPr>
      </p:pic>
      <p:pic>
        <p:nvPicPr>
          <p:cNvPr id="26" name="Picture 25" descr="peasa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43872" y="5373216"/>
            <a:ext cx="511396" cy="576064"/>
          </a:xfrm>
          <a:prstGeom prst="rect">
            <a:avLst/>
          </a:prstGeom>
          <a:noFill/>
        </p:spPr>
      </p:pic>
      <p:pic>
        <p:nvPicPr>
          <p:cNvPr id="27" name="Picture 26" descr="peasa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75920" y="5373216"/>
            <a:ext cx="511396" cy="576064"/>
          </a:xfrm>
          <a:prstGeom prst="rect">
            <a:avLst/>
          </a:prstGeom>
          <a:noFill/>
        </p:spPr>
      </p:pic>
      <p:pic>
        <p:nvPicPr>
          <p:cNvPr id="28" name="Picture 27" descr="peasa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07968" y="5373216"/>
            <a:ext cx="511396" cy="576064"/>
          </a:xfrm>
          <a:prstGeom prst="rect">
            <a:avLst/>
          </a:prstGeom>
          <a:noFill/>
        </p:spPr>
      </p:pic>
      <p:pic>
        <p:nvPicPr>
          <p:cNvPr id="29" name="Picture 28" descr="peasa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0016" y="5373216"/>
            <a:ext cx="511396" cy="576064"/>
          </a:xfrm>
          <a:prstGeom prst="rect">
            <a:avLst/>
          </a:prstGeom>
          <a:noFill/>
        </p:spPr>
      </p:pic>
      <p:pic>
        <p:nvPicPr>
          <p:cNvPr id="30" name="Picture 29" descr="peasa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72064" y="5373216"/>
            <a:ext cx="511396" cy="576064"/>
          </a:xfrm>
          <a:prstGeom prst="rect">
            <a:avLst/>
          </a:prstGeom>
          <a:noFill/>
        </p:spPr>
      </p:pic>
      <p:pic>
        <p:nvPicPr>
          <p:cNvPr id="31" name="Picture 30" descr="peasa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12224" y="5373216"/>
            <a:ext cx="511396" cy="576064"/>
          </a:xfrm>
          <a:prstGeom prst="rect">
            <a:avLst/>
          </a:prstGeom>
          <a:noFill/>
        </p:spPr>
      </p:pic>
      <p:pic>
        <p:nvPicPr>
          <p:cNvPr id="32" name="Picture 31" descr="peasa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80176" y="5373216"/>
            <a:ext cx="511396" cy="576064"/>
          </a:xfrm>
          <a:prstGeom prst="rect">
            <a:avLst/>
          </a:prstGeom>
          <a:noFill/>
        </p:spPr>
      </p:pic>
      <p:pic>
        <p:nvPicPr>
          <p:cNvPr id="33" name="Picture 32" descr="peasa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76120" y="5373216"/>
            <a:ext cx="511396" cy="576064"/>
          </a:xfrm>
          <a:prstGeom prst="rect">
            <a:avLst/>
          </a:prstGeom>
          <a:noFill/>
        </p:spPr>
      </p:pic>
      <p:pic>
        <p:nvPicPr>
          <p:cNvPr id="34" name="Picture 33" descr="peasa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7768" y="5949280"/>
            <a:ext cx="511396" cy="576064"/>
          </a:xfrm>
          <a:prstGeom prst="rect">
            <a:avLst/>
          </a:prstGeom>
          <a:noFill/>
        </p:spPr>
      </p:pic>
      <p:pic>
        <p:nvPicPr>
          <p:cNvPr id="35" name="Picture 34" descr="peasa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39816" y="5949280"/>
            <a:ext cx="511396" cy="576064"/>
          </a:xfrm>
          <a:prstGeom prst="rect">
            <a:avLst/>
          </a:prstGeom>
          <a:noFill/>
        </p:spPr>
      </p:pic>
      <p:pic>
        <p:nvPicPr>
          <p:cNvPr id="36" name="Picture 35" descr="peasa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43872" y="5949280"/>
            <a:ext cx="511396" cy="576064"/>
          </a:xfrm>
          <a:prstGeom prst="rect">
            <a:avLst/>
          </a:prstGeom>
          <a:noFill/>
        </p:spPr>
      </p:pic>
      <p:pic>
        <p:nvPicPr>
          <p:cNvPr id="37" name="Picture 36" descr="peasa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4152" y="5949280"/>
            <a:ext cx="511396" cy="576064"/>
          </a:xfrm>
          <a:prstGeom prst="rect">
            <a:avLst/>
          </a:prstGeom>
          <a:noFill/>
        </p:spPr>
      </p:pic>
      <p:pic>
        <p:nvPicPr>
          <p:cNvPr id="38" name="Picture 37" descr="peasa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2104" y="5949280"/>
            <a:ext cx="511396" cy="576064"/>
          </a:xfrm>
          <a:prstGeom prst="rect">
            <a:avLst/>
          </a:prstGeom>
          <a:noFill/>
        </p:spPr>
      </p:pic>
      <p:pic>
        <p:nvPicPr>
          <p:cNvPr id="39" name="Picture 38" descr="peasa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96200" y="5949280"/>
            <a:ext cx="511396" cy="576064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7536159" y="2204864"/>
            <a:ext cx="218461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Grants land to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939808" y="5805264"/>
            <a:ext cx="220831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Grants land to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28248" y="4005064"/>
            <a:ext cx="220831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Grants land to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27648" y="2276873"/>
            <a:ext cx="201622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Provides money and knights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91544" y="3645024"/>
            <a:ext cx="194421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Provide protection and military service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524000" y="5733256"/>
            <a:ext cx="205172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Provide food and services when demanded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579768" y="116632"/>
            <a:ext cx="322302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How did the Feudal System work?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A6D8D4-BB8D-4072-A1E4-AC563206870E}"/>
              </a:ext>
            </a:extLst>
          </p:cNvPr>
          <p:cNvSpPr txBox="1"/>
          <p:nvPr/>
        </p:nvSpPr>
        <p:spPr>
          <a:xfrm>
            <a:off x="227348" y="245548"/>
            <a:ext cx="1944216" cy="2308324"/>
          </a:xfrm>
          <a:prstGeom prst="rect">
            <a:avLst/>
          </a:prstGeom>
          <a:solidFill>
            <a:srgbClr val="F29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latin typeface="Comic Sans MS" panose="030F0702030302020204" pitchFamily="66" charset="0"/>
              </a:rPr>
              <a:t>What </a:t>
            </a:r>
            <a:r>
              <a:rPr lang="en-GB" sz="2400" dirty="0">
                <a:latin typeface="Comic Sans MS" panose="030F0702030302020204" pitchFamily="66" charset="0"/>
              </a:rPr>
              <a:t>would happen if the Barons were not loyal to the King?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/>
      <p:bldP spid="64517" grpId="0" animBg="1"/>
      <p:bldP spid="64518" grpId="0" animBg="1"/>
      <p:bldP spid="64519" grpId="0" animBg="1"/>
      <p:bldP spid="64520" grpId="0" animBg="1"/>
      <p:bldP spid="64521" grpId="0" animBg="1"/>
      <p:bldP spid="41" grpId="0" build="allAtOnce" animBg="1"/>
      <p:bldP spid="42" grpId="0" build="allAtOnce" animBg="1"/>
      <p:bldP spid="43" grpId="0" build="allAtOnce" animBg="1"/>
      <p:bldP spid="44" grpId="0" build="allAtOnce" animBg="1"/>
      <p:bldP spid="45" grpId="0" build="allAtOnce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FBC52-4052-45FE-91C6-1F508FE1E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43EB8-DB40-4C0B-AFB4-2E6500C0E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Feudal system and the Domesday Book </a:t>
            </a:r>
          </a:p>
          <a:p>
            <a:pPr marL="0" indent="0">
              <a:buNone/>
            </a:pPr>
            <a:r>
              <a:rPr lang="en-GB" u="sng" dirty="0">
                <a:hlinkClick r:id="rId2"/>
              </a:rPr>
              <a:t>https://www.youtube.com/watch?v=dSSNDE6HH3c</a:t>
            </a:r>
            <a:r>
              <a:rPr lang="en-GB" u="sng" dirty="0"/>
              <a:t> </a:t>
            </a:r>
            <a:endParaRPr lang="en-GB" dirty="0"/>
          </a:p>
          <a:p>
            <a:r>
              <a:rPr lang="en-GB" dirty="0"/>
              <a:t>The Feudal system and the Domesday Book </a:t>
            </a:r>
          </a:p>
          <a:p>
            <a:pPr marL="0" indent="0">
              <a:buNone/>
            </a:pPr>
            <a:r>
              <a:rPr lang="en-GB" u="sng" dirty="0">
                <a:hlinkClick r:id="rId3"/>
              </a:rPr>
              <a:t>https://www.youtube.com/watch?v=p5UUTxEZZY8</a:t>
            </a:r>
            <a:endParaRPr lang="en-GB" u="sng" dirty="0"/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  <a:hlinkClick r:id="rId4"/>
              </a:rPr>
              <a:t>https://www.youtube.com/watch?v=om_BIzXaVwU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0996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7316" y="7678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36732" y="1988840"/>
            <a:ext cx="77048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86132" y="5973581"/>
            <a:ext cx="8042223" cy="7496"/>
          </a:xfrm>
          <a:prstGeom prst="line">
            <a:avLst/>
          </a:prstGeom>
          <a:ln w="31750">
            <a:solidFill>
              <a:srgbClr val="00A8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132" y="6101654"/>
            <a:ext cx="7560945" cy="54006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1911217" y="438542"/>
            <a:ext cx="8555886" cy="5283626"/>
            <a:chOff x="179512" y="274638"/>
            <a:chExt cx="8555886" cy="5283626"/>
          </a:xfrm>
        </p:grpSpPr>
        <p:sp>
          <p:nvSpPr>
            <p:cNvPr id="4" name="Rounded Rectangle 3"/>
            <p:cNvSpPr/>
            <p:nvPr/>
          </p:nvSpPr>
          <p:spPr>
            <a:xfrm>
              <a:off x="179512" y="274638"/>
              <a:ext cx="2376264" cy="142617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Read it: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Significance</a:t>
              </a:r>
              <a:endPara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910862" y="274638"/>
              <a:ext cx="4824536" cy="1512168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Define it: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quality of being worthy of attention; importance.</a:t>
              </a:r>
              <a:endPara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635671" y="2355399"/>
              <a:ext cx="3096250" cy="1420736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Example:</a:t>
              </a:r>
              <a:endPara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students were studying the significance of the Church Medieval England.</a:t>
              </a:r>
              <a:endPara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220279" y="4302331"/>
              <a:ext cx="4458565" cy="1255933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Link it: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Importance, seriousness, noteworthiness, magnitude.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54426" y="1870128"/>
              <a:ext cx="3529871" cy="1729331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Deconstruct it: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From Latin </a:t>
              </a:r>
              <a:r>
                <a:rPr kumimoji="0" lang="en-GB" sz="1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significare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 ‘indicate, portend’.</a:t>
              </a:r>
            </a:p>
          </p:txBody>
        </p:sp>
        <p:cxnSp>
          <p:nvCxnSpPr>
            <p:cNvPr id="16" name="Straight Arrow Connector 15"/>
            <p:cNvCxnSpPr>
              <a:stCxn id="4" idx="3"/>
            </p:cNvCxnSpPr>
            <p:nvPr/>
          </p:nvCxnSpPr>
          <p:spPr>
            <a:xfrm>
              <a:off x="2555776" y="987723"/>
              <a:ext cx="1446296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3614206" y="2703544"/>
              <a:ext cx="1995442" cy="48162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1324466" y="3628953"/>
              <a:ext cx="567981" cy="481626"/>
            </a:xfrm>
            <a:prstGeom prst="rect">
              <a:avLst/>
            </a:prstGeom>
          </p:spPr>
        </p:pic>
      </p:grp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E49E2794-368E-4F62-A940-1159256C23CA}"/>
              </a:ext>
            </a:extLst>
          </p:cNvPr>
          <p:cNvSpPr/>
          <p:nvPr/>
        </p:nvSpPr>
        <p:spPr>
          <a:xfrm>
            <a:off x="1816039" y="4293532"/>
            <a:ext cx="3529872" cy="1583079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Digging Deeper: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can mean the meaning to be found in words or events-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“The significance of what was happening was very clear to me.”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043CEE9-4B50-45D8-AB38-89203DF4D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5912" y="4792808"/>
            <a:ext cx="750088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9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074447" y="549276"/>
            <a:ext cx="7200900" cy="6048375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9838" y="522289"/>
            <a:ext cx="15684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154862" y="1274901"/>
            <a:ext cx="7057008" cy="43243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GB" sz="28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GB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218337" y="1334672"/>
            <a:ext cx="693005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Feudalism – </a:t>
            </a:r>
            <a:r>
              <a:rPr lang="en-GB" sz="2800" dirty="0">
                <a:latin typeface="Comic Sans MS" panose="030F0702030302020204" pitchFamily="66" charset="0"/>
              </a:rPr>
              <a:t>a system where different groups of people have different roles and responsibilities. The higher up the system, the  fever people there are but the more responsibility they have.</a:t>
            </a:r>
            <a:endParaRPr lang="en-GB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Peasants </a:t>
            </a:r>
            <a:r>
              <a:rPr lang="en-GB" sz="2800" dirty="0">
                <a:latin typeface="Comic Sans MS" panose="030F0702030302020204" pitchFamily="66" charset="0"/>
              </a:rPr>
              <a:t>– poor farmers</a:t>
            </a:r>
          </a:p>
          <a:p>
            <a:pPr>
              <a:buNone/>
            </a:pPr>
            <a:endParaRPr lang="en-GB" sz="2800" dirty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Knights</a:t>
            </a:r>
            <a:r>
              <a:rPr lang="en-GB" sz="2800" dirty="0">
                <a:latin typeface="Comic Sans MS" panose="030F0702030302020204" pitchFamily="66" charset="0"/>
              </a:rPr>
              <a:t> – professional soldiers</a:t>
            </a:r>
          </a:p>
          <a:p>
            <a:pPr>
              <a:buNone/>
            </a:pPr>
            <a:endParaRPr lang="en-GB" sz="2800" dirty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Barons </a:t>
            </a:r>
            <a:r>
              <a:rPr lang="en-GB" sz="2800" dirty="0">
                <a:latin typeface="Comic Sans MS" panose="030F0702030302020204" pitchFamily="66" charset="0"/>
              </a:rPr>
              <a:t>– noble and wealthy men</a:t>
            </a:r>
          </a:p>
          <a:p>
            <a:pPr>
              <a:buNone/>
            </a:pPr>
            <a:endParaRPr lang="en-GB" sz="2800" dirty="0"/>
          </a:p>
          <a:p>
            <a:pPr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55332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0.gstatic.com/images?q=tbn:vciUGv9sa2e82M: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24" y="1136257"/>
            <a:ext cx="4760442" cy="372150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459344" y="813622"/>
            <a:ext cx="6462632" cy="47089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3000" b="1" dirty="0">
                <a:latin typeface="Comic Sans MS" panose="030F0702030302020204" pitchFamily="66" charset="0"/>
              </a:rPr>
              <a:t>William was king but he could not run the country on his own. </a:t>
            </a:r>
          </a:p>
          <a:p>
            <a:endParaRPr lang="en-GB" sz="3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sz="3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3000" b="1" dirty="0">
                <a:latin typeface="Comic Sans MS" panose="030F0702030302020204" pitchFamily="66" charset="0"/>
              </a:rPr>
              <a:t>He needed other people to help him run the country, in return for giving them land and power. </a:t>
            </a:r>
          </a:p>
          <a:p>
            <a:endParaRPr lang="en-GB" sz="3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sz="3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3000" b="1" dirty="0">
                <a:latin typeface="Comic Sans MS" panose="030F0702030302020204" pitchFamily="66" charset="0"/>
              </a:rPr>
              <a:t>This was</a:t>
            </a:r>
          </a:p>
        </p:txBody>
      </p:sp>
      <p:sp>
        <p:nvSpPr>
          <p:cNvPr id="4" name="Down Arrow 3"/>
          <p:cNvSpPr/>
          <p:nvPr/>
        </p:nvSpPr>
        <p:spPr>
          <a:xfrm>
            <a:off x="7563338" y="1883800"/>
            <a:ext cx="857256" cy="857256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Arrow 4"/>
          <p:cNvSpPr/>
          <p:nvPr/>
        </p:nvSpPr>
        <p:spPr>
          <a:xfrm>
            <a:off x="7284926" y="4024734"/>
            <a:ext cx="857256" cy="857256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http://t3.gstatic.com/images?q=tbn:h2dPrR-Hz3EZPM: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08177" y="5181213"/>
            <a:ext cx="2430789" cy="1571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10" y="825759"/>
            <a:ext cx="5663683" cy="6032241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-19471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Comic Sans MS" panose="030F0702030302020204" pitchFamily="66" charset="0"/>
              </a:rPr>
              <a:t>The Feudal System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56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122" y="-204042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Comic Sans MS" panose="030F0702030302020204" pitchFamily="66" charset="0"/>
              </a:rPr>
              <a:t>The Feudal System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7" y="905069"/>
            <a:ext cx="5734413" cy="527189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7555" y="905069"/>
            <a:ext cx="6019800" cy="527189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King – ruled and protected the country</a:t>
            </a:r>
          </a:p>
          <a:p>
            <a:pPr marL="0" indent="0">
              <a:buNone/>
            </a:pPr>
            <a:endParaRPr lang="en-GB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Barons &amp; Nobles – given land by the King. Had land and power</a:t>
            </a:r>
          </a:p>
          <a:p>
            <a:pPr marL="0" indent="0">
              <a:buNone/>
            </a:pPr>
            <a:endParaRPr lang="en-GB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Knights – fought for the King and country</a:t>
            </a:r>
          </a:p>
          <a:p>
            <a:pPr marL="0" indent="0">
              <a:buNone/>
            </a:pPr>
            <a:endParaRPr lang="en-GB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Peasants – did all the work, like farming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41E36B0-BB91-4C2C-9443-E98D64A3083D}"/>
              </a:ext>
            </a:extLst>
          </p:cNvPr>
          <p:cNvCxnSpPr>
            <a:cxnSpLocks/>
          </p:cNvCxnSpPr>
          <p:nvPr/>
        </p:nvCxnSpPr>
        <p:spPr>
          <a:xfrm>
            <a:off x="8428383" y="1391478"/>
            <a:ext cx="0" cy="8216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2F7E5BC-67DF-42E4-8753-98F8E98EFF52}"/>
              </a:ext>
            </a:extLst>
          </p:cNvPr>
          <p:cNvCxnSpPr>
            <a:cxnSpLocks/>
          </p:cNvCxnSpPr>
          <p:nvPr/>
        </p:nvCxnSpPr>
        <p:spPr>
          <a:xfrm>
            <a:off x="8428383" y="4260574"/>
            <a:ext cx="0" cy="8216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FF3FCD-8EA4-444A-A117-601B7ED0A63C}"/>
              </a:ext>
            </a:extLst>
          </p:cNvPr>
          <p:cNvCxnSpPr>
            <a:cxnSpLocks/>
          </p:cNvCxnSpPr>
          <p:nvPr/>
        </p:nvCxnSpPr>
        <p:spPr>
          <a:xfrm>
            <a:off x="8428383" y="3150704"/>
            <a:ext cx="0" cy="6659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D9B7166-0CC5-4593-865E-E7057C17E553}"/>
              </a:ext>
            </a:extLst>
          </p:cNvPr>
          <p:cNvSpPr txBox="1"/>
          <p:nvPr/>
        </p:nvSpPr>
        <p:spPr>
          <a:xfrm>
            <a:off x="1055077" y="6157595"/>
            <a:ext cx="9101797" cy="584775"/>
          </a:xfrm>
          <a:prstGeom prst="rect">
            <a:avLst/>
          </a:prstGeom>
          <a:solidFill>
            <a:srgbClr val="F29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could this help King William?</a:t>
            </a:r>
          </a:p>
        </p:txBody>
      </p:sp>
    </p:spTree>
    <p:extLst>
      <p:ext uri="{BB962C8B-B14F-4D97-AF65-F5344CB8AC3E}">
        <p14:creationId xmlns:p14="http://schemas.microsoft.com/office/powerpoint/2010/main" val="182789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23" y="83975"/>
            <a:ext cx="11167188" cy="669004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400" dirty="0">
                <a:latin typeface="Comic Sans MS" panose="030F0702030302020204" pitchFamily="66" charset="0"/>
              </a:rPr>
              <a:t>The King owned all the land.</a:t>
            </a: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endParaRPr lang="en-GB" sz="3400" dirty="0">
              <a:latin typeface="Comic Sans MS" panose="030F0702030302020204" pitchFamily="66" charset="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400" dirty="0">
                <a:latin typeface="Comic Sans MS" panose="030F0702030302020204" pitchFamily="66" charset="0"/>
              </a:rPr>
              <a:t>The King gave some land to the Barons, if they promised to give him money and men for the army.</a:t>
            </a: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endParaRPr lang="en-GB" sz="3400" dirty="0">
              <a:latin typeface="Comic Sans MS" panose="030F0702030302020204" pitchFamily="66" charset="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400" dirty="0">
                <a:latin typeface="Comic Sans MS" panose="030F0702030302020204" pitchFamily="66" charset="0"/>
              </a:rPr>
              <a:t>The Barons gave some of their land to the Knights, if they promised to fight when needed.</a:t>
            </a: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endParaRPr lang="en-GB" sz="3400" dirty="0">
              <a:latin typeface="Comic Sans MS" panose="030F0702030302020204" pitchFamily="66" charset="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400" dirty="0">
                <a:latin typeface="Comic Sans MS" panose="030F0702030302020204" pitchFamily="66" charset="0"/>
              </a:rPr>
              <a:t>The Knights gave small strips of land to the peasants. </a:t>
            </a: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endParaRPr lang="en-GB" sz="3400" dirty="0">
              <a:latin typeface="Comic Sans MS" panose="030F0702030302020204" pitchFamily="66" charset="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400" dirty="0">
                <a:latin typeface="Comic Sans MS" panose="030F0702030302020204" pitchFamily="66" charset="0"/>
              </a:rPr>
              <a:t>The Peasants had to farm the land. </a:t>
            </a:r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388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448" y="233916"/>
            <a:ext cx="11780086" cy="620075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GB" sz="3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300" dirty="0">
                <a:latin typeface="Comic Sans MS" panose="030F0702030302020204" pitchFamily="66" charset="0"/>
              </a:rPr>
              <a:t>The feudal system gave the King an army – the ‘feudal host’.</a:t>
            </a:r>
          </a:p>
          <a:p>
            <a:pPr marL="0" indent="0" algn="ctr">
              <a:buNone/>
            </a:pPr>
            <a:endParaRPr lang="en-GB" sz="43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300" dirty="0">
                <a:latin typeface="Comic Sans MS" panose="030F0702030302020204" pitchFamily="66" charset="0"/>
              </a:rPr>
              <a:t>It was the basis of the medieval class system – it defined who the ‘haves’ and who the ‘have-nots’ were.</a:t>
            </a:r>
          </a:p>
          <a:p>
            <a:pPr marL="0" indent="0" algn="ctr">
              <a:buNone/>
            </a:pPr>
            <a:endParaRPr lang="en-GB" sz="43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300" dirty="0">
                <a:latin typeface="Comic Sans MS" panose="030F0702030302020204" pitchFamily="66" charset="0"/>
              </a:rPr>
              <a:t>However, the feudal system did not stop the Barons from rebelling against the King, or from torturing and killing their peasants. </a:t>
            </a:r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811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915</Words>
  <Application>Microsoft Office PowerPoint</Application>
  <PresentationFormat>Widescreen</PresentationFormat>
  <Paragraphs>140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Rounded MT Bold</vt:lpstr>
      <vt:lpstr>Calibri</vt:lpstr>
      <vt:lpstr>Calibri Light</vt:lpstr>
      <vt:lpstr>Comic Sans MS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Feudal System</vt:lpstr>
      <vt:lpstr>The Feudal System</vt:lpstr>
      <vt:lpstr>PowerPoint Presentation</vt:lpstr>
      <vt:lpstr>PowerPoint Presentation</vt:lpstr>
      <vt:lpstr>Who do you think these people are in the Feudal system?</vt:lpstr>
      <vt:lpstr>Who do you think these people are in the Feudal system?</vt:lpstr>
      <vt:lpstr>Who do you think these people are in the Feudal system?</vt:lpstr>
      <vt:lpstr>Who do you think these people are in the Feudal system?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Describe the different parts of the Feudal system worked?  (6 Marks)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hawthorne</dc:creator>
  <cp:lastModifiedBy>Matthew Hawthorne</cp:lastModifiedBy>
  <cp:revision>30</cp:revision>
  <dcterms:created xsi:type="dcterms:W3CDTF">2019-07-23T12:31:33Z</dcterms:created>
  <dcterms:modified xsi:type="dcterms:W3CDTF">2020-10-13T15:30:29Z</dcterms:modified>
</cp:coreProperties>
</file>