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02" r:id="rId2"/>
    <p:sldId id="303" r:id="rId3"/>
    <p:sldId id="304" r:id="rId4"/>
    <p:sldId id="257" r:id="rId5"/>
    <p:sldId id="259" r:id="rId6"/>
    <p:sldId id="305" r:id="rId7"/>
    <p:sldId id="261" r:id="rId8"/>
    <p:sldId id="307" r:id="rId9"/>
    <p:sldId id="290" r:id="rId10"/>
    <p:sldId id="306" r:id="rId11"/>
    <p:sldId id="266" r:id="rId12"/>
    <p:sldId id="308" r:id="rId13"/>
    <p:sldId id="262" r:id="rId14"/>
    <p:sldId id="263" r:id="rId15"/>
    <p:sldId id="265" r:id="rId16"/>
    <p:sldId id="267" r:id="rId17"/>
    <p:sldId id="309" r:id="rId18"/>
    <p:sldId id="291" r:id="rId19"/>
    <p:sldId id="269" r:id="rId20"/>
    <p:sldId id="311" r:id="rId21"/>
    <p:sldId id="292" r:id="rId22"/>
    <p:sldId id="270" r:id="rId23"/>
    <p:sldId id="310" r:id="rId24"/>
    <p:sldId id="294" r:id="rId25"/>
    <p:sldId id="271" r:id="rId26"/>
    <p:sldId id="272" r:id="rId27"/>
    <p:sldId id="273" r:id="rId28"/>
    <p:sldId id="27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52" autoAdjust="0"/>
    <p:restoredTop sz="94660"/>
  </p:normalViewPr>
  <p:slideViewPr>
    <p:cSldViewPr snapToGrid="0">
      <p:cViewPr varScale="1">
        <p:scale>
          <a:sx n="61" d="100"/>
          <a:sy n="61" d="100"/>
        </p:scale>
        <p:origin x="42" y="546"/>
      </p:cViewPr>
      <p:guideLst/>
    </p:cSldViewPr>
  </p:slideViewPr>
  <p:notesTextViewPr>
    <p:cViewPr>
      <p:scale>
        <a:sx n="1" d="1"/>
        <a:sy n="1" d="1"/>
      </p:scale>
      <p:origin x="0" y="0"/>
    </p:cViewPr>
  </p:notesTextViewPr>
  <p:sorterViewPr>
    <p:cViewPr>
      <p:scale>
        <a:sx n="100" d="100"/>
        <a:sy n="100" d="100"/>
      </p:scale>
      <p:origin x="0" y="-144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046A59-7E8C-4996-88FB-A08DCEB9D697}" type="datetimeFigureOut">
              <a:rPr lang="en-GB" smtClean="0"/>
              <a:t>29/09/2020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ED587B-36A1-4E6E-8AA6-15D44CF24B88}" type="slidenum">
              <a:rPr lang="en-GB" smtClean="0"/>
              <a:t>‹#›</a:t>
            </a:fld>
            <a:endParaRPr lang="en-GB"/>
          </a:p>
        </p:txBody>
      </p:sp>
    </p:spTree>
    <p:extLst>
      <p:ext uri="{BB962C8B-B14F-4D97-AF65-F5344CB8AC3E}">
        <p14:creationId xmlns:p14="http://schemas.microsoft.com/office/powerpoint/2010/main" val="1830853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890800dcf2_0_3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890800dcf2_0_3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g890800dcf2_0_3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1740568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B3204A8-0856-476D-A22A-09E78A102DE6}" type="slidenum">
              <a:rPr lang="en-GB" smtClean="0"/>
              <a:t>27</a:t>
            </a:fld>
            <a:endParaRPr lang="en-GB"/>
          </a:p>
        </p:txBody>
      </p:sp>
    </p:spTree>
    <p:extLst>
      <p:ext uri="{BB962C8B-B14F-4D97-AF65-F5344CB8AC3E}">
        <p14:creationId xmlns:p14="http://schemas.microsoft.com/office/powerpoint/2010/main" val="2702566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625E53B-A303-4AA0-8BDF-FC5F3BEA797E}" type="datetimeFigureOut">
              <a:rPr lang="en-GB" smtClean="0"/>
              <a:t>29/09/2020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324F19-2F4A-4CF9-BC34-BD909ADEDAE8}" type="slidenum">
              <a:rPr lang="en-GB" smtClean="0"/>
              <a:t>‹#›</a:t>
            </a:fld>
            <a:endParaRPr lang="en-GB"/>
          </a:p>
        </p:txBody>
      </p:sp>
    </p:spTree>
    <p:extLst>
      <p:ext uri="{BB962C8B-B14F-4D97-AF65-F5344CB8AC3E}">
        <p14:creationId xmlns:p14="http://schemas.microsoft.com/office/powerpoint/2010/main" val="3143611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25E53B-A303-4AA0-8BDF-FC5F3BEA797E}" type="datetimeFigureOut">
              <a:rPr lang="en-GB" smtClean="0"/>
              <a:t>29/09/2020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324F19-2F4A-4CF9-BC34-BD909ADEDAE8}" type="slidenum">
              <a:rPr lang="en-GB" smtClean="0"/>
              <a:t>‹#›</a:t>
            </a:fld>
            <a:endParaRPr lang="en-GB"/>
          </a:p>
        </p:txBody>
      </p:sp>
    </p:spTree>
    <p:extLst>
      <p:ext uri="{BB962C8B-B14F-4D97-AF65-F5344CB8AC3E}">
        <p14:creationId xmlns:p14="http://schemas.microsoft.com/office/powerpoint/2010/main" val="2397469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25E53B-A303-4AA0-8BDF-FC5F3BEA797E}" type="datetimeFigureOut">
              <a:rPr lang="en-GB" smtClean="0"/>
              <a:t>29/09/2020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324F19-2F4A-4CF9-BC34-BD909ADEDAE8}" type="slidenum">
              <a:rPr lang="en-GB" smtClean="0"/>
              <a:t>‹#›</a:t>
            </a:fld>
            <a:endParaRPr lang="en-GB"/>
          </a:p>
        </p:txBody>
      </p:sp>
    </p:spTree>
    <p:extLst>
      <p:ext uri="{BB962C8B-B14F-4D97-AF65-F5344CB8AC3E}">
        <p14:creationId xmlns:p14="http://schemas.microsoft.com/office/powerpoint/2010/main" val="760654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25E53B-A303-4AA0-8BDF-FC5F3BEA797E}" type="datetimeFigureOut">
              <a:rPr lang="en-GB" smtClean="0"/>
              <a:t>29/09/2020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324F19-2F4A-4CF9-BC34-BD909ADEDAE8}" type="slidenum">
              <a:rPr lang="en-GB" smtClean="0"/>
              <a:t>‹#›</a:t>
            </a:fld>
            <a:endParaRPr lang="en-GB"/>
          </a:p>
        </p:txBody>
      </p:sp>
    </p:spTree>
    <p:extLst>
      <p:ext uri="{BB962C8B-B14F-4D97-AF65-F5344CB8AC3E}">
        <p14:creationId xmlns:p14="http://schemas.microsoft.com/office/powerpoint/2010/main" val="3834146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25E53B-A303-4AA0-8BDF-FC5F3BEA797E}" type="datetimeFigureOut">
              <a:rPr lang="en-GB" smtClean="0"/>
              <a:t>29/09/2020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324F19-2F4A-4CF9-BC34-BD909ADEDAE8}" type="slidenum">
              <a:rPr lang="en-GB" smtClean="0"/>
              <a:t>‹#›</a:t>
            </a:fld>
            <a:endParaRPr lang="en-GB"/>
          </a:p>
        </p:txBody>
      </p:sp>
    </p:spTree>
    <p:extLst>
      <p:ext uri="{BB962C8B-B14F-4D97-AF65-F5344CB8AC3E}">
        <p14:creationId xmlns:p14="http://schemas.microsoft.com/office/powerpoint/2010/main" val="3518104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625E53B-A303-4AA0-8BDF-FC5F3BEA797E}" type="datetimeFigureOut">
              <a:rPr lang="en-GB" smtClean="0"/>
              <a:t>29/09/2020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324F19-2F4A-4CF9-BC34-BD909ADEDAE8}" type="slidenum">
              <a:rPr lang="en-GB" smtClean="0"/>
              <a:t>‹#›</a:t>
            </a:fld>
            <a:endParaRPr lang="en-GB"/>
          </a:p>
        </p:txBody>
      </p:sp>
    </p:spTree>
    <p:extLst>
      <p:ext uri="{BB962C8B-B14F-4D97-AF65-F5344CB8AC3E}">
        <p14:creationId xmlns:p14="http://schemas.microsoft.com/office/powerpoint/2010/main" val="2733949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625E53B-A303-4AA0-8BDF-FC5F3BEA797E}" type="datetimeFigureOut">
              <a:rPr lang="en-GB" smtClean="0"/>
              <a:t>29/09/2020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324F19-2F4A-4CF9-BC34-BD909ADEDAE8}" type="slidenum">
              <a:rPr lang="en-GB" smtClean="0"/>
              <a:t>‹#›</a:t>
            </a:fld>
            <a:endParaRPr lang="en-GB"/>
          </a:p>
        </p:txBody>
      </p:sp>
    </p:spTree>
    <p:extLst>
      <p:ext uri="{BB962C8B-B14F-4D97-AF65-F5344CB8AC3E}">
        <p14:creationId xmlns:p14="http://schemas.microsoft.com/office/powerpoint/2010/main" val="2693442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625E53B-A303-4AA0-8BDF-FC5F3BEA797E}" type="datetimeFigureOut">
              <a:rPr lang="en-GB" smtClean="0"/>
              <a:t>29/09/2020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7324F19-2F4A-4CF9-BC34-BD909ADEDAE8}" type="slidenum">
              <a:rPr lang="en-GB" smtClean="0"/>
              <a:t>‹#›</a:t>
            </a:fld>
            <a:endParaRPr lang="en-GB"/>
          </a:p>
        </p:txBody>
      </p:sp>
    </p:spTree>
    <p:extLst>
      <p:ext uri="{BB962C8B-B14F-4D97-AF65-F5344CB8AC3E}">
        <p14:creationId xmlns:p14="http://schemas.microsoft.com/office/powerpoint/2010/main" val="1108618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25E53B-A303-4AA0-8BDF-FC5F3BEA797E}" type="datetimeFigureOut">
              <a:rPr lang="en-GB" smtClean="0"/>
              <a:t>29/09/2020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7324F19-2F4A-4CF9-BC34-BD909ADEDAE8}" type="slidenum">
              <a:rPr lang="en-GB" smtClean="0"/>
              <a:t>‹#›</a:t>
            </a:fld>
            <a:endParaRPr lang="en-GB"/>
          </a:p>
        </p:txBody>
      </p:sp>
    </p:spTree>
    <p:extLst>
      <p:ext uri="{BB962C8B-B14F-4D97-AF65-F5344CB8AC3E}">
        <p14:creationId xmlns:p14="http://schemas.microsoft.com/office/powerpoint/2010/main" val="4041849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25E53B-A303-4AA0-8BDF-FC5F3BEA797E}" type="datetimeFigureOut">
              <a:rPr lang="en-GB" smtClean="0"/>
              <a:t>29/09/2020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324F19-2F4A-4CF9-BC34-BD909ADEDAE8}" type="slidenum">
              <a:rPr lang="en-GB" smtClean="0"/>
              <a:t>‹#›</a:t>
            </a:fld>
            <a:endParaRPr lang="en-GB"/>
          </a:p>
        </p:txBody>
      </p:sp>
    </p:spTree>
    <p:extLst>
      <p:ext uri="{BB962C8B-B14F-4D97-AF65-F5344CB8AC3E}">
        <p14:creationId xmlns:p14="http://schemas.microsoft.com/office/powerpoint/2010/main" val="3462762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25E53B-A303-4AA0-8BDF-FC5F3BEA797E}" type="datetimeFigureOut">
              <a:rPr lang="en-GB" smtClean="0"/>
              <a:t>29/09/2020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324F19-2F4A-4CF9-BC34-BD909ADEDAE8}" type="slidenum">
              <a:rPr lang="en-GB" smtClean="0"/>
              <a:t>‹#›</a:t>
            </a:fld>
            <a:endParaRPr lang="en-GB"/>
          </a:p>
        </p:txBody>
      </p:sp>
    </p:spTree>
    <p:extLst>
      <p:ext uri="{BB962C8B-B14F-4D97-AF65-F5344CB8AC3E}">
        <p14:creationId xmlns:p14="http://schemas.microsoft.com/office/powerpoint/2010/main" val="3133736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25E53B-A303-4AA0-8BDF-FC5F3BEA797E}" type="datetimeFigureOut">
              <a:rPr lang="en-GB" smtClean="0"/>
              <a:t>29/09/2020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324F19-2F4A-4CF9-BC34-BD909ADEDAE8}" type="slidenum">
              <a:rPr lang="en-GB" smtClean="0"/>
              <a:t>‹#›</a:t>
            </a:fld>
            <a:endParaRPr lang="en-GB"/>
          </a:p>
        </p:txBody>
      </p:sp>
    </p:spTree>
    <p:extLst>
      <p:ext uri="{BB962C8B-B14F-4D97-AF65-F5344CB8AC3E}">
        <p14:creationId xmlns:p14="http://schemas.microsoft.com/office/powerpoint/2010/main" val="1499923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LP1 Week </a:t>
            </a:r>
            <a:r>
              <a:rPr lang="en-GB" dirty="0" smtClean="0"/>
              <a:t>5A</a:t>
            </a:r>
            <a:r>
              <a:rPr lang="en-GB" dirty="0" smtClean="0"/>
              <a:t> 5th October </a:t>
            </a:r>
            <a:r>
              <a:rPr lang="en-GB" dirty="0" smtClean="0"/>
              <a:t/>
            </a:r>
            <a:br>
              <a:rPr lang="en-GB" dirty="0" smtClean="0"/>
            </a:br>
            <a:r>
              <a:rPr lang="en-GB" dirty="0" smtClean="0"/>
              <a:t>Monday</a:t>
            </a:r>
            <a:endParaRPr lang="en-GB" dirty="0"/>
          </a:p>
        </p:txBody>
      </p:sp>
      <p:pic>
        <p:nvPicPr>
          <p:cNvPr id="4" name="Content Placeholder 3" descr="Feeling Fictional: Guest Post: 12-year-old Kain makes his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8250" y="2401094"/>
            <a:ext cx="2095500" cy="3200400"/>
          </a:xfrm>
        </p:spPr>
      </p:pic>
    </p:spTree>
    <p:extLst>
      <p:ext uri="{BB962C8B-B14F-4D97-AF65-F5344CB8AC3E}">
        <p14:creationId xmlns:p14="http://schemas.microsoft.com/office/powerpoint/2010/main" val="664913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ctagon 5">
            <a:extLst>
              <a:ext uri="{FF2B5EF4-FFF2-40B4-BE49-F238E27FC236}">
                <a16:creationId xmlns:a16="http://schemas.microsoft.com/office/drawing/2014/main" id="{97D07BAC-79D8-4373-8857-1F21DAC7FFBE}"/>
              </a:ext>
            </a:extLst>
          </p:cNvPr>
          <p:cNvSpPr/>
          <p:nvPr/>
        </p:nvSpPr>
        <p:spPr>
          <a:xfrm>
            <a:off x="6096000" y="1038224"/>
            <a:ext cx="2009775" cy="1914525"/>
          </a:xfrm>
          <a:prstGeom prst="octagon">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 name="Octagon 20">
            <a:extLst>
              <a:ext uri="{FF2B5EF4-FFF2-40B4-BE49-F238E27FC236}">
                <a16:creationId xmlns:a16="http://schemas.microsoft.com/office/drawing/2014/main" id="{3A2779B3-EB26-4A77-BD3D-D190BD9F9FF8}"/>
              </a:ext>
            </a:extLst>
          </p:cNvPr>
          <p:cNvSpPr/>
          <p:nvPr/>
        </p:nvSpPr>
        <p:spPr>
          <a:xfrm>
            <a:off x="2647949" y="2376484"/>
            <a:ext cx="2009775" cy="1914525"/>
          </a:xfrm>
          <a:prstGeom prst="oct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Octagon 21">
            <a:extLst>
              <a:ext uri="{FF2B5EF4-FFF2-40B4-BE49-F238E27FC236}">
                <a16:creationId xmlns:a16="http://schemas.microsoft.com/office/drawing/2014/main" id="{3013DC51-822B-45E6-A2A7-0B827BD35AA4}"/>
              </a:ext>
            </a:extLst>
          </p:cNvPr>
          <p:cNvSpPr/>
          <p:nvPr/>
        </p:nvSpPr>
        <p:spPr>
          <a:xfrm>
            <a:off x="1181099" y="3714743"/>
            <a:ext cx="2009775" cy="1914525"/>
          </a:xfrm>
          <a:prstGeom prst="oct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sp>
        <p:nvSpPr>
          <p:cNvPr id="23" name="Octagon 22">
            <a:extLst>
              <a:ext uri="{FF2B5EF4-FFF2-40B4-BE49-F238E27FC236}">
                <a16:creationId xmlns:a16="http://schemas.microsoft.com/office/drawing/2014/main" id="{51B23016-56C5-4435-9A02-E9C5A0F0D61B}"/>
              </a:ext>
            </a:extLst>
          </p:cNvPr>
          <p:cNvSpPr/>
          <p:nvPr/>
        </p:nvSpPr>
        <p:spPr>
          <a:xfrm>
            <a:off x="7534276" y="2376483"/>
            <a:ext cx="2009775" cy="1914525"/>
          </a:xfrm>
          <a:prstGeom prst="octag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 name="Octagon 23">
            <a:extLst>
              <a:ext uri="{FF2B5EF4-FFF2-40B4-BE49-F238E27FC236}">
                <a16:creationId xmlns:a16="http://schemas.microsoft.com/office/drawing/2014/main" id="{A899550E-76B5-4A8C-9579-608C676FE93C}"/>
              </a:ext>
            </a:extLst>
          </p:cNvPr>
          <p:cNvSpPr/>
          <p:nvPr/>
        </p:nvSpPr>
        <p:spPr>
          <a:xfrm>
            <a:off x="9001126" y="3714744"/>
            <a:ext cx="2009775" cy="1914525"/>
          </a:xfrm>
          <a:prstGeom prst="octag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5" name="Octagon 24">
            <a:extLst>
              <a:ext uri="{FF2B5EF4-FFF2-40B4-BE49-F238E27FC236}">
                <a16:creationId xmlns:a16="http://schemas.microsoft.com/office/drawing/2014/main" id="{614D5C6F-028D-467D-909C-3E5CE8CFB854}"/>
              </a:ext>
            </a:extLst>
          </p:cNvPr>
          <p:cNvSpPr/>
          <p:nvPr/>
        </p:nvSpPr>
        <p:spPr>
          <a:xfrm>
            <a:off x="4086225" y="1038224"/>
            <a:ext cx="2009775" cy="1914525"/>
          </a:xfrm>
          <a:prstGeom prst="octagon">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11" name="Picture 10">
            <a:extLst>
              <a:ext uri="{FF2B5EF4-FFF2-40B4-BE49-F238E27FC236}">
                <a16:creationId xmlns:a16="http://schemas.microsoft.com/office/drawing/2014/main" id="{0128FAEE-5C69-4D94-AB6A-E8C94FBBEC3D}"/>
              </a:ext>
            </a:extLst>
          </p:cNvPr>
          <p:cNvPicPr>
            <a:picLocks noChangeAspect="1"/>
          </p:cNvPicPr>
          <p:nvPr/>
        </p:nvPicPr>
        <p:blipFill>
          <a:blip r:embed="rId2"/>
          <a:stretch>
            <a:fillRect/>
          </a:stretch>
        </p:blipFill>
        <p:spPr>
          <a:xfrm>
            <a:off x="182316" y="191835"/>
            <a:ext cx="1894133" cy="2892591"/>
          </a:xfrm>
          <a:prstGeom prst="rect">
            <a:avLst/>
          </a:prstGeom>
        </p:spPr>
      </p:pic>
      <p:sp>
        <p:nvSpPr>
          <p:cNvPr id="2" name="TextBox 1"/>
          <p:cNvSpPr txBox="1"/>
          <p:nvPr/>
        </p:nvSpPr>
        <p:spPr>
          <a:xfrm>
            <a:off x="2412124" y="191835"/>
            <a:ext cx="9380483" cy="1323439"/>
          </a:xfrm>
          <a:prstGeom prst="rect">
            <a:avLst/>
          </a:prstGeom>
          <a:noFill/>
        </p:spPr>
        <p:txBody>
          <a:bodyPr wrap="square" rtlCol="0">
            <a:spAutoFit/>
          </a:bodyPr>
          <a:lstStyle/>
          <a:p>
            <a:r>
              <a:rPr lang="en-GB" sz="4000" dirty="0" smtClean="0"/>
              <a:t>Fill the shapes with connotations of threat and fear…</a:t>
            </a:r>
            <a:endParaRPr lang="en-GB" sz="4000" dirty="0"/>
          </a:p>
        </p:txBody>
      </p:sp>
      <p:sp>
        <p:nvSpPr>
          <p:cNvPr id="10" name="TextBox 9"/>
          <p:cNvSpPr txBox="1"/>
          <p:nvPr/>
        </p:nvSpPr>
        <p:spPr>
          <a:xfrm>
            <a:off x="9718754" y="729877"/>
            <a:ext cx="2341419" cy="2123658"/>
          </a:xfrm>
          <a:prstGeom prst="rect">
            <a:avLst/>
          </a:prstGeom>
          <a:noFill/>
        </p:spPr>
        <p:txBody>
          <a:bodyPr wrap="square" rtlCol="0">
            <a:spAutoFit/>
          </a:bodyPr>
          <a:lstStyle/>
          <a:p>
            <a:r>
              <a:rPr lang="en-GB" sz="4400" dirty="0" smtClean="0">
                <a:solidFill>
                  <a:srgbClr val="00B050"/>
                </a:solidFill>
                <a:latin typeface="Snap ITC" panose="04040A07060A02020202" pitchFamily="82" charset="0"/>
              </a:rPr>
              <a:t>Which</a:t>
            </a:r>
            <a:r>
              <a:rPr lang="en-GB" sz="4400" dirty="0" smtClean="0">
                <a:solidFill>
                  <a:srgbClr val="7030A0"/>
                </a:solidFill>
                <a:latin typeface="Snap ITC" panose="04040A07060A02020202" pitchFamily="82" charset="0"/>
              </a:rPr>
              <a:t> </a:t>
            </a:r>
          </a:p>
          <a:p>
            <a:r>
              <a:rPr lang="en-GB" sz="4400" dirty="0" smtClean="0">
                <a:solidFill>
                  <a:srgbClr val="FF0000"/>
                </a:solidFill>
                <a:latin typeface="Snap ITC" panose="04040A07060A02020202" pitchFamily="82" charset="0"/>
              </a:rPr>
              <a:t>Words</a:t>
            </a:r>
          </a:p>
          <a:p>
            <a:r>
              <a:rPr lang="en-GB" sz="4400" dirty="0" smtClean="0">
                <a:solidFill>
                  <a:srgbClr val="7030A0"/>
                </a:solidFill>
                <a:latin typeface="Snap ITC" panose="04040A07060A02020202" pitchFamily="82" charset="0"/>
              </a:rPr>
              <a:t>Work?</a:t>
            </a:r>
            <a:endParaRPr lang="en-GB" sz="4400" dirty="0">
              <a:solidFill>
                <a:srgbClr val="7030A0"/>
              </a:solidFill>
              <a:latin typeface="Snap ITC" panose="04040A07060A02020202" pitchFamily="82" charset="0"/>
            </a:endParaRPr>
          </a:p>
        </p:txBody>
      </p:sp>
      <p:sp>
        <p:nvSpPr>
          <p:cNvPr id="12" name="TextBox 11"/>
          <p:cNvSpPr txBox="1"/>
          <p:nvPr/>
        </p:nvSpPr>
        <p:spPr>
          <a:xfrm>
            <a:off x="3446681" y="4291008"/>
            <a:ext cx="5241489" cy="1938992"/>
          </a:xfrm>
          <a:prstGeom prst="rect">
            <a:avLst/>
          </a:prstGeom>
          <a:noFill/>
        </p:spPr>
        <p:txBody>
          <a:bodyPr wrap="square" rtlCol="0">
            <a:spAutoFit/>
          </a:bodyPr>
          <a:lstStyle/>
          <a:p>
            <a:r>
              <a:rPr lang="en-GB" sz="4000" dirty="0" smtClean="0">
                <a:solidFill>
                  <a:srgbClr val="00B050"/>
                </a:solidFill>
                <a:latin typeface="Snap ITC" panose="04040A07060A02020202" pitchFamily="82" charset="0"/>
              </a:rPr>
              <a:t>Firstly</a:t>
            </a:r>
          </a:p>
          <a:p>
            <a:r>
              <a:rPr lang="en-GB" sz="4000" dirty="0" smtClean="0">
                <a:solidFill>
                  <a:srgbClr val="FF0000"/>
                </a:solidFill>
                <a:latin typeface="Snap ITC" panose="04040A07060A02020202" pitchFamily="82" charset="0"/>
              </a:rPr>
              <a:t>Furthermore</a:t>
            </a:r>
          </a:p>
          <a:p>
            <a:r>
              <a:rPr lang="en-GB" sz="4000" dirty="0" smtClean="0">
                <a:solidFill>
                  <a:srgbClr val="7030A0"/>
                </a:solidFill>
                <a:latin typeface="Snap ITC" panose="04040A07060A02020202" pitchFamily="82" charset="0"/>
              </a:rPr>
              <a:t>Finally</a:t>
            </a:r>
            <a:endParaRPr lang="en-GB" sz="4000" dirty="0">
              <a:solidFill>
                <a:srgbClr val="7030A0"/>
              </a:solidFill>
              <a:latin typeface="Snap ITC" panose="04040A07060A02020202" pitchFamily="82" charset="0"/>
            </a:endParaRPr>
          </a:p>
        </p:txBody>
      </p:sp>
      <p:pic>
        <p:nvPicPr>
          <p:cNvPr id="3" name="Picture 2" descr="The Very Hungry Caterpillar - The Big Cartoon Wik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0876" y="5419725"/>
            <a:ext cx="2000250" cy="1438275"/>
          </a:xfrm>
          <a:prstGeom prst="rect">
            <a:avLst/>
          </a:prstGeom>
        </p:spPr>
      </p:pic>
    </p:spTree>
    <p:extLst>
      <p:ext uri="{BB962C8B-B14F-4D97-AF65-F5344CB8AC3E}">
        <p14:creationId xmlns:p14="http://schemas.microsoft.com/office/powerpoint/2010/main" val="3717755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ctagon 5">
            <a:extLst>
              <a:ext uri="{FF2B5EF4-FFF2-40B4-BE49-F238E27FC236}">
                <a16:creationId xmlns:a16="http://schemas.microsoft.com/office/drawing/2014/main" id="{97D07BAC-79D8-4373-8857-1F21DAC7FFBE}"/>
              </a:ext>
            </a:extLst>
          </p:cNvPr>
          <p:cNvSpPr/>
          <p:nvPr/>
        </p:nvSpPr>
        <p:spPr>
          <a:xfrm>
            <a:off x="6096000" y="1038224"/>
            <a:ext cx="2009775" cy="1914525"/>
          </a:xfrm>
          <a:prstGeom prst="octagon">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Frightening</a:t>
            </a:r>
          </a:p>
        </p:txBody>
      </p:sp>
      <p:sp>
        <p:nvSpPr>
          <p:cNvPr id="21" name="Octagon 20">
            <a:extLst>
              <a:ext uri="{FF2B5EF4-FFF2-40B4-BE49-F238E27FC236}">
                <a16:creationId xmlns:a16="http://schemas.microsoft.com/office/drawing/2014/main" id="{3A2779B3-EB26-4A77-BD3D-D190BD9F9FF8}"/>
              </a:ext>
            </a:extLst>
          </p:cNvPr>
          <p:cNvSpPr/>
          <p:nvPr/>
        </p:nvSpPr>
        <p:spPr>
          <a:xfrm>
            <a:off x="2647949" y="2376484"/>
            <a:ext cx="2009775" cy="1914525"/>
          </a:xfrm>
          <a:prstGeom prst="oct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Disturbing</a:t>
            </a:r>
          </a:p>
        </p:txBody>
      </p:sp>
      <p:sp>
        <p:nvSpPr>
          <p:cNvPr id="22" name="Octagon 21">
            <a:extLst>
              <a:ext uri="{FF2B5EF4-FFF2-40B4-BE49-F238E27FC236}">
                <a16:creationId xmlns:a16="http://schemas.microsoft.com/office/drawing/2014/main" id="{3013DC51-822B-45E6-A2A7-0B827BD35AA4}"/>
              </a:ext>
            </a:extLst>
          </p:cNvPr>
          <p:cNvSpPr/>
          <p:nvPr/>
        </p:nvSpPr>
        <p:spPr>
          <a:xfrm>
            <a:off x="1181099" y="3714743"/>
            <a:ext cx="2009775" cy="1914525"/>
          </a:xfrm>
          <a:prstGeom prst="oct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intimidating</a:t>
            </a:r>
            <a:endParaRPr lang="en-GB" b="1" dirty="0">
              <a:solidFill>
                <a:schemeClr val="tx1"/>
              </a:solidFill>
            </a:endParaRPr>
          </a:p>
        </p:txBody>
      </p:sp>
      <p:sp>
        <p:nvSpPr>
          <p:cNvPr id="23" name="Octagon 22">
            <a:extLst>
              <a:ext uri="{FF2B5EF4-FFF2-40B4-BE49-F238E27FC236}">
                <a16:creationId xmlns:a16="http://schemas.microsoft.com/office/drawing/2014/main" id="{51B23016-56C5-4435-9A02-E9C5A0F0D61B}"/>
              </a:ext>
            </a:extLst>
          </p:cNvPr>
          <p:cNvSpPr/>
          <p:nvPr/>
        </p:nvSpPr>
        <p:spPr>
          <a:xfrm>
            <a:off x="7534276" y="2376483"/>
            <a:ext cx="2009775" cy="1914525"/>
          </a:xfrm>
          <a:prstGeom prst="octag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Daunting</a:t>
            </a:r>
          </a:p>
        </p:txBody>
      </p:sp>
      <p:sp>
        <p:nvSpPr>
          <p:cNvPr id="24" name="Octagon 23">
            <a:extLst>
              <a:ext uri="{FF2B5EF4-FFF2-40B4-BE49-F238E27FC236}">
                <a16:creationId xmlns:a16="http://schemas.microsoft.com/office/drawing/2014/main" id="{A899550E-76B5-4A8C-9579-608C676FE93C}"/>
              </a:ext>
            </a:extLst>
          </p:cNvPr>
          <p:cNvSpPr/>
          <p:nvPr/>
        </p:nvSpPr>
        <p:spPr>
          <a:xfrm>
            <a:off x="9001126" y="3714744"/>
            <a:ext cx="2009775" cy="1914525"/>
          </a:xfrm>
          <a:prstGeom prst="octag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Sinister</a:t>
            </a:r>
          </a:p>
        </p:txBody>
      </p:sp>
      <p:sp>
        <p:nvSpPr>
          <p:cNvPr id="25" name="Octagon 24">
            <a:extLst>
              <a:ext uri="{FF2B5EF4-FFF2-40B4-BE49-F238E27FC236}">
                <a16:creationId xmlns:a16="http://schemas.microsoft.com/office/drawing/2014/main" id="{614D5C6F-028D-467D-909C-3E5CE8CFB854}"/>
              </a:ext>
            </a:extLst>
          </p:cNvPr>
          <p:cNvSpPr/>
          <p:nvPr/>
        </p:nvSpPr>
        <p:spPr>
          <a:xfrm>
            <a:off x="4086225" y="1038224"/>
            <a:ext cx="2009775" cy="1914525"/>
          </a:xfrm>
          <a:prstGeom prst="octagon">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Terrifying</a:t>
            </a:r>
          </a:p>
        </p:txBody>
      </p:sp>
      <p:pic>
        <p:nvPicPr>
          <p:cNvPr id="11" name="Picture 10">
            <a:extLst>
              <a:ext uri="{FF2B5EF4-FFF2-40B4-BE49-F238E27FC236}">
                <a16:creationId xmlns:a16="http://schemas.microsoft.com/office/drawing/2014/main" id="{0128FAEE-5C69-4D94-AB6A-E8C94FBBEC3D}"/>
              </a:ext>
            </a:extLst>
          </p:cNvPr>
          <p:cNvPicPr>
            <a:picLocks noChangeAspect="1"/>
          </p:cNvPicPr>
          <p:nvPr/>
        </p:nvPicPr>
        <p:blipFill>
          <a:blip r:embed="rId2"/>
          <a:stretch>
            <a:fillRect/>
          </a:stretch>
        </p:blipFill>
        <p:spPr>
          <a:xfrm>
            <a:off x="182316" y="191835"/>
            <a:ext cx="1894133" cy="2892591"/>
          </a:xfrm>
          <a:prstGeom prst="rect">
            <a:avLst/>
          </a:prstGeom>
        </p:spPr>
      </p:pic>
      <p:sp>
        <p:nvSpPr>
          <p:cNvPr id="2" name="TextBox 1"/>
          <p:cNvSpPr txBox="1"/>
          <p:nvPr/>
        </p:nvSpPr>
        <p:spPr>
          <a:xfrm>
            <a:off x="2412124" y="191835"/>
            <a:ext cx="9380483" cy="1323439"/>
          </a:xfrm>
          <a:prstGeom prst="rect">
            <a:avLst/>
          </a:prstGeom>
          <a:noFill/>
        </p:spPr>
        <p:txBody>
          <a:bodyPr wrap="square" rtlCol="0">
            <a:spAutoFit/>
          </a:bodyPr>
          <a:lstStyle/>
          <a:p>
            <a:r>
              <a:rPr lang="en-GB" sz="4000" dirty="0" smtClean="0"/>
              <a:t>Fill the shapes with connotations of threat and fear…</a:t>
            </a:r>
            <a:endParaRPr lang="en-GB" sz="4000" dirty="0"/>
          </a:p>
        </p:txBody>
      </p:sp>
      <p:sp>
        <p:nvSpPr>
          <p:cNvPr id="10" name="TextBox 9"/>
          <p:cNvSpPr txBox="1"/>
          <p:nvPr/>
        </p:nvSpPr>
        <p:spPr>
          <a:xfrm>
            <a:off x="9718754" y="729877"/>
            <a:ext cx="2341419" cy="2123658"/>
          </a:xfrm>
          <a:prstGeom prst="rect">
            <a:avLst/>
          </a:prstGeom>
          <a:noFill/>
        </p:spPr>
        <p:txBody>
          <a:bodyPr wrap="square" rtlCol="0">
            <a:spAutoFit/>
          </a:bodyPr>
          <a:lstStyle/>
          <a:p>
            <a:r>
              <a:rPr lang="en-GB" sz="4400" dirty="0" smtClean="0">
                <a:solidFill>
                  <a:srgbClr val="00B050"/>
                </a:solidFill>
                <a:latin typeface="Snap ITC" panose="04040A07060A02020202" pitchFamily="82" charset="0"/>
              </a:rPr>
              <a:t>Which</a:t>
            </a:r>
            <a:r>
              <a:rPr lang="en-GB" sz="4400" dirty="0" smtClean="0">
                <a:solidFill>
                  <a:srgbClr val="7030A0"/>
                </a:solidFill>
                <a:latin typeface="Snap ITC" panose="04040A07060A02020202" pitchFamily="82" charset="0"/>
              </a:rPr>
              <a:t> </a:t>
            </a:r>
          </a:p>
          <a:p>
            <a:r>
              <a:rPr lang="en-GB" sz="4400" dirty="0" smtClean="0">
                <a:solidFill>
                  <a:srgbClr val="FF0000"/>
                </a:solidFill>
                <a:latin typeface="Snap ITC" panose="04040A07060A02020202" pitchFamily="82" charset="0"/>
              </a:rPr>
              <a:t>Words</a:t>
            </a:r>
          </a:p>
          <a:p>
            <a:r>
              <a:rPr lang="en-GB" sz="4400" dirty="0" smtClean="0">
                <a:solidFill>
                  <a:srgbClr val="7030A0"/>
                </a:solidFill>
                <a:latin typeface="Snap ITC" panose="04040A07060A02020202" pitchFamily="82" charset="0"/>
              </a:rPr>
              <a:t>Work?</a:t>
            </a:r>
            <a:endParaRPr lang="en-GB" sz="4400" dirty="0">
              <a:solidFill>
                <a:srgbClr val="7030A0"/>
              </a:solidFill>
              <a:latin typeface="Snap ITC" panose="04040A07060A02020202" pitchFamily="82" charset="0"/>
            </a:endParaRPr>
          </a:p>
        </p:txBody>
      </p:sp>
      <p:sp>
        <p:nvSpPr>
          <p:cNvPr id="12" name="TextBox 11"/>
          <p:cNvSpPr txBox="1"/>
          <p:nvPr/>
        </p:nvSpPr>
        <p:spPr>
          <a:xfrm>
            <a:off x="3446681" y="4291008"/>
            <a:ext cx="5241489" cy="1938992"/>
          </a:xfrm>
          <a:prstGeom prst="rect">
            <a:avLst/>
          </a:prstGeom>
          <a:noFill/>
        </p:spPr>
        <p:txBody>
          <a:bodyPr wrap="square" rtlCol="0">
            <a:spAutoFit/>
          </a:bodyPr>
          <a:lstStyle/>
          <a:p>
            <a:r>
              <a:rPr lang="en-GB" sz="4000" dirty="0" smtClean="0">
                <a:solidFill>
                  <a:srgbClr val="00B050"/>
                </a:solidFill>
                <a:latin typeface="Snap ITC" panose="04040A07060A02020202" pitchFamily="82" charset="0"/>
              </a:rPr>
              <a:t>Firstly</a:t>
            </a:r>
          </a:p>
          <a:p>
            <a:r>
              <a:rPr lang="en-GB" sz="4000" dirty="0" smtClean="0">
                <a:solidFill>
                  <a:srgbClr val="FF0000"/>
                </a:solidFill>
                <a:latin typeface="Snap ITC" panose="04040A07060A02020202" pitchFamily="82" charset="0"/>
              </a:rPr>
              <a:t>Furthermore</a:t>
            </a:r>
          </a:p>
          <a:p>
            <a:r>
              <a:rPr lang="en-GB" sz="4000" dirty="0" smtClean="0">
                <a:solidFill>
                  <a:srgbClr val="7030A0"/>
                </a:solidFill>
                <a:latin typeface="Snap ITC" panose="04040A07060A02020202" pitchFamily="82" charset="0"/>
              </a:rPr>
              <a:t>Finally</a:t>
            </a:r>
            <a:endParaRPr lang="en-GB" sz="4000" dirty="0">
              <a:solidFill>
                <a:srgbClr val="7030A0"/>
              </a:solidFill>
              <a:latin typeface="Snap ITC" panose="04040A07060A02020202" pitchFamily="82" charset="0"/>
            </a:endParaRPr>
          </a:p>
        </p:txBody>
      </p:sp>
      <p:pic>
        <p:nvPicPr>
          <p:cNvPr id="13" name="Picture 12" descr="The Very Hungry Caterpillar - The Big Cartoon Wik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0876" y="5419725"/>
            <a:ext cx="2000250" cy="1438275"/>
          </a:xfrm>
          <a:prstGeom prst="rect">
            <a:avLst/>
          </a:prstGeom>
        </p:spPr>
      </p:pic>
    </p:spTree>
    <p:extLst>
      <p:ext uri="{BB962C8B-B14F-4D97-AF65-F5344CB8AC3E}">
        <p14:creationId xmlns:p14="http://schemas.microsoft.com/office/powerpoint/2010/main" val="4072847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157920" y="1734432"/>
            <a:ext cx="5423338" cy="2923722"/>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smtClean="0"/>
              <a:t>How does the writer use language to create a threatening and terrifying atmosphere in this extract?</a:t>
            </a:r>
            <a:endParaRPr lang="en-GB" dirty="0"/>
          </a:p>
        </p:txBody>
      </p:sp>
      <p:sp>
        <p:nvSpPr>
          <p:cNvPr id="7" name="TextBox 6"/>
          <p:cNvSpPr txBox="1"/>
          <p:nvPr/>
        </p:nvSpPr>
        <p:spPr>
          <a:xfrm>
            <a:off x="9825193" y="-80432"/>
            <a:ext cx="2341419" cy="2123658"/>
          </a:xfrm>
          <a:prstGeom prst="rect">
            <a:avLst/>
          </a:prstGeom>
          <a:noFill/>
        </p:spPr>
        <p:txBody>
          <a:bodyPr wrap="square" rtlCol="0">
            <a:spAutoFit/>
          </a:bodyPr>
          <a:lstStyle/>
          <a:p>
            <a:r>
              <a:rPr lang="en-GB" sz="4400" dirty="0" smtClean="0">
                <a:solidFill>
                  <a:srgbClr val="00B050"/>
                </a:solidFill>
                <a:latin typeface="Snap ITC" panose="04040A07060A02020202" pitchFamily="82" charset="0"/>
              </a:rPr>
              <a:t>Which</a:t>
            </a:r>
            <a:r>
              <a:rPr lang="en-GB" sz="4400" dirty="0" smtClean="0">
                <a:solidFill>
                  <a:srgbClr val="7030A0"/>
                </a:solidFill>
                <a:latin typeface="Snap ITC" panose="04040A07060A02020202" pitchFamily="82" charset="0"/>
              </a:rPr>
              <a:t> </a:t>
            </a:r>
          </a:p>
          <a:p>
            <a:r>
              <a:rPr lang="en-GB" sz="4400" dirty="0" smtClean="0">
                <a:solidFill>
                  <a:srgbClr val="FF0000"/>
                </a:solidFill>
                <a:latin typeface="Snap ITC" panose="04040A07060A02020202" pitchFamily="82" charset="0"/>
              </a:rPr>
              <a:t>Words</a:t>
            </a:r>
          </a:p>
          <a:p>
            <a:r>
              <a:rPr lang="en-GB" sz="4400" dirty="0" smtClean="0">
                <a:solidFill>
                  <a:srgbClr val="7030A0"/>
                </a:solidFill>
                <a:latin typeface="Snap ITC" panose="04040A07060A02020202" pitchFamily="82" charset="0"/>
              </a:rPr>
              <a:t>Work?</a:t>
            </a:r>
            <a:endParaRPr lang="en-GB" sz="4400" dirty="0">
              <a:solidFill>
                <a:srgbClr val="7030A0"/>
              </a:solidFill>
              <a:latin typeface="Snap ITC" panose="04040A07060A02020202" pitchFamily="82"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1429" b="22221"/>
          <a:stretch/>
        </p:blipFill>
        <p:spPr>
          <a:xfrm rot="20698208">
            <a:off x="5849287" y="4957541"/>
            <a:ext cx="1910166" cy="983682"/>
          </a:xfrm>
          <a:prstGeom prst="rect">
            <a:avLst/>
          </a:prstGeom>
        </p:spPr>
      </p:pic>
      <p:sp>
        <p:nvSpPr>
          <p:cNvPr id="9" name="TextBox 8"/>
          <p:cNvSpPr txBox="1"/>
          <p:nvPr/>
        </p:nvSpPr>
        <p:spPr>
          <a:xfrm>
            <a:off x="5754414" y="57585"/>
            <a:ext cx="5241489" cy="1938992"/>
          </a:xfrm>
          <a:prstGeom prst="rect">
            <a:avLst/>
          </a:prstGeom>
          <a:noFill/>
        </p:spPr>
        <p:txBody>
          <a:bodyPr wrap="square" rtlCol="0">
            <a:spAutoFit/>
          </a:bodyPr>
          <a:lstStyle/>
          <a:p>
            <a:r>
              <a:rPr lang="en-GB" sz="4000" dirty="0" smtClean="0">
                <a:solidFill>
                  <a:srgbClr val="00B050"/>
                </a:solidFill>
                <a:latin typeface="Snap ITC" panose="04040A07060A02020202" pitchFamily="82" charset="0"/>
              </a:rPr>
              <a:t>Firstly</a:t>
            </a:r>
          </a:p>
          <a:p>
            <a:r>
              <a:rPr lang="en-GB" sz="4000" dirty="0" smtClean="0">
                <a:solidFill>
                  <a:srgbClr val="FF0000"/>
                </a:solidFill>
                <a:latin typeface="Snap ITC" panose="04040A07060A02020202" pitchFamily="82" charset="0"/>
              </a:rPr>
              <a:t>Furthermore</a:t>
            </a:r>
          </a:p>
          <a:p>
            <a:r>
              <a:rPr lang="en-GB" sz="4000" dirty="0" smtClean="0">
                <a:solidFill>
                  <a:srgbClr val="7030A0"/>
                </a:solidFill>
                <a:latin typeface="Snap ITC" panose="04040A07060A02020202" pitchFamily="82" charset="0"/>
              </a:rPr>
              <a:t>Finally</a:t>
            </a:r>
            <a:endParaRPr lang="en-GB" sz="4000" dirty="0">
              <a:solidFill>
                <a:srgbClr val="7030A0"/>
              </a:solidFill>
              <a:latin typeface="Snap ITC" panose="04040A07060A02020202" pitchFamily="82" charset="0"/>
            </a:endParaRPr>
          </a:p>
        </p:txBody>
      </p:sp>
      <p:sp>
        <p:nvSpPr>
          <p:cNvPr id="10" name="Content Placeholder 2"/>
          <p:cNvSpPr txBox="1">
            <a:spLocks/>
          </p:cNvSpPr>
          <p:nvPr/>
        </p:nvSpPr>
        <p:spPr>
          <a:xfrm>
            <a:off x="119742" y="170995"/>
            <a:ext cx="5634672" cy="602332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sz="1800" dirty="0" smtClean="0"/>
              <a:t>The Wolf Man and ladies were about halfway down the rows of seats when there was a big BANG! I know what made the noise, but suddenly the Wolf Man began roaring and he shoved the ladies away from him.</a:t>
            </a:r>
          </a:p>
          <a:p>
            <a:pPr algn="just"/>
            <a:r>
              <a:rPr lang="en-GB" sz="1800" dirty="0" smtClean="0"/>
              <a:t>People screamed and those nearest him leapt from their seats and ran. One woman wasn’t quick enough, and the Wold Man leapt on her and dragged her to the ground. She was screaming fit to burst, but nobody tried to help. He rolled her over on to her back and bared his teeth. She stuck a hand up to push him away, but he got his teeth on it and bit it off!</a:t>
            </a:r>
          </a:p>
          <a:p>
            <a:pPr algn="just"/>
            <a:r>
              <a:rPr lang="en-GB" sz="1800" dirty="0" smtClean="0"/>
              <a:t>A couple of people fainted when they saw that and loads more began yelling and running. Then, out of nowhere, Mr Tall appeared behind the Wolf Man and wrapped his arms around him. The Wolf Man struggled for a few seconds, but Mr Tall whispered something in his ear and he relaxed. While Mr Tall led him back to the stage, the women in the suits calmed down the crowd and told them to return to their seats. </a:t>
            </a:r>
          </a:p>
          <a:p>
            <a:pPr algn="just"/>
            <a:r>
              <a:rPr lang="en-GB" sz="1800" dirty="0" smtClean="0"/>
              <a:t>While the crowd hesitated, the woman with the bitten-off hand went on screaming. Blood was pumping out of the end of her wrist, covering the ground and other people. Steve and me were staring at her, our mouths wide open, wondering if she was going to die. </a:t>
            </a:r>
            <a:endParaRPr lang="en-GB" sz="1800" dirty="0"/>
          </a:p>
        </p:txBody>
      </p:sp>
    </p:spTree>
    <p:extLst>
      <p:ext uri="{BB962C8B-B14F-4D97-AF65-F5344CB8AC3E}">
        <p14:creationId xmlns:p14="http://schemas.microsoft.com/office/powerpoint/2010/main" val="602246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076" y="274638"/>
            <a:ext cx="9879724" cy="706090"/>
          </a:xfrm>
        </p:spPr>
        <p:txBody>
          <a:bodyPr>
            <a:normAutofit fontScale="90000"/>
          </a:bodyPr>
          <a:lstStyle/>
          <a:p>
            <a:pPr algn="l"/>
            <a:r>
              <a:rPr lang="en-GB" dirty="0" smtClean="0"/>
              <a:t>Let’s </a:t>
            </a:r>
            <a:r>
              <a:rPr lang="en-GB" dirty="0"/>
              <a:t>work on an answer together</a:t>
            </a:r>
            <a:r>
              <a:rPr lang="en-GB" dirty="0" smtClean="0"/>
              <a:t>… use the caterpillar connotations for threat and fear. </a:t>
            </a:r>
            <a:endParaRPr lang="en-GB" dirty="0"/>
          </a:p>
        </p:txBody>
      </p:sp>
      <p:sp>
        <p:nvSpPr>
          <p:cNvPr id="3" name="Content Placeholder 2"/>
          <p:cNvSpPr>
            <a:spLocks noGrp="1"/>
          </p:cNvSpPr>
          <p:nvPr>
            <p:ph idx="1"/>
          </p:nvPr>
        </p:nvSpPr>
        <p:spPr>
          <a:xfrm>
            <a:off x="1981200" y="1124745"/>
            <a:ext cx="8229600" cy="2304255"/>
          </a:xfrm>
          <a:prstGeom prst="rect">
            <a:avLst/>
          </a:prstGeom>
          <a:solidFill>
            <a:schemeClr val="accent4">
              <a:lumMod val="60000"/>
              <a:lumOff val="40000"/>
              <a:alpha val="30196"/>
            </a:schemeClr>
          </a:solidFill>
          <a:ln>
            <a:solidFill>
              <a:schemeClr val="accent2">
                <a:lumMod val="50000"/>
              </a:schemeClr>
            </a:solidFill>
          </a:ln>
        </p:spPr>
        <p:txBody>
          <a:bodyPr>
            <a:normAutofit/>
          </a:bodyPr>
          <a:lstStyle/>
          <a:p>
            <a:pPr marL="0" indent="0">
              <a:buNone/>
            </a:pPr>
            <a:r>
              <a:rPr lang="en-GB" sz="2400" dirty="0">
                <a:solidFill>
                  <a:srgbClr val="C00000"/>
                </a:solidFill>
              </a:rPr>
              <a:t>I (My turn</a:t>
            </a:r>
            <a:r>
              <a:rPr lang="en-GB" sz="2400" dirty="0" smtClean="0">
                <a:solidFill>
                  <a:srgbClr val="C00000"/>
                </a:solidFill>
              </a:rPr>
              <a:t>):</a:t>
            </a:r>
            <a:endParaRPr lang="en-GB" sz="2400" dirty="0">
              <a:solidFill>
                <a:srgbClr val="C00000"/>
              </a:solidFill>
            </a:endParaRPr>
          </a:p>
        </p:txBody>
      </p:sp>
      <p:sp>
        <p:nvSpPr>
          <p:cNvPr id="4" name="Content Placeholder 2"/>
          <p:cNvSpPr txBox="1">
            <a:spLocks/>
          </p:cNvSpPr>
          <p:nvPr/>
        </p:nvSpPr>
        <p:spPr>
          <a:xfrm>
            <a:off x="1974304" y="3501010"/>
            <a:ext cx="8229600" cy="2376263"/>
          </a:xfrm>
          <a:prstGeom prst="rect">
            <a:avLst/>
          </a:prstGeom>
          <a:solidFill>
            <a:schemeClr val="accent6">
              <a:lumMod val="75000"/>
              <a:alpha val="30196"/>
            </a:schemeClr>
          </a:solidFill>
          <a:ln>
            <a:solidFill>
              <a:schemeClr val="accent6">
                <a:lumMod val="5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chemeClr val="accent6">
                    <a:lumMod val="50000"/>
                  </a:schemeClr>
                </a:solidFill>
              </a:rPr>
              <a:t>We (Give me an idea):</a:t>
            </a:r>
          </a:p>
          <a:p>
            <a:pPr marL="0" indent="0">
              <a:buNone/>
            </a:pPr>
            <a:endParaRPr lang="en-GB" sz="2400" dirty="0"/>
          </a:p>
        </p:txBody>
      </p:sp>
      <p:sp>
        <p:nvSpPr>
          <p:cNvPr id="5" name="Content Placeholder 2"/>
          <p:cNvSpPr txBox="1">
            <a:spLocks/>
          </p:cNvSpPr>
          <p:nvPr/>
        </p:nvSpPr>
        <p:spPr>
          <a:xfrm>
            <a:off x="1974304" y="5949280"/>
            <a:ext cx="8229600" cy="720082"/>
          </a:xfrm>
          <a:prstGeom prst="rect">
            <a:avLst/>
          </a:prstGeom>
          <a:solidFill>
            <a:srgbClr val="FF00FF">
              <a:alpha val="30196"/>
            </a:srgbClr>
          </a:solidFill>
          <a:ln>
            <a:solidFill>
              <a:schemeClr val="accent3">
                <a:lumMod val="5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chemeClr val="accent3">
                    <a:lumMod val="50000"/>
                  </a:schemeClr>
                </a:solidFill>
              </a:rPr>
              <a:t>You (Now it’s </a:t>
            </a:r>
            <a:r>
              <a:rPr lang="en-GB" sz="2400" u="sng" dirty="0">
                <a:solidFill>
                  <a:schemeClr val="accent3">
                    <a:lumMod val="50000"/>
                  </a:schemeClr>
                </a:solidFill>
              </a:rPr>
              <a:t>your</a:t>
            </a:r>
            <a:r>
              <a:rPr lang="en-GB" sz="2400" dirty="0">
                <a:solidFill>
                  <a:schemeClr val="accent3">
                    <a:lumMod val="50000"/>
                  </a:schemeClr>
                </a:solidFill>
              </a:rPr>
              <a:t> turn to write an idea)</a:t>
            </a:r>
          </a:p>
        </p:txBody>
      </p:sp>
      <p:pic>
        <p:nvPicPr>
          <p:cNvPr id="6" name="Picture 5" descr="The Very Hungry Caterpillar - The Big Cartoon Wik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2090" y="44032"/>
            <a:ext cx="2000250" cy="1438275"/>
          </a:xfrm>
          <a:prstGeom prst="rect">
            <a:avLst/>
          </a:prstGeom>
        </p:spPr>
      </p:pic>
    </p:spTree>
    <p:extLst>
      <p:ext uri="{BB962C8B-B14F-4D97-AF65-F5344CB8AC3E}">
        <p14:creationId xmlns:p14="http://schemas.microsoft.com/office/powerpoint/2010/main" val="168227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06090"/>
          </a:xfrm>
        </p:spPr>
        <p:txBody>
          <a:bodyPr>
            <a:normAutofit/>
          </a:bodyPr>
          <a:lstStyle/>
          <a:p>
            <a:pPr algn="l"/>
            <a:r>
              <a:rPr lang="en-GB" dirty="0"/>
              <a:t>Let’s work on an answer together…</a:t>
            </a:r>
          </a:p>
        </p:txBody>
      </p:sp>
      <p:sp>
        <p:nvSpPr>
          <p:cNvPr id="3" name="Content Placeholder 2"/>
          <p:cNvSpPr>
            <a:spLocks noGrp="1"/>
          </p:cNvSpPr>
          <p:nvPr>
            <p:ph idx="1"/>
          </p:nvPr>
        </p:nvSpPr>
        <p:spPr>
          <a:xfrm>
            <a:off x="3421118" y="980728"/>
            <a:ext cx="7455888" cy="3551758"/>
          </a:xfrm>
          <a:prstGeom prst="rect">
            <a:avLst/>
          </a:prstGeom>
          <a:solidFill>
            <a:schemeClr val="accent4">
              <a:lumMod val="60000"/>
              <a:lumOff val="40000"/>
              <a:alpha val="30196"/>
            </a:schemeClr>
          </a:solidFill>
          <a:ln>
            <a:solidFill>
              <a:schemeClr val="accent2">
                <a:lumMod val="50000"/>
              </a:schemeClr>
            </a:solidFill>
          </a:ln>
        </p:spPr>
        <p:txBody>
          <a:bodyPr>
            <a:normAutofit lnSpcReduction="10000"/>
          </a:bodyPr>
          <a:lstStyle/>
          <a:p>
            <a:pPr marL="0" indent="0">
              <a:buNone/>
            </a:pPr>
            <a:r>
              <a:rPr lang="en-GB" sz="2400" dirty="0">
                <a:solidFill>
                  <a:srgbClr val="C00000"/>
                </a:solidFill>
              </a:rPr>
              <a:t>I (My turn</a:t>
            </a:r>
            <a:r>
              <a:rPr lang="en-GB" sz="2400" dirty="0" smtClean="0">
                <a:solidFill>
                  <a:srgbClr val="C00000"/>
                </a:solidFill>
              </a:rPr>
              <a:t>):</a:t>
            </a:r>
          </a:p>
          <a:p>
            <a:pPr marL="0" indent="0">
              <a:buNone/>
            </a:pPr>
            <a:r>
              <a:rPr lang="en-GB" sz="4000" dirty="0" smtClean="0">
                <a:solidFill>
                  <a:srgbClr val="C00000"/>
                </a:solidFill>
              </a:rPr>
              <a:t>Firstly, the writer uses the adjective ‘big’, to describe the ‘bang’.  </a:t>
            </a:r>
            <a:r>
              <a:rPr lang="en-GB" sz="4000" dirty="0" smtClean="0">
                <a:solidFill>
                  <a:srgbClr val="C00000"/>
                </a:solidFill>
              </a:rPr>
              <a:t>The effect of this </a:t>
            </a:r>
            <a:r>
              <a:rPr lang="en-GB" sz="4000" dirty="0" smtClean="0">
                <a:solidFill>
                  <a:srgbClr val="C00000"/>
                </a:solidFill>
              </a:rPr>
              <a:t>is that it </a:t>
            </a:r>
            <a:r>
              <a:rPr lang="en-GB" sz="4000" dirty="0" smtClean="0">
                <a:solidFill>
                  <a:srgbClr val="C00000"/>
                </a:solidFill>
              </a:rPr>
              <a:t>creates </a:t>
            </a:r>
            <a:r>
              <a:rPr lang="en-GB" sz="4000" dirty="0" smtClean="0">
                <a:solidFill>
                  <a:srgbClr val="C00000"/>
                </a:solidFill>
              </a:rPr>
              <a:t>a sense of </a:t>
            </a:r>
            <a:r>
              <a:rPr lang="en-GB" sz="4000" dirty="0" smtClean="0">
                <a:solidFill>
                  <a:srgbClr val="C00000"/>
                </a:solidFill>
              </a:rPr>
              <a:t>fear, as </a:t>
            </a:r>
            <a:r>
              <a:rPr lang="en-GB" sz="4000" dirty="0" smtClean="0">
                <a:solidFill>
                  <a:srgbClr val="C00000"/>
                </a:solidFill>
              </a:rPr>
              <a:t>a loud noise in the dark theatre would be scary.</a:t>
            </a:r>
            <a:endParaRPr lang="en-GB" sz="4000" dirty="0">
              <a:solidFill>
                <a:srgbClr val="C00000"/>
              </a:solidFill>
            </a:endParaRPr>
          </a:p>
        </p:txBody>
      </p:sp>
      <p:sp>
        <p:nvSpPr>
          <p:cNvPr id="6" name="Octagon 5">
            <a:extLst>
              <a:ext uri="{FF2B5EF4-FFF2-40B4-BE49-F238E27FC236}">
                <a16:creationId xmlns:a16="http://schemas.microsoft.com/office/drawing/2014/main" id="{3013DC51-822B-45E6-A2A7-0B827BD35AA4}"/>
              </a:ext>
            </a:extLst>
          </p:cNvPr>
          <p:cNvSpPr/>
          <p:nvPr/>
        </p:nvSpPr>
        <p:spPr>
          <a:xfrm>
            <a:off x="240575" y="514344"/>
            <a:ext cx="2009775" cy="1914525"/>
          </a:xfrm>
          <a:prstGeom prst="oct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Fear – ‘a big bang’</a:t>
            </a:r>
            <a:endParaRPr lang="en-GB" sz="2800" b="1" dirty="0">
              <a:solidFill>
                <a:schemeClr val="tx1"/>
              </a:solidFill>
            </a:endParaRPr>
          </a:p>
        </p:txBody>
      </p:sp>
      <p:sp>
        <p:nvSpPr>
          <p:cNvPr id="5" name="TextBox 4"/>
          <p:cNvSpPr txBox="1"/>
          <p:nvPr/>
        </p:nvSpPr>
        <p:spPr>
          <a:xfrm>
            <a:off x="240575" y="4411632"/>
            <a:ext cx="5241489" cy="1938992"/>
          </a:xfrm>
          <a:prstGeom prst="rect">
            <a:avLst/>
          </a:prstGeom>
          <a:noFill/>
        </p:spPr>
        <p:txBody>
          <a:bodyPr wrap="square" rtlCol="0">
            <a:spAutoFit/>
          </a:bodyPr>
          <a:lstStyle/>
          <a:p>
            <a:r>
              <a:rPr lang="en-GB" sz="4000" dirty="0" smtClean="0">
                <a:solidFill>
                  <a:srgbClr val="00B050"/>
                </a:solidFill>
                <a:latin typeface="Snap ITC" panose="04040A07060A02020202" pitchFamily="82" charset="0"/>
              </a:rPr>
              <a:t>Firstly</a:t>
            </a:r>
          </a:p>
          <a:p>
            <a:r>
              <a:rPr lang="en-GB" sz="4000" dirty="0" smtClean="0">
                <a:solidFill>
                  <a:srgbClr val="FF0000"/>
                </a:solidFill>
                <a:latin typeface="Snap ITC" panose="04040A07060A02020202" pitchFamily="82" charset="0"/>
              </a:rPr>
              <a:t>Furthermore</a:t>
            </a:r>
          </a:p>
          <a:p>
            <a:r>
              <a:rPr lang="en-GB" sz="4000" dirty="0" smtClean="0">
                <a:solidFill>
                  <a:srgbClr val="7030A0"/>
                </a:solidFill>
                <a:latin typeface="Snap ITC" panose="04040A07060A02020202" pitchFamily="82" charset="0"/>
              </a:rPr>
              <a:t>Finally</a:t>
            </a:r>
            <a:endParaRPr lang="en-GB" sz="4000" dirty="0">
              <a:solidFill>
                <a:srgbClr val="7030A0"/>
              </a:solidFill>
              <a:latin typeface="Snap ITC" panose="04040A07060A02020202" pitchFamily="82" charset="0"/>
            </a:endParaRPr>
          </a:p>
        </p:txBody>
      </p:sp>
    </p:spTree>
    <p:extLst>
      <p:ext uri="{BB962C8B-B14F-4D97-AF65-F5344CB8AC3E}">
        <p14:creationId xmlns:p14="http://schemas.microsoft.com/office/powerpoint/2010/main" val="1185359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090" y="274638"/>
            <a:ext cx="9611710" cy="706090"/>
          </a:xfrm>
        </p:spPr>
        <p:txBody>
          <a:bodyPr>
            <a:normAutofit/>
          </a:bodyPr>
          <a:lstStyle/>
          <a:p>
            <a:r>
              <a:rPr lang="en-GB" dirty="0" smtClean="0"/>
              <a:t>(WE) Let’s </a:t>
            </a:r>
            <a:r>
              <a:rPr lang="en-GB" dirty="0"/>
              <a:t>work on an answer together…</a:t>
            </a:r>
          </a:p>
        </p:txBody>
      </p:sp>
      <p:sp>
        <p:nvSpPr>
          <p:cNvPr id="3" name="Content Placeholder 2"/>
          <p:cNvSpPr>
            <a:spLocks noGrp="1"/>
          </p:cNvSpPr>
          <p:nvPr>
            <p:ph idx="1"/>
          </p:nvPr>
        </p:nvSpPr>
        <p:spPr>
          <a:xfrm>
            <a:off x="1981200" y="1124745"/>
            <a:ext cx="8229600" cy="2304255"/>
          </a:xfrm>
          <a:prstGeom prst="rect">
            <a:avLst/>
          </a:prstGeom>
          <a:solidFill>
            <a:schemeClr val="accent4">
              <a:lumMod val="60000"/>
              <a:lumOff val="40000"/>
              <a:alpha val="30196"/>
            </a:schemeClr>
          </a:solidFill>
          <a:ln>
            <a:solidFill>
              <a:schemeClr val="accent2">
                <a:lumMod val="50000"/>
              </a:schemeClr>
            </a:solidFill>
          </a:ln>
        </p:spPr>
        <p:txBody>
          <a:bodyPr>
            <a:normAutofit/>
          </a:bodyPr>
          <a:lstStyle/>
          <a:p>
            <a:pPr marL="0" indent="0">
              <a:buNone/>
            </a:pPr>
            <a:r>
              <a:rPr lang="en-GB" sz="2400" dirty="0">
                <a:solidFill>
                  <a:srgbClr val="C00000"/>
                </a:solidFill>
              </a:rPr>
              <a:t>I (My turn</a:t>
            </a:r>
            <a:r>
              <a:rPr lang="en-GB" sz="2400" dirty="0" smtClean="0">
                <a:solidFill>
                  <a:srgbClr val="C00000"/>
                </a:solidFill>
              </a:rPr>
              <a:t>):</a:t>
            </a:r>
            <a:endParaRPr lang="en-GB" sz="2400" dirty="0">
              <a:solidFill>
                <a:srgbClr val="C00000"/>
              </a:solidFill>
            </a:endParaRPr>
          </a:p>
        </p:txBody>
      </p:sp>
      <p:sp>
        <p:nvSpPr>
          <p:cNvPr id="4" name="Content Placeholder 2"/>
          <p:cNvSpPr txBox="1">
            <a:spLocks/>
          </p:cNvSpPr>
          <p:nvPr/>
        </p:nvSpPr>
        <p:spPr>
          <a:xfrm>
            <a:off x="1974304" y="3501010"/>
            <a:ext cx="8229600" cy="2376263"/>
          </a:xfrm>
          <a:prstGeom prst="rect">
            <a:avLst/>
          </a:prstGeom>
          <a:solidFill>
            <a:schemeClr val="accent6">
              <a:lumMod val="75000"/>
              <a:alpha val="30196"/>
            </a:schemeClr>
          </a:solidFill>
          <a:ln>
            <a:solidFill>
              <a:schemeClr val="accent6">
                <a:lumMod val="5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chemeClr val="accent6">
                    <a:lumMod val="50000"/>
                  </a:schemeClr>
                </a:solidFill>
              </a:rPr>
              <a:t>We (Give me an idea):</a:t>
            </a:r>
          </a:p>
          <a:p>
            <a:pPr marL="0" indent="0">
              <a:buNone/>
            </a:pPr>
            <a:endParaRPr lang="en-GB" sz="2400" dirty="0" smtClean="0"/>
          </a:p>
          <a:p>
            <a:pPr marL="0" indent="0">
              <a:buNone/>
            </a:pPr>
            <a:r>
              <a:rPr lang="en-GB" sz="2400" dirty="0" smtClean="0"/>
              <a:t>Collect your ideas…</a:t>
            </a:r>
            <a:endParaRPr lang="en-GB" sz="2400" dirty="0"/>
          </a:p>
        </p:txBody>
      </p:sp>
      <p:sp>
        <p:nvSpPr>
          <p:cNvPr id="5" name="Content Placeholder 2"/>
          <p:cNvSpPr txBox="1">
            <a:spLocks/>
          </p:cNvSpPr>
          <p:nvPr/>
        </p:nvSpPr>
        <p:spPr>
          <a:xfrm>
            <a:off x="1974304" y="5949280"/>
            <a:ext cx="8229600" cy="720082"/>
          </a:xfrm>
          <a:prstGeom prst="rect">
            <a:avLst/>
          </a:prstGeom>
          <a:solidFill>
            <a:srgbClr val="FF00FF">
              <a:alpha val="30196"/>
            </a:srgbClr>
          </a:solidFill>
          <a:ln>
            <a:solidFill>
              <a:schemeClr val="accent3">
                <a:lumMod val="5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solidFill>
                  <a:schemeClr val="accent3">
                    <a:lumMod val="50000"/>
                  </a:schemeClr>
                </a:solidFill>
              </a:rPr>
              <a:t>You (Now it’s </a:t>
            </a:r>
            <a:r>
              <a:rPr lang="en-GB" sz="2400" u="sng" dirty="0">
                <a:solidFill>
                  <a:schemeClr val="accent3">
                    <a:lumMod val="50000"/>
                  </a:schemeClr>
                </a:solidFill>
              </a:rPr>
              <a:t>your</a:t>
            </a:r>
            <a:r>
              <a:rPr lang="en-GB" sz="2400" dirty="0">
                <a:solidFill>
                  <a:schemeClr val="accent3">
                    <a:lumMod val="50000"/>
                  </a:schemeClr>
                </a:solidFill>
              </a:rPr>
              <a:t> turn to write an idea)</a:t>
            </a:r>
          </a:p>
        </p:txBody>
      </p:sp>
    </p:spTree>
    <p:extLst>
      <p:ext uri="{BB962C8B-B14F-4D97-AF65-F5344CB8AC3E}">
        <p14:creationId xmlns:p14="http://schemas.microsoft.com/office/powerpoint/2010/main" val="1712895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ctagon 5">
            <a:extLst>
              <a:ext uri="{FF2B5EF4-FFF2-40B4-BE49-F238E27FC236}">
                <a16:creationId xmlns:a16="http://schemas.microsoft.com/office/drawing/2014/main" id="{97D07BAC-79D8-4373-8857-1F21DAC7FFBE}"/>
              </a:ext>
            </a:extLst>
          </p:cNvPr>
          <p:cNvSpPr/>
          <p:nvPr/>
        </p:nvSpPr>
        <p:spPr>
          <a:xfrm>
            <a:off x="6096000" y="1038223"/>
            <a:ext cx="2009775" cy="1914525"/>
          </a:xfrm>
          <a:prstGeom prst="octagon">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 </a:t>
            </a:r>
          </a:p>
        </p:txBody>
      </p:sp>
      <p:sp>
        <p:nvSpPr>
          <p:cNvPr id="21" name="Octagon 20">
            <a:extLst>
              <a:ext uri="{FF2B5EF4-FFF2-40B4-BE49-F238E27FC236}">
                <a16:creationId xmlns:a16="http://schemas.microsoft.com/office/drawing/2014/main" id="{3A2779B3-EB26-4A77-BD3D-D190BD9F9FF8}"/>
              </a:ext>
            </a:extLst>
          </p:cNvPr>
          <p:cNvSpPr/>
          <p:nvPr/>
        </p:nvSpPr>
        <p:spPr>
          <a:xfrm>
            <a:off x="2647949" y="2376484"/>
            <a:ext cx="2009775" cy="1914525"/>
          </a:xfrm>
          <a:prstGeom prst="oct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 </a:t>
            </a:r>
          </a:p>
        </p:txBody>
      </p:sp>
      <p:sp>
        <p:nvSpPr>
          <p:cNvPr id="22" name="Octagon 21">
            <a:extLst>
              <a:ext uri="{FF2B5EF4-FFF2-40B4-BE49-F238E27FC236}">
                <a16:creationId xmlns:a16="http://schemas.microsoft.com/office/drawing/2014/main" id="{3013DC51-822B-45E6-A2A7-0B827BD35AA4}"/>
              </a:ext>
            </a:extLst>
          </p:cNvPr>
          <p:cNvSpPr/>
          <p:nvPr/>
        </p:nvSpPr>
        <p:spPr>
          <a:xfrm>
            <a:off x="1194353" y="3714744"/>
            <a:ext cx="2009775" cy="1914525"/>
          </a:xfrm>
          <a:prstGeom prst="oct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 </a:t>
            </a:r>
          </a:p>
        </p:txBody>
      </p:sp>
      <p:sp>
        <p:nvSpPr>
          <p:cNvPr id="23" name="Octagon 22">
            <a:extLst>
              <a:ext uri="{FF2B5EF4-FFF2-40B4-BE49-F238E27FC236}">
                <a16:creationId xmlns:a16="http://schemas.microsoft.com/office/drawing/2014/main" id="{51B23016-56C5-4435-9A02-E9C5A0F0D61B}"/>
              </a:ext>
            </a:extLst>
          </p:cNvPr>
          <p:cNvSpPr/>
          <p:nvPr/>
        </p:nvSpPr>
        <p:spPr>
          <a:xfrm>
            <a:off x="7534276" y="2376483"/>
            <a:ext cx="2113307" cy="1914525"/>
          </a:xfrm>
          <a:prstGeom prst="octag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 </a:t>
            </a:r>
          </a:p>
        </p:txBody>
      </p:sp>
      <p:sp>
        <p:nvSpPr>
          <p:cNvPr id="24" name="Octagon 23">
            <a:extLst>
              <a:ext uri="{FF2B5EF4-FFF2-40B4-BE49-F238E27FC236}">
                <a16:creationId xmlns:a16="http://schemas.microsoft.com/office/drawing/2014/main" id="{A899550E-76B5-4A8C-9579-608C676FE93C}"/>
              </a:ext>
            </a:extLst>
          </p:cNvPr>
          <p:cNvSpPr/>
          <p:nvPr/>
        </p:nvSpPr>
        <p:spPr>
          <a:xfrm>
            <a:off x="9001126" y="3714744"/>
            <a:ext cx="2009775" cy="1914525"/>
          </a:xfrm>
          <a:prstGeom prst="octag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5" name="Octagon 24">
            <a:extLst>
              <a:ext uri="{FF2B5EF4-FFF2-40B4-BE49-F238E27FC236}">
                <a16:creationId xmlns:a16="http://schemas.microsoft.com/office/drawing/2014/main" id="{614D5C6F-028D-467D-909C-3E5CE8CFB854}"/>
              </a:ext>
            </a:extLst>
          </p:cNvPr>
          <p:cNvSpPr/>
          <p:nvPr/>
        </p:nvSpPr>
        <p:spPr>
          <a:xfrm>
            <a:off x="4086225" y="1038224"/>
            <a:ext cx="2009775" cy="1914525"/>
          </a:xfrm>
          <a:prstGeom prst="octagon">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 </a:t>
            </a:r>
          </a:p>
        </p:txBody>
      </p:sp>
      <p:pic>
        <p:nvPicPr>
          <p:cNvPr id="4" name="Picture 3">
            <a:extLst>
              <a:ext uri="{FF2B5EF4-FFF2-40B4-BE49-F238E27FC236}">
                <a16:creationId xmlns:a16="http://schemas.microsoft.com/office/drawing/2014/main" id="{0273D9DE-1748-4AF3-A17E-E1B024BC6DA7}"/>
              </a:ext>
            </a:extLst>
          </p:cNvPr>
          <p:cNvPicPr>
            <a:picLocks noChangeAspect="1"/>
          </p:cNvPicPr>
          <p:nvPr/>
        </p:nvPicPr>
        <p:blipFill>
          <a:blip r:embed="rId2"/>
          <a:stretch>
            <a:fillRect/>
          </a:stretch>
        </p:blipFill>
        <p:spPr>
          <a:xfrm>
            <a:off x="182316" y="191835"/>
            <a:ext cx="1894133" cy="2892591"/>
          </a:xfrm>
          <a:prstGeom prst="rect">
            <a:avLst/>
          </a:prstGeom>
        </p:spPr>
      </p:pic>
      <p:sp>
        <p:nvSpPr>
          <p:cNvPr id="11" name="Content Placeholder 2"/>
          <p:cNvSpPr txBox="1">
            <a:spLocks/>
          </p:cNvSpPr>
          <p:nvPr/>
        </p:nvSpPr>
        <p:spPr>
          <a:xfrm>
            <a:off x="3197501" y="3434197"/>
            <a:ext cx="5796998" cy="2110483"/>
          </a:xfrm>
          <a:prstGeom prst="rect">
            <a:avLst/>
          </a:prstGeom>
          <a:solidFill>
            <a:srgbClr val="FF00FF">
              <a:alpha val="30196"/>
            </a:srgbClr>
          </a:solidFill>
          <a:ln>
            <a:solidFill>
              <a:schemeClr val="accent3">
                <a:lumMod val="50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b="1" u="sng" dirty="0" smtClean="0"/>
              <a:t>Purple Problem (Extension task)</a:t>
            </a:r>
          </a:p>
          <a:p>
            <a:pPr marL="0" indent="0">
              <a:buNone/>
            </a:pPr>
            <a:r>
              <a:rPr lang="en-GB" b="1" dirty="0" smtClean="0"/>
              <a:t>Find another example of where SHAN creates a terrifying atmosphere… WWW? Explain</a:t>
            </a:r>
            <a:endParaRPr lang="en-GB" b="1" dirty="0"/>
          </a:p>
        </p:txBody>
      </p:sp>
      <p:sp>
        <p:nvSpPr>
          <p:cNvPr id="12" name="Title 1"/>
          <p:cNvSpPr txBox="1">
            <a:spLocks/>
          </p:cNvSpPr>
          <p:nvPr/>
        </p:nvSpPr>
        <p:spPr>
          <a:xfrm>
            <a:off x="2492342" y="125777"/>
            <a:ext cx="8933309" cy="88091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b="1" dirty="0" smtClean="0"/>
              <a:t>How does the writer use language to create a threatening and terrifying atmosphere in this extract?</a:t>
            </a:r>
            <a:endParaRPr lang="en-GB" sz="3200" b="1" dirty="0"/>
          </a:p>
        </p:txBody>
      </p:sp>
      <p:sp>
        <p:nvSpPr>
          <p:cNvPr id="13" name="TextBox 12"/>
          <p:cNvSpPr txBox="1"/>
          <p:nvPr/>
        </p:nvSpPr>
        <p:spPr>
          <a:xfrm>
            <a:off x="9718754" y="729877"/>
            <a:ext cx="2341419" cy="2123658"/>
          </a:xfrm>
          <a:prstGeom prst="rect">
            <a:avLst/>
          </a:prstGeom>
          <a:noFill/>
        </p:spPr>
        <p:txBody>
          <a:bodyPr wrap="square" rtlCol="0">
            <a:spAutoFit/>
          </a:bodyPr>
          <a:lstStyle/>
          <a:p>
            <a:r>
              <a:rPr lang="en-GB" sz="4400" dirty="0" smtClean="0">
                <a:solidFill>
                  <a:srgbClr val="00B050"/>
                </a:solidFill>
                <a:latin typeface="Snap ITC" panose="04040A07060A02020202" pitchFamily="82" charset="0"/>
              </a:rPr>
              <a:t>Which</a:t>
            </a:r>
            <a:r>
              <a:rPr lang="en-GB" sz="4400" dirty="0" smtClean="0">
                <a:solidFill>
                  <a:srgbClr val="7030A0"/>
                </a:solidFill>
                <a:latin typeface="Snap ITC" panose="04040A07060A02020202" pitchFamily="82" charset="0"/>
              </a:rPr>
              <a:t> </a:t>
            </a:r>
          </a:p>
          <a:p>
            <a:r>
              <a:rPr lang="en-GB" sz="4400" dirty="0" smtClean="0">
                <a:solidFill>
                  <a:srgbClr val="FF0000"/>
                </a:solidFill>
                <a:latin typeface="Snap ITC" panose="04040A07060A02020202" pitchFamily="82" charset="0"/>
              </a:rPr>
              <a:t>Words</a:t>
            </a:r>
          </a:p>
          <a:p>
            <a:r>
              <a:rPr lang="en-GB" sz="4400" dirty="0" smtClean="0">
                <a:solidFill>
                  <a:srgbClr val="7030A0"/>
                </a:solidFill>
                <a:latin typeface="Snap ITC" panose="04040A07060A02020202" pitchFamily="82" charset="0"/>
              </a:rPr>
              <a:t>Work?</a:t>
            </a:r>
            <a:endParaRPr lang="en-GB" sz="4400" dirty="0">
              <a:solidFill>
                <a:srgbClr val="7030A0"/>
              </a:solidFill>
              <a:latin typeface="Snap ITC" panose="04040A07060A02020202" pitchFamily="82" charset="0"/>
            </a:endParaRPr>
          </a:p>
        </p:txBody>
      </p:sp>
      <p:sp>
        <p:nvSpPr>
          <p:cNvPr id="14" name="TextBox 13"/>
          <p:cNvSpPr txBox="1"/>
          <p:nvPr/>
        </p:nvSpPr>
        <p:spPr>
          <a:xfrm>
            <a:off x="0" y="5290091"/>
            <a:ext cx="5241489" cy="1938992"/>
          </a:xfrm>
          <a:prstGeom prst="rect">
            <a:avLst/>
          </a:prstGeom>
          <a:noFill/>
        </p:spPr>
        <p:txBody>
          <a:bodyPr wrap="square" rtlCol="0">
            <a:spAutoFit/>
          </a:bodyPr>
          <a:lstStyle/>
          <a:p>
            <a:r>
              <a:rPr lang="en-GB" sz="4000" dirty="0" smtClean="0">
                <a:solidFill>
                  <a:srgbClr val="00B050"/>
                </a:solidFill>
                <a:latin typeface="Snap ITC" panose="04040A07060A02020202" pitchFamily="82" charset="0"/>
              </a:rPr>
              <a:t>Firstly</a:t>
            </a:r>
          </a:p>
          <a:p>
            <a:r>
              <a:rPr lang="en-GB" sz="4000" dirty="0" smtClean="0">
                <a:solidFill>
                  <a:srgbClr val="FF0000"/>
                </a:solidFill>
                <a:latin typeface="Snap ITC" panose="04040A07060A02020202" pitchFamily="82" charset="0"/>
              </a:rPr>
              <a:t>Furthermore</a:t>
            </a:r>
          </a:p>
          <a:p>
            <a:r>
              <a:rPr lang="en-GB" sz="4000" dirty="0" smtClean="0">
                <a:solidFill>
                  <a:srgbClr val="7030A0"/>
                </a:solidFill>
                <a:latin typeface="Snap ITC" panose="04040A07060A02020202" pitchFamily="82" charset="0"/>
              </a:rPr>
              <a:t>Finally</a:t>
            </a:r>
            <a:endParaRPr lang="en-GB" sz="4000" dirty="0">
              <a:solidFill>
                <a:srgbClr val="7030A0"/>
              </a:solidFill>
              <a:latin typeface="Snap ITC" panose="04040A07060A02020202" pitchFamily="82" charset="0"/>
            </a:endParaRPr>
          </a:p>
        </p:txBody>
      </p:sp>
    </p:spTree>
    <p:extLst>
      <p:ext uri="{BB962C8B-B14F-4D97-AF65-F5344CB8AC3E}">
        <p14:creationId xmlns:p14="http://schemas.microsoft.com/office/powerpoint/2010/main" val="1837928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LP1 Week </a:t>
            </a:r>
            <a:r>
              <a:rPr lang="en-GB" dirty="0" smtClean="0"/>
              <a:t>5A</a:t>
            </a:r>
            <a:r>
              <a:rPr lang="en-GB" dirty="0" smtClean="0"/>
              <a:t> 5th October </a:t>
            </a:r>
            <a:r>
              <a:rPr lang="en-GB" dirty="0" smtClean="0"/>
              <a:t/>
            </a:r>
            <a:br>
              <a:rPr lang="en-GB" dirty="0" smtClean="0"/>
            </a:br>
            <a:r>
              <a:rPr lang="en-GB" dirty="0" smtClean="0"/>
              <a:t>Wednesday</a:t>
            </a:r>
            <a:endParaRPr lang="en-GB" dirty="0"/>
          </a:p>
        </p:txBody>
      </p:sp>
      <p:pic>
        <p:nvPicPr>
          <p:cNvPr id="4" name="Content Placeholder 3" descr="Feeling Fictional: Guest Post: 12-year-old Kain makes his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8250" y="2401094"/>
            <a:ext cx="2095500" cy="3200400"/>
          </a:xfrm>
        </p:spPr>
      </p:pic>
    </p:spTree>
    <p:extLst>
      <p:ext uri="{BB962C8B-B14F-4D97-AF65-F5344CB8AC3E}">
        <p14:creationId xmlns:p14="http://schemas.microsoft.com/office/powerpoint/2010/main" val="559054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Image result for vegetable no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270" y="2819045"/>
            <a:ext cx="831450" cy="798844"/>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Image result for vegetable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503" y="1926096"/>
            <a:ext cx="755580" cy="81905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vegetable no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716" y="3775826"/>
            <a:ext cx="806717" cy="80671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4458036" y="373706"/>
            <a:ext cx="6400800" cy="892398"/>
          </a:xfrm>
          <a:solidFill>
            <a:schemeClr val="accent5">
              <a:lumMod val="20000"/>
              <a:lumOff val="80000"/>
            </a:schemeClr>
          </a:solidFill>
          <a:ln w="28575">
            <a:solidFill>
              <a:schemeClr val="accent5"/>
            </a:solidFill>
          </a:ln>
        </p:spPr>
        <p:txBody>
          <a:bodyPr>
            <a:normAutofit fontScale="92500" lnSpcReduction="10000"/>
          </a:bodyPr>
          <a:lstStyle/>
          <a:p>
            <a:r>
              <a:rPr lang="en-GB" sz="6600" b="1" dirty="0">
                <a:solidFill>
                  <a:schemeClr val="accent4">
                    <a:lumMod val="75000"/>
                  </a:schemeClr>
                </a:solidFill>
              </a:rPr>
              <a:t>English</a:t>
            </a:r>
            <a:r>
              <a:rPr lang="en-GB" sz="6600" b="1" dirty="0"/>
              <a:t> </a:t>
            </a:r>
            <a:r>
              <a:rPr lang="en-GB" sz="6600" b="1" dirty="0">
                <a:solidFill>
                  <a:schemeClr val="accent4">
                    <a:lumMod val="75000"/>
                  </a:schemeClr>
                </a:solidFill>
              </a:rPr>
              <a:t>5-a-day</a:t>
            </a:r>
          </a:p>
        </p:txBody>
      </p:sp>
      <p:sp>
        <p:nvSpPr>
          <p:cNvPr id="4" name="AutoShape 5" descr="Image result for fruit and veg no background"/>
          <p:cNvSpPr>
            <a:spLocks noChangeAspect="1" noChangeArrowheads="1"/>
          </p:cNvSpPr>
          <p:nvPr/>
        </p:nvSpPr>
        <p:spPr bwMode="auto">
          <a:xfrm>
            <a:off x="2175963" y="-11511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031" name="Picture 7" descr="Image result for fruit and veg no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0495" y="362847"/>
            <a:ext cx="1731962" cy="14433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ruit and veg no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2023" y="4646432"/>
            <a:ext cx="912394" cy="9123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2772" y="1949536"/>
            <a:ext cx="637123" cy="769441"/>
          </a:xfrm>
          <a:prstGeom prst="rect">
            <a:avLst/>
          </a:prstGeom>
          <a:noFill/>
        </p:spPr>
        <p:txBody>
          <a:bodyPr wrap="square" rtlCol="0">
            <a:spAutoFit/>
          </a:bodyPr>
          <a:lstStyle/>
          <a:p>
            <a:r>
              <a:rPr lang="en-GB" sz="4400" b="1" dirty="0">
                <a:ln w="25400">
                  <a:solidFill>
                    <a:schemeClr val="accent6">
                      <a:lumMod val="60000"/>
                      <a:lumOff val="40000"/>
                    </a:schemeClr>
                  </a:solidFill>
                </a:ln>
                <a:solidFill>
                  <a:prstClr val="black"/>
                </a:solidFill>
              </a:rPr>
              <a:t>1</a:t>
            </a:r>
          </a:p>
        </p:txBody>
      </p:sp>
      <p:pic>
        <p:nvPicPr>
          <p:cNvPr id="1037" name="Picture 13" descr="Image result for fruit no backgrou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000" y="5664029"/>
            <a:ext cx="641970" cy="8602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5548" y="2795384"/>
            <a:ext cx="758456" cy="769441"/>
          </a:xfrm>
          <a:prstGeom prst="rect">
            <a:avLst/>
          </a:prstGeom>
          <a:noFill/>
          <a:ln w="25400">
            <a:noFill/>
          </a:ln>
        </p:spPr>
        <p:txBody>
          <a:bodyPr wrap="square" rtlCol="0">
            <a:spAutoFit/>
          </a:bodyPr>
          <a:lstStyle/>
          <a:p>
            <a:r>
              <a:rPr lang="en-GB" sz="4400" b="1" dirty="0">
                <a:ln w="25400">
                  <a:solidFill>
                    <a:schemeClr val="accent6">
                      <a:lumMod val="50000"/>
                    </a:schemeClr>
                  </a:solidFill>
                </a:ln>
                <a:solidFill>
                  <a:schemeClr val="accent6">
                    <a:lumMod val="60000"/>
                    <a:lumOff val="40000"/>
                  </a:schemeClr>
                </a:solidFill>
              </a:rPr>
              <a:t>2</a:t>
            </a:r>
          </a:p>
        </p:txBody>
      </p:sp>
      <p:sp>
        <p:nvSpPr>
          <p:cNvPr id="7" name="TextBox 6"/>
          <p:cNvSpPr txBox="1"/>
          <p:nvPr/>
        </p:nvSpPr>
        <p:spPr>
          <a:xfrm>
            <a:off x="644889" y="3839197"/>
            <a:ext cx="512484" cy="769441"/>
          </a:xfrm>
          <a:prstGeom prst="rect">
            <a:avLst/>
          </a:prstGeom>
          <a:noFill/>
        </p:spPr>
        <p:txBody>
          <a:bodyPr wrap="square" rtlCol="0">
            <a:spAutoFit/>
          </a:bodyPr>
          <a:lstStyle/>
          <a:p>
            <a:r>
              <a:rPr lang="en-GB" sz="4400" b="1" dirty="0">
                <a:ln w="25400">
                  <a:solidFill>
                    <a:schemeClr val="accent2">
                      <a:lumMod val="60000"/>
                      <a:lumOff val="40000"/>
                    </a:schemeClr>
                  </a:solidFill>
                </a:ln>
                <a:solidFill>
                  <a:prstClr val="black"/>
                </a:solidFill>
              </a:rPr>
              <a:t>3</a:t>
            </a:r>
          </a:p>
        </p:txBody>
      </p:sp>
      <p:sp>
        <p:nvSpPr>
          <p:cNvPr id="8" name="TextBox 7"/>
          <p:cNvSpPr txBox="1"/>
          <p:nvPr/>
        </p:nvSpPr>
        <p:spPr>
          <a:xfrm>
            <a:off x="612806" y="4735636"/>
            <a:ext cx="536506" cy="769441"/>
          </a:xfrm>
          <a:prstGeom prst="rect">
            <a:avLst/>
          </a:prstGeom>
          <a:noFill/>
        </p:spPr>
        <p:txBody>
          <a:bodyPr wrap="square" rtlCol="0">
            <a:spAutoFit/>
          </a:bodyPr>
          <a:lstStyle/>
          <a:p>
            <a:r>
              <a:rPr lang="en-GB" sz="4400" b="1" dirty="0">
                <a:ln w="25400">
                  <a:solidFill>
                    <a:schemeClr val="accent2">
                      <a:lumMod val="75000"/>
                    </a:schemeClr>
                  </a:solidFill>
                </a:ln>
                <a:solidFill>
                  <a:prstClr val="black"/>
                </a:solidFill>
              </a:rPr>
              <a:t>4</a:t>
            </a:r>
          </a:p>
        </p:txBody>
      </p:sp>
      <p:sp>
        <p:nvSpPr>
          <p:cNvPr id="9" name="TextBox 8"/>
          <p:cNvSpPr txBox="1"/>
          <p:nvPr/>
        </p:nvSpPr>
        <p:spPr>
          <a:xfrm>
            <a:off x="584719" y="5711160"/>
            <a:ext cx="794972" cy="769441"/>
          </a:xfrm>
          <a:prstGeom prst="rect">
            <a:avLst/>
          </a:prstGeom>
          <a:noFill/>
        </p:spPr>
        <p:txBody>
          <a:bodyPr wrap="square" rtlCol="0">
            <a:spAutoFit/>
          </a:bodyPr>
          <a:lstStyle/>
          <a:p>
            <a:r>
              <a:rPr lang="en-GB" sz="4400" b="1" dirty="0">
                <a:ln w="25400">
                  <a:solidFill>
                    <a:schemeClr val="accent2">
                      <a:lumMod val="60000"/>
                      <a:lumOff val="40000"/>
                    </a:schemeClr>
                  </a:solidFill>
                </a:ln>
                <a:solidFill>
                  <a:prstClr val="black"/>
                </a:solidFill>
              </a:rPr>
              <a:t>5</a:t>
            </a:r>
          </a:p>
        </p:txBody>
      </p:sp>
      <p:sp>
        <p:nvSpPr>
          <p:cNvPr id="13" name="TextBox 12"/>
          <p:cNvSpPr txBox="1"/>
          <p:nvPr/>
        </p:nvSpPr>
        <p:spPr>
          <a:xfrm>
            <a:off x="1566460" y="2973648"/>
            <a:ext cx="10294236" cy="576000"/>
          </a:xfrm>
          <a:prstGeom prst="rect">
            <a:avLst/>
          </a:prstGeom>
          <a:noFill/>
          <a:ln w="28575">
            <a:solidFill>
              <a:schemeClr val="accent6">
                <a:lumMod val="50000"/>
              </a:schemeClr>
            </a:solidFill>
          </a:ln>
        </p:spPr>
        <p:txBody>
          <a:bodyPr wrap="square" rtlCol="0" anchor="ctr">
            <a:noAutofit/>
          </a:bodyPr>
          <a:lstStyle/>
          <a:p>
            <a:r>
              <a:rPr lang="en-GB" sz="2200" dirty="0">
                <a:solidFill>
                  <a:prstClr val="black"/>
                </a:solidFill>
              </a:rPr>
              <a:t>What is meant by the ‘atmosphere’ of a piece of writing?</a:t>
            </a:r>
          </a:p>
        </p:txBody>
      </p:sp>
      <p:sp>
        <p:nvSpPr>
          <p:cNvPr id="14" name="TextBox 13"/>
          <p:cNvSpPr txBox="1"/>
          <p:nvPr/>
        </p:nvSpPr>
        <p:spPr>
          <a:xfrm>
            <a:off x="1566459" y="3945552"/>
            <a:ext cx="10294235" cy="576000"/>
          </a:xfrm>
          <a:prstGeom prst="rect">
            <a:avLst/>
          </a:prstGeom>
          <a:noFill/>
          <a:ln w="28575">
            <a:solidFill>
              <a:schemeClr val="accent2">
                <a:lumMod val="75000"/>
              </a:schemeClr>
            </a:solidFill>
          </a:ln>
        </p:spPr>
        <p:txBody>
          <a:bodyPr wrap="square" rtlCol="0" anchor="ctr">
            <a:noAutofit/>
          </a:bodyPr>
          <a:lstStyle/>
          <a:p>
            <a:r>
              <a:rPr lang="en-GB" sz="2200" dirty="0">
                <a:solidFill>
                  <a:prstClr val="black"/>
                </a:solidFill>
              </a:rPr>
              <a:t>Name one persuasive language feature used in the CDF flyer.</a:t>
            </a:r>
          </a:p>
        </p:txBody>
      </p:sp>
      <p:sp>
        <p:nvSpPr>
          <p:cNvPr id="15" name="TextBox 14"/>
          <p:cNvSpPr txBox="1"/>
          <p:nvPr/>
        </p:nvSpPr>
        <p:spPr>
          <a:xfrm>
            <a:off x="1566459" y="4868925"/>
            <a:ext cx="10294235" cy="576000"/>
          </a:xfrm>
          <a:prstGeom prst="rect">
            <a:avLst/>
          </a:prstGeom>
          <a:noFill/>
          <a:ln w="28575">
            <a:solidFill>
              <a:srgbClr val="B93A17"/>
            </a:solidFill>
          </a:ln>
        </p:spPr>
        <p:txBody>
          <a:bodyPr wrap="square" rtlCol="0" anchor="ctr">
            <a:noAutofit/>
          </a:bodyPr>
          <a:lstStyle/>
          <a:p>
            <a:r>
              <a:rPr lang="en-GB" sz="2200">
                <a:solidFill>
                  <a:prstClr val="black"/>
                </a:solidFill>
              </a:rPr>
              <a:t>Select the right homophone: “There/their/they’re kit was bright red.”</a:t>
            </a:r>
            <a:endParaRPr lang="en-GB" sz="2200" dirty="0">
              <a:solidFill>
                <a:prstClr val="black"/>
              </a:solidFill>
            </a:endParaRPr>
          </a:p>
        </p:txBody>
      </p:sp>
      <p:sp>
        <p:nvSpPr>
          <p:cNvPr id="16" name="TextBox 15"/>
          <p:cNvSpPr txBox="1"/>
          <p:nvPr/>
        </p:nvSpPr>
        <p:spPr>
          <a:xfrm>
            <a:off x="1566459" y="5792298"/>
            <a:ext cx="10294235" cy="576000"/>
          </a:xfrm>
          <a:prstGeom prst="rect">
            <a:avLst/>
          </a:prstGeom>
          <a:noFill/>
          <a:ln w="28575">
            <a:solidFill>
              <a:srgbClr val="C00000"/>
            </a:solidFill>
          </a:ln>
        </p:spPr>
        <p:txBody>
          <a:bodyPr wrap="square" rtlCol="0" anchor="ctr">
            <a:noAutofit/>
          </a:bodyPr>
          <a:lstStyle/>
          <a:p>
            <a:r>
              <a:rPr lang="en-GB" sz="2200">
                <a:solidFill>
                  <a:prstClr val="black"/>
                </a:solidFill>
              </a:rPr>
              <a:t>Change these adjectives to comparatives: cheap, new, helpful</a:t>
            </a:r>
            <a:endParaRPr lang="en-GB" sz="2200" dirty="0">
              <a:solidFill>
                <a:prstClr val="black"/>
              </a:solidFill>
            </a:endParaRPr>
          </a:p>
        </p:txBody>
      </p:sp>
      <p:sp>
        <p:nvSpPr>
          <p:cNvPr id="21" name="TextBox 20"/>
          <p:cNvSpPr txBox="1"/>
          <p:nvPr/>
        </p:nvSpPr>
        <p:spPr>
          <a:xfrm>
            <a:off x="4810164" y="1386051"/>
            <a:ext cx="6048672" cy="461665"/>
          </a:xfrm>
          <a:prstGeom prst="rect">
            <a:avLst/>
          </a:prstGeom>
          <a:solidFill>
            <a:schemeClr val="accent4">
              <a:lumMod val="20000"/>
              <a:lumOff val="80000"/>
            </a:schemeClr>
          </a:solidFill>
          <a:ln w="38100">
            <a:solidFill>
              <a:schemeClr val="accent4"/>
            </a:solidFill>
          </a:ln>
        </p:spPr>
        <p:txBody>
          <a:bodyPr wrap="square" rtlCol="0">
            <a:spAutoFit/>
          </a:bodyPr>
          <a:lstStyle/>
          <a:p>
            <a:pPr algn="ctr"/>
            <a:r>
              <a:rPr lang="en-GB" sz="2400" dirty="0"/>
              <a:t>Please answer on your </a:t>
            </a:r>
            <a:r>
              <a:rPr lang="en-GB" sz="2400"/>
              <a:t>paper sheet.</a:t>
            </a:r>
            <a:endParaRPr lang="en-GB" sz="2400" dirty="0"/>
          </a:p>
        </p:txBody>
      </p:sp>
      <p:sp>
        <p:nvSpPr>
          <p:cNvPr id="11" name="TextBox 10">
            <a:extLst>
              <a:ext uri="{FF2B5EF4-FFF2-40B4-BE49-F238E27FC236}">
                <a16:creationId xmlns:a16="http://schemas.microsoft.com/office/drawing/2014/main" id="{E6916B95-C830-45CF-ADA1-FAB489B19C37}"/>
              </a:ext>
            </a:extLst>
          </p:cNvPr>
          <p:cNvSpPr txBox="1"/>
          <p:nvPr/>
        </p:nvSpPr>
        <p:spPr>
          <a:xfrm>
            <a:off x="329502" y="362847"/>
            <a:ext cx="2433285" cy="646331"/>
          </a:xfrm>
          <a:prstGeom prst="rect">
            <a:avLst/>
          </a:prstGeom>
          <a:noFill/>
        </p:spPr>
        <p:txBody>
          <a:bodyPr wrap="square" rtlCol="0">
            <a:spAutoFit/>
          </a:bodyPr>
          <a:lstStyle/>
          <a:p>
            <a:r>
              <a:rPr lang="en-GB" sz="3600" b="1" dirty="0"/>
              <a:t>Year 7 LP1</a:t>
            </a:r>
          </a:p>
        </p:txBody>
      </p:sp>
      <p:sp>
        <p:nvSpPr>
          <p:cNvPr id="22" name="TextBox 21">
            <a:extLst>
              <a:ext uri="{FF2B5EF4-FFF2-40B4-BE49-F238E27FC236}">
                <a16:creationId xmlns:a16="http://schemas.microsoft.com/office/drawing/2014/main" id="{3551E4C6-50B2-4A80-86C7-5EFE7D44245B}"/>
              </a:ext>
            </a:extLst>
          </p:cNvPr>
          <p:cNvSpPr txBox="1"/>
          <p:nvPr/>
        </p:nvSpPr>
        <p:spPr>
          <a:xfrm>
            <a:off x="1566460" y="2073834"/>
            <a:ext cx="10294236" cy="576000"/>
          </a:xfrm>
          <a:prstGeom prst="rect">
            <a:avLst/>
          </a:prstGeom>
          <a:noFill/>
          <a:ln w="28575">
            <a:solidFill>
              <a:srgbClr val="92D050"/>
            </a:solidFill>
          </a:ln>
        </p:spPr>
        <p:txBody>
          <a:bodyPr wrap="square" rtlCol="0" anchor="ctr">
            <a:noAutofit/>
          </a:bodyPr>
          <a:lstStyle/>
          <a:p>
            <a:r>
              <a:rPr lang="en-GB" sz="2200" dirty="0">
                <a:solidFill>
                  <a:prstClr val="black"/>
                </a:solidFill>
              </a:rPr>
              <a:t>What is a synonym for ‘evidence’?</a:t>
            </a:r>
          </a:p>
        </p:txBody>
      </p:sp>
    </p:spTree>
    <p:extLst>
      <p:ext uri="{BB962C8B-B14F-4D97-AF65-F5344CB8AC3E}">
        <p14:creationId xmlns:p14="http://schemas.microsoft.com/office/powerpoint/2010/main" val="731721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EA53D-51C9-4F51-9AB8-C262C2DD04D2}"/>
              </a:ext>
            </a:extLst>
          </p:cNvPr>
          <p:cNvSpPr>
            <a:spLocks noGrp="1"/>
          </p:cNvSpPr>
          <p:nvPr>
            <p:ph type="title"/>
          </p:nvPr>
        </p:nvSpPr>
        <p:spPr>
          <a:xfrm>
            <a:off x="0" y="170725"/>
            <a:ext cx="10515600" cy="1325563"/>
          </a:xfrm>
        </p:spPr>
        <p:txBody>
          <a:bodyPr>
            <a:normAutofit/>
          </a:bodyPr>
          <a:lstStyle/>
          <a:p>
            <a:r>
              <a:rPr lang="en-GB" dirty="0"/>
              <a:t>Here are many techniques you can use to create tension in your writing:</a:t>
            </a:r>
          </a:p>
        </p:txBody>
      </p:sp>
      <p:sp>
        <p:nvSpPr>
          <p:cNvPr id="3" name="Content Placeholder 2">
            <a:extLst>
              <a:ext uri="{FF2B5EF4-FFF2-40B4-BE49-F238E27FC236}">
                <a16:creationId xmlns:a16="http://schemas.microsoft.com/office/drawing/2014/main" id="{8B44C29E-8140-4FB2-B18D-100990BFDBC1}"/>
              </a:ext>
            </a:extLst>
          </p:cNvPr>
          <p:cNvSpPr>
            <a:spLocks noGrp="1"/>
          </p:cNvSpPr>
          <p:nvPr>
            <p:ph idx="1"/>
          </p:nvPr>
        </p:nvSpPr>
        <p:spPr>
          <a:xfrm>
            <a:off x="2152650" y="1825625"/>
            <a:ext cx="3721408" cy="4351338"/>
          </a:xfr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a:normAutofit fontScale="32500" lnSpcReduction="20000"/>
          </a:bodyPr>
          <a:lstStyle/>
          <a:p>
            <a:r>
              <a:rPr lang="en-US" sz="3700" dirty="0"/>
              <a:t>Short, snappy simple sentences that mean the reader has to keep pausing</a:t>
            </a:r>
          </a:p>
          <a:p>
            <a:r>
              <a:rPr lang="en-US" sz="3700" dirty="0"/>
              <a:t>Ellipses (…)</a:t>
            </a:r>
          </a:p>
          <a:p>
            <a:r>
              <a:rPr lang="en-US" sz="3700" dirty="0"/>
              <a:t>Keeping the action away from the reader as long as possible.</a:t>
            </a:r>
          </a:p>
          <a:p>
            <a:r>
              <a:rPr lang="en-US" sz="3700" dirty="0"/>
              <a:t>Powerful verbs (Thrashing, hitting, pummeling)</a:t>
            </a:r>
          </a:p>
          <a:p>
            <a:r>
              <a:rPr lang="en-US" sz="3700" dirty="0"/>
              <a:t>Including the 5 senses (See, hear, touch, taste, smell)</a:t>
            </a:r>
          </a:p>
          <a:p>
            <a:r>
              <a:rPr lang="en-US" sz="3700" dirty="0"/>
              <a:t>Emotive language</a:t>
            </a:r>
          </a:p>
          <a:p>
            <a:r>
              <a:rPr lang="en-US" sz="3700" dirty="0"/>
              <a:t>A change in the </a:t>
            </a:r>
            <a:r>
              <a:rPr lang="en-US" sz="3700" dirty="0" err="1"/>
              <a:t>behaviour</a:t>
            </a:r>
            <a:r>
              <a:rPr lang="en-US" sz="3700" dirty="0"/>
              <a:t> of characters</a:t>
            </a:r>
          </a:p>
          <a:p>
            <a:r>
              <a:rPr lang="en-GB" sz="3700" dirty="0"/>
              <a:t>Creating an anxious mood and atmosphere to begin with</a:t>
            </a:r>
          </a:p>
          <a:p>
            <a:r>
              <a:rPr lang="en-GB" sz="3700" dirty="0"/>
              <a:t>Changing to a chaotic mood and atmosphere</a:t>
            </a:r>
          </a:p>
          <a:p>
            <a:r>
              <a:rPr lang="en-GB" sz="3700" dirty="0"/>
              <a:t>Speeding up or slowing down time</a:t>
            </a:r>
          </a:p>
          <a:p>
            <a:r>
              <a:rPr lang="en-GB" sz="3700" dirty="0"/>
              <a:t>Repetition </a:t>
            </a:r>
          </a:p>
          <a:p>
            <a:r>
              <a:rPr lang="en-GB" sz="3700" dirty="0"/>
              <a:t>Onomatopoeia (Crash! Bang! Wallop!)</a:t>
            </a:r>
          </a:p>
          <a:p>
            <a:r>
              <a:rPr lang="en-GB" sz="3700" dirty="0"/>
              <a:t>Foreshadowing and foreboding (Hinting at what will happen)</a:t>
            </a:r>
          </a:p>
          <a:p>
            <a:r>
              <a:rPr lang="en-GB" sz="3700" dirty="0"/>
              <a:t>Italics for emphasis</a:t>
            </a:r>
          </a:p>
          <a:p>
            <a:endParaRPr lang="en-GB" dirty="0"/>
          </a:p>
        </p:txBody>
      </p:sp>
      <p:sp>
        <p:nvSpPr>
          <p:cNvPr id="4" name="TextBox 3">
            <a:extLst>
              <a:ext uri="{FF2B5EF4-FFF2-40B4-BE49-F238E27FC236}">
                <a16:creationId xmlns:a16="http://schemas.microsoft.com/office/drawing/2014/main" id="{511ACB29-75F3-4D9A-BCDF-0A88CB6BB368}"/>
              </a:ext>
            </a:extLst>
          </p:cNvPr>
          <p:cNvSpPr txBox="1"/>
          <p:nvPr/>
        </p:nvSpPr>
        <p:spPr>
          <a:xfrm>
            <a:off x="6096000" y="1825626"/>
            <a:ext cx="3943350" cy="4247317"/>
          </a:xfrm>
          <a:prstGeom prst="rect">
            <a:avLst/>
          </a:prstGeom>
          <a:solidFill>
            <a:schemeClr val="accent6">
              <a:lumMod val="20000"/>
              <a:lumOff val="80000"/>
            </a:schemeClr>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GB" dirty="0"/>
              <a:t>We’re going to read Chapter Nine now – this is a particularly </a:t>
            </a:r>
            <a:r>
              <a:rPr lang="en-GB" b="1" dirty="0"/>
              <a:t>tense</a:t>
            </a:r>
            <a:r>
              <a:rPr lang="en-GB" dirty="0"/>
              <a:t> chapter.</a:t>
            </a:r>
          </a:p>
          <a:p>
            <a:endParaRPr lang="en-GB" dirty="0"/>
          </a:p>
          <a:p>
            <a:r>
              <a:rPr lang="en-GB" dirty="0">
                <a:solidFill>
                  <a:srgbClr val="FF0000"/>
                </a:solidFill>
              </a:rPr>
              <a:t>Find three different tension techniques in the chapter and write down quotes to back up your analysis.</a:t>
            </a:r>
          </a:p>
          <a:p>
            <a:endParaRPr lang="en-GB" dirty="0"/>
          </a:p>
          <a:p>
            <a:r>
              <a:rPr lang="en-GB" dirty="0">
                <a:solidFill>
                  <a:schemeClr val="accent4">
                    <a:lumMod val="50000"/>
                  </a:schemeClr>
                </a:solidFill>
              </a:rPr>
              <a:t>Explain how each of these examples creates tension for the reader.</a:t>
            </a:r>
          </a:p>
          <a:p>
            <a:endParaRPr lang="en-GB" dirty="0"/>
          </a:p>
          <a:p>
            <a:r>
              <a:rPr lang="en-GB" dirty="0">
                <a:solidFill>
                  <a:srgbClr val="00B050"/>
                </a:solidFill>
              </a:rPr>
              <a:t>Evaluate which techniques the writer uses the most in order to build a sense of tension in his writing. Include specific examples and techniques in your evaluation.</a:t>
            </a:r>
          </a:p>
        </p:txBody>
      </p:sp>
      <p:sp>
        <p:nvSpPr>
          <p:cNvPr id="5" name="Rectangle: Rounded Corners 4">
            <a:extLst>
              <a:ext uri="{FF2B5EF4-FFF2-40B4-BE49-F238E27FC236}">
                <a16:creationId xmlns:a16="http://schemas.microsoft.com/office/drawing/2014/main" id="{FDDAA977-B163-457C-80D7-87B700C0EB5B}"/>
              </a:ext>
            </a:extLst>
          </p:cNvPr>
          <p:cNvSpPr/>
          <p:nvPr/>
        </p:nvSpPr>
        <p:spPr>
          <a:xfrm rot="20703362">
            <a:off x="3654434" y="5742821"/>
            <a:ext cx="2396971" cy="660245"/>
          </a:xfrm>
          <a:prstGeom prst="roundRect">
            <a:avLst/>
          </a:prstGeom>
          <a:solidFill>
            <a:srgbClr val="FFFF00"/>
          </a:solidFill>
          <a:ln w="38100">
            <a:solidFill>
              <a:schemeClr val="accent4">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7030A0"/>
                </a:solidFill>
              </a:rPr>
              <a:t>Be a master tension maker!</a:t>
            </a:r>
          </a:p>
        </p:txBody>
      </p:sp>
      <p:pic>
        <p:nvPicPr>
          <p:cNvPr id="6" name="Picture 5" descr="A close up of a logo&#10;&#10;Description generated with high confidence">
            <a:extLst>
              <a:ext uri="{FF2B5EF4-FFF2-40B4-BE49-F238E27FC236}">
                <a16:creationId xmlns:a16="http://schemas.microsoft.com/office/drawing/2014/main" id="{E8BF1B7C-882F-4A2A-90BE-6DCB01985D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4104" y="5444927"/>
            <a:ext cx="985372" cy="1256033"/>
          </a:xfrm>
          <a:prstGeom prst="rect">
            <a:avLst/>
          </a:prstGeom>
        </p:spPr>
      </p:pic>
      <p:sp>
        <p:nvSpPr>
          <p:cNvPr id="7" name="TextBox 6"/>
          <p:cNvSpPr txBox="1"/>
          <p:nvPr/>
        </p:nvSpPr>
        <p:spPr>
          <a:xfrm>
            <a:off x="9531927" y="-158612"/>
            <a:ext cx="2341419" cy="2123658"/>
          </a:xfrm>
          <a:prstGeom prst="rect">
            <a:avLst/>
          </a:prstGeom>
          <a:noFill/>
        </p:spPr>
        <p:txBody>
          <a:bodyPr wrap="square" rtlCol="0">
            <a:spAutoFit/>
          </a:bodyPr>
          <a:lstStyle/>
          <a:p>
            <a:r>
              <a:rPr lang="en-GB" sz="4400" dirty="0" smtClean="0">
                <a:solidFill>
                  <a:srgbClr val="00B050"/>
                </a:solidFill>
                <a:latin typeface="Snap ITC" panose="04040A07060A02020202" pitchFamily="82" charset="0"/>
              </a:rPr>
              <a:t>Which</a:t>
            </a:r>
            <a:r>
              <a:rPr lang="en-GB" sz="4400" dirty="0" smtClean="0">
                <a:solidFill>
                  <a:srgbClr val="7030A0"/>
                </a:solidFill>
                <a:latin typeface="Snap ITC" panose="04040A07060A02020202" pitchFamily="82" charset="0"/>
              </a:rPr>
              <a:t> </a:t>
            </a:r>
          </a:p>
          <a:p>
            <a:r>
              <a:rPr lang="en-GB" sz="4400" dirty="0" smtClean="0">
                <a:solidFill>
                  <a:srgbClr val="FF0000"/>
                </a:solidFill>
                <a:latin typeface="Snap ITC" panose="04040A07060A02020202" pitchFamily="82" charset="0"/>
              </a:rPr>
              <a:t>Words</a:t>
            </a:r>
          </a:p>
          <a:p>
            <a:r>
              <a:rPr lang="en-GB" sz="4400" dirty="0" smtClean="0">
                <a:solidFill>
                  <a:srgbClr val="7030A0"/>
                </a:solidFill>
                <a:latin typeface="Snap ITC" panose="04040A07060A02020202" pitchFamily="82" charset="0"/>
              </a:rPr>
              <a:t>Work?</a:t>
            </a:r>
            <a:endParaRPr lang="en-GB" sz="4400" dirty="0">
              <a:solidFill>
                <a:srgbClr val="7030A0"/>
              </a:solidFill>
              <a:latin typeface="Snap ITC" panose="04040A07060A02020202" pitchFamily="82" charset="0"/>
            </a:endParaRPr>
          </a:p>
        </p:txBody>
      </p:sp>
    </p:spTree>
    <p:extLst>
      <p:ext uri="{BB962C8B-B14F-4D97-AF65-F5344CB8AC3E}">
        <p14:creationId xmlns:p14="http://schemas.microsoft.com/office/powerpoint/2010/main" val="1451906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Image result for vegetable no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270" y="2819045"/>
            <a:ext cx="831450" cy="798844"/>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Image result for vegetable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503" y="1926096"/>
            <a:ext cx="755580" cy="81905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vegetable no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716" y="3775826"/>
            <a:ext cx="806717" cy="80671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4458036" y="373706"/>
            <a:ext cx="6400800" cy="892398"/>
          </a:xfrm>
          <a:solidFill>
            <a:schemeClr val="accent5">
              <a:lumMod val="20000"/>
              <a:lumOff val="80000"/>
            </a:schemeClr>
          </a:solidFill>
          <a:ln w="28575">
            <a:solidFill>
              <a:schemeClr val="accent5"/>
            </a:solidFill>
          </a:ln>
        </p:spPr>
        <p:txBody>
          <a:bodyPr>
            <a:normAutofit fontScale="92500" lnSpcReduction="10000"/>
          </a:bodyPr>
          <a:lstStyle/>
          <a:p>
            <a:r>
              <a:rPr lang="en-GB" sz="6600" b="1" dirty="0">
                <a:solidFill>
                  <a:schemeClr val="accent4">
                    <a:lumMod val="75000"/>
                  </a:schemeClr>
                </a:solidFill>
              </a:rPr>
              <a:t>English</a:t>
            </a:r>
            <a:r>
              <a:rPr lang="en-GB" sz="6600" b="1" dirty="0"/>
              <a:t> </a:t>
            </a:r>
            <a:r>
              <a:rPr lang="en-GB" sz="6600" b="1" dirty="0">
                <a:solidFill>
                  <a:schemeClr val="accent4">
                    <a:lumMod val="75000"/>
                  </a:schemeClr>
                </a:solidFill>
              </a:rPr>
              <a:t>5-a-day</a:t>
            </a:r>
          </a:p>
        </p:txBody>
      </p:sp>
      <p:sp>
        <p:nvSpPr>
          <p:cNvPr id="4" name="AutoShape 5" descr="Image result for fruit and veg no background"/>
          <p:cNvSpPr>
            <a:spLocks noChangeAspect="1" noChangeArrowheads="1"/>
          </p:cNvSpPr>
          <p:nvPr/>
        </p:nvSpPr>
        <p:spPr bwMode="auto">
          <a:xfrm>
            <a:off x="2175963" y="-11511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031" name="Picture 7" descr="Image result for fruit and veg no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0495" y="362847"/>
            <a:ext cx="1731962" cy="14433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ruit and veg no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2023" y="4646432"/>
            <a:ext cx="912394" cy="9123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2772" y="1949536"/>
            <a:ext cx="637123" cy="769441"/>
          </a:xfrm>
          <a:prstGeom prst="rect">
            <a:avLst/>
          </a:prstGeom>
          <a:noFill/>
        </p:spPr>
        <p:txBody>
          <a:bodyPr wrap="square" rtlCol="0">
            <a:spAutoFit/>
          </a:bodyPr>
          <a:lstStyle/>
          <a:p>
            <a:r>
              <a:rPr lang="en-GB" sz="4400" b="1" dirty="0">
                <a:ln w="25400">
                  <a:solidFill>
                    <a:schemeClr val="accent6">
                      <a:lumMod val="60000"/>
                      <a:lumOff val="40000"/>
                    </a:schemeClr>
                  </a:solidFill>
                </a:ln>
                <a:solidFill>
                  <a:prstClr val="black"/>
                </a:solidFill>
              </a:rPr>
              <a:t>1</a:t>
            </a:r>
          </a:p>
        </p:txBody>
      </p:sp>
      <p:pic>
        <p:nvPicPr>
          <p:cNvPr id="1037" name="Picture 13" descr="Image result for fruit no backgrou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000" y="5664029"/>
            <a:ext cx="641970" cy="8602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5548" y="2795384"/>
            <a:ext cx="758456" cy="769441"/>
          </a:xfrm>
          <a:prstGeom prst="rect">
            <a:avLst/>
          </a:prstGeom>
          <a:noFill/>
          <a:ln w="25400">
            <a:noFill/>
          </a:ln>
        </p:spPr>
        <p:txBody>
          <a:bodyPr wrap="square" rtlCol="0">
            <a:spAutoFit/>
          </a:bodyPr>
          <a:lstStyle/>
          <a:p>
            <a:r>
              <a:rPr lang="en-GB" sz="4400" b="1" dirty="0">
                <a:ln w="25400">
                  <a:solidFill>
                    <a:schemeClr val="accent6">
                      <a:lumMod val="50000"/>
                    </a:schemeClr>
                  </a:solidFill>
                </a:ln>
                <a:solidFill>
                  <a:schemeClr val="accent6">
                    <a:lumMod val="60000"/>
                    <a:lumOff val="40000"/>
                  </a:schemeClr>
                </a:solidFill>
              </a:rPr>
              <a:t>2</a:t>
            </a:r>
          </a:p>
        </p:txBody>
      </p:sp>
      <p:sp>
        <p:nvSpPr>
          <p:cNvPr id="7" name="TextBox 6"/>
          <p:cNvSpPr txBox="1"/>
          <p:nvPr/>
        </p:nvSpPr>
        <p:spPr>
          <a:xfrm>
            <a:off x="644889" y="3839197"/>
            <a:ext cx="512484" cy="769441"/>
          </a:xfrm>
          <a:prstGeom prst="rect">
            <a:avLst/>
          </a:prstGeom>
          <a:noFill/>
        </p:spPr>
        <p:txBody>
          <a:bodyPr wrap="square" rtlCol="0">
            <a:spAutoFit/>
          </a:bodyPr>
          <a:lstStyle/>
          <a:p>
            <a:r>
              <a:rPr lang="en-GB" sz="4400" b="1" dirty="0">
                <a:ln w="25400">
                  <a:solidFill>
                    <a:schemeClr val="accent2">
                      <a:lumMod val="60000"/>
                      <a:lumOff val="40000"/>
                    </a:schemeClr>
                  </a:solidFill>
                </a:ln>
                <a:solidFill>
                  <a:prstClr val="black"/>
                </a:solidFill>
              </a:rPr>
              <a:t>3</a:t>
            </a:r>
          </a:p>
        </p:txBody>
      </p:sp>
      <p:sp>
        <p:nvSpPr>
          <p:cNvPr id="8" name="TextBox 7"/>
          <p:cNvSpPr txBox="1"/>
          <p:nvPr/>
        </p:nvSpPr>
        <p:spPr>
          <a:xfrm>
            <a:off x="612806" y="4735636"/>
            <a:ext cx="536506" cy="769441"/>
          </a:xfrm>
          <a:prstGeom prst="rect">
            <a:avLst/>
          </a:prstGeom>
          <a:noFill/>
        </p:spPr>
        <p:txBody>
          <a:bodyPr wrap="square" rtlCol="0">
            <a:spAutoFit/>
          </a:bodyPr>
          <a:lstStyle/>
          <a:p>
            <a:r>
              <a:rPr lang="en-GB" sz="4400" b="1" dirty="0">
                <a:ln w="25400">
                  <a:solidFill>
                    <a:schemeClr val="accent2">
                      <a:lumMod val="75000"/>
                    </a:schemeClr>
                  </a:solidFill>
                </a:ln>
                <a:solidFill>
                  <a:prstClr val="black"/>
                </a:solidFill>
              </a:rPr>
              <a:t>4</a:t>
            </a:r>
          </a:p>
        </p:txBody>
      </p:sp>
      <p:sp>
        <p:nvSpPr>
          <p:cNvPr id="9" name="TextBox 8"/>
          <p:cNvSpPr txBox="1"/>
          <p:nvPr/>
        </p:nvSpPr>
        <p:spPr>
          <a:xfrm>
            <a:off x="584719" y="5711160"/>
            <a:ext cx="794972" cy="769441"/>
          </a:xfrm>
          <a:prstGeom prst="rect">
            <a:avLst/>
          </a:prstGeom>
          <a:noFill/>
        </p:spPr>
        <p:txBody>
          <a:bodyPr wrap="square" rtlCol="0">
            <a:spAutoFit/>
          </a:bodyPr>
          <a:lstStyle/>
          <a:p>
            <a:r>
              <a:rPr lang="en-GB" sz="4400" b="1" dirty="0">
                <a:ln w="25400">
                  <a:solidFill>
                    <a:schemeClr val="accent2">
                      <a:lumMod val="60000"/>
                      <a:lumOff val="40000"/>
                    </a:schemeClr>
                  </a:solidFill>
                </a:ln>
                <a:solidFill>
                  <a:prstClr val="black"/>
                </a:solidFill>
              </a:rPr>
              <a:t>5</a:t>
            </a:r>
          </a:p>
        </p:txBody>
      </p:sp>
      <p:sp>
        <p:nvSpPr>
          <p:cNvPr id="13" name="TextBox 12"/>
          <p:cNvSpPr txBox="1"/>
          <p:nvPr/>
        </p:nvSpPr>
        <p:spPr>
          <a:xfrm>
            <a:off x="1566460" y="2973648"/>
            <a:ext cx="10294236" cy="576000"/>
          </a:xfrm>
          <a:prstGeom prst="rect">
            <a:avLst/>
          </a:prstGeom>
          <a:noFill/>
          <a:ln w="28575">
            <a:solidFill>
              <a:schemeClr val="accent6">
                <a:lumMod val="50000"/>
              </a:schemeClr>
            </a:solidFill>
          </a:ln>
        </p:spPr>
        <p:txBody>
          <a:bodyPr wrap="square" rtlCol="0" anchor="ctr">
            <a:noAutofit/>
          </a:bodyPr>
          <a:lstStyle/>
          <a:p>
            <a:r>
              <a:rPr lang="en-GB" sz="2200" dirty="0">
                <a:solidFill>
                  <a:prstClr val="black"/>
                </a:solidFill>
              </a:rPr>
              <a:t>Write a sentence about the last chapter we read of CDF using alliteration. </a:t>
            </a:r>
          </a:p>
        </p:txBody>
      </p:sp>
      <p:sp>
        <p:nvSpPr>
          <p:cNvPr id="14" name="TextBox 13"/>
          <p:cNvSpPr txBox="1"/>
          <p:nvPr/>
        </p:nvSpPr>
        <p:spPr>
          <a:xfrm>
            <a:off x="1566459" y="3945552"/>
            <a:ext cx="10294235" cy="576000"/>
          </a:xfrm>
          <a:prstGeom prst="rect">
            <a:avLst/>
          </a:prstGeom>
          <a:noFill/>
          <a:ln w="28575">
            <a:solidFill>
              <a:schemeClr val="accent2">
                <a:lumMod val="75000"/>
              </a:schemeClr>
            </a:solidFill>
          </a:ln>
        </p:spPr>
        <p:txBody>
          <a:bodyPr wrap="square" rtlCol="0" anchor="ctr">
            <a:noAutofit/>
          </a:bodyPr>
          <a:lstStyle/>
          <a:p>
            <a:r>
              <a:rPr lang="en-GB" sz="2200" dirty="0">
                <a:solidFill>
                  <a:prstClr val="black"/>
                </a:solidFill>
              </a:rPr>
              <a:t>How does chapter 3 build up a sense of wrongdoing and dishonesty? </a:t>
            </a:r>
          </a:p>
        </p:txBody>
      </p:sp>
      <p:sp>
        <p:nvSpPr>
          <p:cNvPr id="15" name="TextBox 14"/>
          <p:cNvSpPr txBox="1"/>
          <p:nvPr/>
        </p:nvSpPr>
        <p:spPr>
          <a:xfrm>
            <a:off x="1566459" y="4868925"/>
            <a:ext cx="10294235" cy="576000"/>
          </a:xfrm>
          <a:prstGeom prst="rect">
            <a:avLst/>
          </a:prstGeom>
          <a:noFill/>
          <a:ln w="28575">
            <a:solidFill>
              <a:srgbClr val="B93A17"/>
            </a:solidFill>
          </a:ln>
        </p:spPr>
        <p:txBody>
          <a:bodyPr wrap="square" rtlCol="0" anchor="ctr">
            <a:noAutofit/>
          </a:bodyPr>
          <a:lstStyle/>
          <a:p>
            <a:r>
              <a:rPr lang="en-GB" sz="2200">
                <a:solidFill>
                  <a:prstClr val="black"/>
                </a:solidFill>
              </a:rPr>
              <a:t>Write an example of a concrete noun</a:t>
            </a:r>
            <a:endParaRPr lang="en-GB" sz="2200" dirty="0">
              <a:solidFill>
                <a:prstClr val="black"/>
              </a:solidFill>
            </a:endParaRPr>
          </a:p>
        </p:txBody>
      </p:sp>
      <p:sp>
        <p:nvSpPr>
          <p:cNvPr id="16" name="TextBox 15"/>
          <p:cNvSpPr txBox="1"/>
          <p:nvPr/>
        </p:nvSpPr>
        <p:spPr>
          <a:xfrm>
            <a:off x="1566459" y="5792298"/>
            <a:ext cx="10294235" cy="576000"/>
          </a:xfrm>
          <a:prstGeom prst="rect">
            <a:avLst/>
          </a:prstGeom>
          <a:noFill/>
          <a:ln w="28575">
            <a:solidFill>
              <a:srgbClr val="C00000"/>
            </a:solidFill>
          </a:ln>
        </p:spPr>
        <p:txBody>
          <a:bodyPr wrap="square" rtlCol="0" anchor="ctr">
            <a:noAutofit/>
          </a:bodyPr>
          <a:lstStyle/>
          <a:p>
            <a:r>
              <a:rPr lang="en-GB" sz="2200">
                <a:solidFill>
                  <a:prstClr val="black"/>
                </a:solidFill>
              </a:rPr>
              <a:t>Write an example of an abstract noun</a:t>
            </a:r>
            <a:endParaRPr lang="en-GB" sz="2200" dirty="0">
              <a:solidFill>
                <a:prstClr val="black"/>
              </a:solidFill>
            </a:endParaRPr>
          </a:p>
        </p:txBody>
      </p:sp>
      <p:sp>
        <p:nvSpPr>
          <p:cNvPr id="21" name="TextBox 20"/>
          <p:cNvSpPr txBox="1"/>
          <p:nvPr/>
        </p:nvSpPr>
        <p:spPr>
          <a:xfrm>
            <a:off x="4810164" y="1386051"/>
            <a:ext cx="6048672" cy="461665"/>
          </a:xfrm>
          <a:prstGeom prst="rect">
            <a:avLst/>
          </a:prstGeom>
          <a:solidFill>
            <a:schemeClr val="accent4">
              <a:lumMod val="20000"/>
              <a:lumOff val="80000"/>
            </a:schemeClr>
          </a:solidFill>
          <a:ln w="38100">
            <a:solidFill>
              <a:schemeClr val="accent4"/>
            </a:solidFill>
          </a:ln>
        </p:spPr>
        <p:txBody>
          <a:bodyPr wrap="square" rtlCol="0">
            <a:spAutoFit/>
          </a:bodyPr>
          <a:lstStyle/>
          <a:p>
            <a:pPr algn="ctr"/>
            <a:r>
              <a:rPr lang="en-GB" sz="2400" dirty="0"/>
              <a:t>Please answer on your </a:t>
            </a:r>
            <a:r>
              <a:rPr lang="en-GB" sz="2400"/>
              <a:t>paper sheet.</a:t>
            </a:r>
            <a:endParaRPr lang="en-GB" sz="2400" dirty="0"/>
          </a:p>
        </p:txBody>
      </p:sp>
      <p:sp>
        <p:nvSpPr>
          <p:cNvPr id="11" name="TextBox 10">
            <a:extLst>
              <a:ext uri="{FF2B5EF4-FFF2-40B4-BE49-F238E27FC236}">
                <a16:creationId xmlns:a16="http://schemas.microsoft.com/office/drawing/2014/main" id="{E6916B95-C830-45CF-ADA1-FAB489B19C37}"/>
              </a:ext>
            </a:extLst>
          </p:cNvPr>
          <p:cNvSpPr txBox="1"/>
          <p:nvPr/>
        </p:nvSpPr>
        <p:spPr>
          <a:xfrm>
            <a:off x="329502" y="362847"/>
            <a:ext cx="2433285" cy="646331"/>
          </a:xfrm>
          <a:prstGeom prst="rect">
            <a:avLst/>
          </a:prstGeom>
          <a:noFill/>
        </p:spPr>
        <p:txBody>
          <a:bodyPr wrap="square" rtlCol="0">
            <a:spAutoFit/>
          </a:bodyPr>
          <a:lstStyle/>
          <a:p>
            <a:r>
              <a:rPr lang="en-GB" sz="3600" b="1" dirty="0"/>
              <a:t>Year 7 LP1</a:t>
            </a:r>
          </a:p>
        </p:txBody>
      </p:sp>
      <p:sp>
        <p:nvSpPr>
          <p:cNvPr id="22" name="TextBox 21">
            <a:extLst>
              <a:ext uri="{FF2B5EF4-FFF2-40B4-BE49-F238E27FC236}">
                <a16:creationId xmlns:a16="http://schemas.microsoft.com/office/drawing/2014/main" id="{765E2041-AE34-4C3F-AEF0-F3CCA08A8D28}"/>
              </a:ext>
            </a:extLst>
          </p:cNvPr>
          <p:cNvSpPr txBox="1"/>
          <p:nvPr/>
        </p:nvSpPr>
        <p:spPr>
          <a:xfrm>
            <a:off x="1566460" y="2073834"/>
            <a:ext cx="10294236" cy="576000"/>
          </a:xfrm>
          <a:prstGeom prst="rect">
            <a:avLst/>
          </a:prstGeom>
          <a:noFill/>
          <a:ln w="28575">
            <a:solidFill>
              <a:srgbClr val="92D050"/>
            </a:solidFill>
          </a:ln>
        </p:spPr>
        <p:txBody>
          <a:bodyPr wrap="square" rtlCol="0" anchor="ctr">
            <a:noAutofit/>
          </a:bodyPr>
          <a:lstStyle/>
          <a:p>
            <a:r>
              <a:rPr lang="en-GB" sz="2200" dirty="0">
                <a:solidFill>
                  <a:prstClr val="black"/>
                </a:solidFill>
              </a:rPr>
              <a:t>What was last week’s word of the week?</a:t>
            </a:r>
          </a:p>
        </p:txBody>
      </p:sp>
    </p:spTree>
    <p:extLst>
      <p:ext uri="{BB962C8B-B14F-4D97-AF65-F5344CB8AC3E}">
        <p14:creationId xmlns:p14="http://schemas.microsoft.com/office/powerpoint/2010/main" val="3600546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LP1 Week </a:t>
            </a:r>
            <a:r>
              <a:rPr lang="en-GB" dirty="0" smtClean="0"/>
              <a:t>5A</a:t>
            </a:r>
            <a:r>
              <a:rPr lang="en-GB" dirty="0" smtClean="0"/>
              <a:t> 5th October </a:t>
            </a:r>
            <a:r>
              <a:rPr lang="en-GB" dirty="0" smtClean="0"/>
              <a:t/>
            </a:r>
            <a:br>
              <a:rPr lang="en-GB" dirty="0" smtClean="0"/>
            </a:br>
            <a:r>
              <a:rPr lang="en-GB" dirty="0" smtClean="0"/>
              <a:t>Thursday</a:t>
            </a:r>
            <a:endParaRPr lang="en-GB" dirty="0"/>
          </a:p>
        </p:txBody>
      </p:sp>
      <p:pic>
        <p:nvPicPr>
          <p:cNvPr id="4" name="Content Placeholder 3" descr="Feeling Fictional: Guest Post: 12-year-old Kain makes his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8250" y="2401094"/>
            <a:ext cx="2095500" cy="3200400"/>
          </a:xfrm>
        </p:spPr>
      </p:pic>
    </p:spTree>
    <p:extLst>
      <p:ext uri="{BB962C8B-B14F-4D97-AF65-F5344CB8AC3E}">
        <p14:creationId xmlns:p14="http://schemas.microsoft.com/office/powerpoint/2010/main" val="3554537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Image result for vegetable no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270" y="2819045"/>
            <a:ext cx="831450" cy="798844"/>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Image result for vegetable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503" y="1926096"/>
            <a:ext cx="755580" cy="81905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vegetable no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716" y="3775826"/>
            <a:ext cx="806717" cy="80671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4458036" y="373706"/>
            <a:ext cx="6400800" cy="892398"/>
          </a:xfrm>
          <a:solidFill>
            <a:schemeClr val="accent5">
              <a:lumMod val="20000"/>
              <a:lumOff val="80000"/>
            </a:schemeClr>
          </a:solidFill>
          <a:ln w="28575">
            <a:solidFill>
              <a:schemeClr val="accent5"/>
            </a:solidFill>
          </a:ln>
        </p:spPr>
        <p:txBody>
          <a:bodyPr>
            <a:normAutofit fontScale="92500" lnSpcReduction="10000"/>
          </a:bodyPr>
          <a:lstStyle/>
          <a:p>
            <a:r>
              <a:rPr lang="en-GB" sz="6600" b="1" dirty="0">
                <a:solidFill>
                  <a:schemeClr val="accent4">
                    <a:lumMod val="75000"/>
                  </a:schemeClr>
                </a:solidFill>
              </a:rPr>
              <a:t>English</a:t>
            </a:r>
            <a:r>
              <a:rPr lang="en-GB" sz="6600" b="1" dirty="0"/>
              <a:t> </a:t>
            </a:r>
            <a:r>
              <a:rPr lang="en-GB" sz="6600" b="1" dirty="0">
                <a:solidFill>
                  <a:schemeClr val="accent4">
                    <a:lumMod val="75000"/>
                  </a:schemeClr>
                </a:solidFill>
              </a:rPr>
              <a:t>5-a-day</a:t>
            </a:r>
          </a:p>
        </p:txBody>
      </p:sp>
      <p:sp>
        <p:nvSpPr>
          <p:cNvPr id="4" name="AutoShape 5" descr="Image result for fruit and veg no background"/>
          <p:cNvSpPr>
            <a:spLocks noChangeAspect="1" noChangeArrowheads="1"/>
          </p:cNvSpPr>
          <p:nvPr/>
        </p:nvSpPr>
        <p:spPr bwMode="auto">
          <a:xfrm>
            <a:off x="2175963" y="-11511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031" name="Picture 7" descr="Image result for fruit and veg no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0495" y="362847"/>
            <a:ext cx="1731962" cy="14433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ruit and veg no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2023" y="4646432"/>
            <a:ext cx="912394" cy="9123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2772" y="1949536"/>
            <a:ext cx="637123" cy="769441"/>
          </a:xfrm>
          <a:prstGeom prst="rect">
            <a:avLst/>
          </a:prstGeom>
          <a:noFill/>
        </p:spPr>
        <p:txBody>
          <a:bodyPr wrap="square" rtlCol="0">
            <a:spAutoFit/>
          </a:bodyPr>
          <a:lstStyle/>
          <a:p>
            <a:r>
              <a:rPr lang="en-GB" sz="4400" b="1" dirty="0">
                <a:ln w="25400">
                  <a:solidFill>
                    <a:schemeClr val="accent6">
                      <a:lumMod val="60000"/>
                      <a:lumOff val="40000"/>
                    </a:schemeClr>
                  </a:solidFill>
                </a:ln>
                <a:solidFill>
                  <a:prstClr val="black"/>
                </a:solidFill>
              </a:rPr>
              <a:t>1</a:t>
            </a:r>
          </a:p>
        </p:txBody>
      </p:sp>
      <p:pic>
        <p:nvPicPr>
          <p:cNvPr id="1037" name="Picture 13" descr="Image result for fruit no backgrou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000" y="5664029"/>
            <a:ext cx="641970" cy="8602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5548" y="2795384"/>
            <a:ext cx="758456" cy="769441"/>
          </a:xfrm>
          <a:prstGeom prst="rect">
            <a:avLst/>
          </a:prstGeom>
          <a:noFill/>
          <a:ln w="25400">
            <a:noFill/>
          </a:ln>
        </p:spPr>
        <p:txBody>
          <a:bodyPr wrap="square" rtlCol="0">
            <a:spAutoFit/>
          </a:bodyPr>
          <a:lstStyle/>
          <a:p>
            <a:r>
              <a:rPr lang="en-GB" sz="4400" b="1" dirty="0">
                <a:ln w="25400">
                  <a:solidFill>
                    <a:schemeClr val="accent6">
                      <a:lumMod val="50000"/>
                    </a:schemeClr>
                  </a:solidFill>
                </a:ln>
                <a:solidFill>
                  <a:schemeClr val="accent6">
                    <a:lumMod val="60000"/>
                    <a:lumOff val="40000"/>
                  </a:schemeClr>
                </a:solidFill>
              </a:rPr>
              <a:t>2</a:t>
            </a:r>
          </a:p>
        </p:txBody>
      </p:sp>
      <p:sp>
        <p:nvSpPr>
          <p:cNvPr id="7" name="TextBox 6"/>
          <p:cNvSpPr txBox="1"/>
          <p:nvPr/>
        </p:nvSpPr>
        <p:spPr>
          <a:xfrm>
            <a:off x="644889" y="3839197"/>
            <a:ext cx="512484" cy="769441"/>
          </a:xfrm>
          <a:prstGeom prst="rect">
            <a:avLst/>
          </a:prstGeom>
          <a:noFill/>
        </p:spPr>
        <p:txBody>
          <a:bodyPr wrap="square" rtlCol="0">
            <a:spAutoFit/>
          </a:bodyPr>
          <a:lstStyle/>
          <a:p>
            <a:r>
              <a:rPr lang="en-GB" sz="4400" b="1" dirty="0">
                <a:ln w="25400">
                  <a:solidFill>
                    <a:schemeClr val="accent2">
                      <a:lumMod val="60000"/>
                      <a:lumOff val="40000"/>
                    </a:schemeClr>
                  </a:solidFill>
                </a:ln>
                <a:solidFill>
                  <a:prstClr val="black"/>
                </a:solidFill>
              </a:rPr>
              <a:t>3</a:t>
            </a:r>
          </a:p>
        </p:txBody>
      </p:sp>
      <p:sp>
        <p:nvSpPr>
          <p:cNvPr id="8" name="TextBox 7"/>
          <p:cNvSpPr txBox="1"/>
          <p:nvPr/>
        </p:nvSpPr>
        <p:spPr>
          <a:xfrm>
            <a:off x="612806" y="4735636"/>
            <a:ext cx="536506" cy="769441"/>
          </a:xfrm>
          <a:prstGeom prst="rect">
            <a:avLst/>
          </a:prstGeom>
          <a:noFill/>
        </p:spPr>
        <p:txBody>
          <a:bodyPr wrap="square" rtlCol="0">
            <a:spAutoFit/>
          </a:bodyPr>
          <a:lstStyle/>
          <a:p>
            <a:r>
              <a:rPr lang="en-GB" sz="4400" b="1" dirty="0">
                <a:ln w="25400">
                  <a:solidFill>
                    <a:schemeClr val="accent2">
                      <a:lumMod val="75000"/>
                    </a:schemeClr>
                  </a:solidFill>
                </a:ln>
                <a:solidFill>
                  <a:prstClr val="black"/>
                </a:solidFill>
              </a:rPr>
              <a:t>4</a:t>
            </a:r>
          </a:p>
        </p:txBody>
      </p:sp>
      <p:sp>
        <p:nvSpPr>
          <p:cNvPr id="9" name="TextBox 8"/>
          <p:cNvSpPr txBox="1"/>
          <p:nvPr/>
        </p:nvSpPr>
        <p:spPr>
          <a:xfrm>
            <a:off x="584719" y="5711160"/>
            <a:ext cx="794972" cy="769441"/>
          </a:xfrm>
          <a:prstGeom prst="rect">
            <a:avLst/>
          </a:prstGeom>
          <a:noFill/>
        </p:spPr>
        <p:txBody>
          <a:bodyPr wrap="square" rtlCol="0">
            <a:spAutoFit/>
          </a:bodyPr>
          <a:lstStyle/>
          <a:p>
            <a:r>
              <a:rPr lang="en-GB" sz="4400" b="1" dirty="0">
                <a:ln w="25400">
                  <a:solidFill>
                    <a:schemeClr val="accent2">
                      <a:lumMod val="60000"/>
                      <a:lumOff val="40000"/>
                    </a:schemeClr>
                  </a:solidFill>
                </a:ln>
                <a:solidFill>
                  <a:prstClr val="black"/>
                </a:solidFill>
              </a:rPr>
              <a:t>5</a:t>
            </a:r>
          </a:p>
        </p:txBody>
      </p:sp>
      <p:sp>
        <p:nvSpPr>
          <p:cNvPr id="13" name="TextBox 12"/>
          <p:cNvSpPr txBox="1"/>
          <p:nvPr/>
        </p:nvSpPr>
        <p:spPr>
          <a:xfrm>
            <a:off x="1566460" y="2973648"/>
            <a:ext cx="10294236" cy="576000"/>
          </a:xfrm>
          <a:prstGeom prst="rect">
            <a:avLst/>
          </a:prstGeom>
          <a:noFill/>
          <a:ln w="28575">
            <a:solidFill>
              <a:schemeClr val="accent6">
                <a:lumMod val="50000"/>
              </a:schemeClr>
            </a:solidFill>
          </a:ln>
        </p:spPr>
        <p:txBody>
          <a:bodyPr wrap="square" rtlCol="0" anchor="ctr">
            <a:noAutofit/>
          </a:bodyPr>
          <a:lstStyle/>
          <a:p>
            <a:r>
              <a:rPr lang="en-GB" sz="2200">
                <a:solidFill>
                  <a:prstClr val="black"/>
                </a:solidFill>
              </a:rPr>
              <a:t>Why did Darren stop lending Tommy his comics?</a:t>
            </a:r>
            <a:endParaRPr lang="en-GB" sz="2200" dirty="0">
              <a:solidFill>
                <a:prstClr val="black"/>
              </a:solidFill>
            </a:endParaRPr>
          </a:p>
        </p:txBody>
      </p:sp>
      <p:sp>
        <p:nvSpPr>
          <p:cNvPr id="14" name="TextBox 13"/>
          <p:cNvSpPr txBox="1"/>
          <p:nvPr/>
        </p:nvSpPr>
        <p:spPr>
          <a:xfrm>
            <a:off x="1566459" y="3945552"/>
            <a:ext cx="10294235" cy="576000"/>
          </a:xfrm>
          <a:prstGeom prst="rect">
            <a:avLst/>
          </a:prstGeom>
          <a:noFill/>
          <a:ln w="28575">
            <a:solidFill>
              <a:schemeClr val="accent2">
                <a:lumMod val="75000"/>
              </a:schemeClr>
            </a:solidFill>
          </a:ln>
        </p:spPr>
        <p:txBody>
          <a:bodyPr wrap="square" rtlCol="0" anchor="ctr">
            <a:noAutofit/>
          </a:bodyPr>
          <a:lstStyle/>
          <a:p>
            <a:r>
              <a:rPr lang="en-GB" sz="2200" dirty="0">
                <a:solidFill>
                  <a:prstClr val="black"/>
                </a:solidFill>
              </a:rPr>
              <a:t>In Chapter 4, why does Darren shout at his Mum?</a:t>
            </a:r>
          </a:p>
        </p:txBody>
      </p:sp>
      <p:sp>
        <p:nvSpPr>
          <p:cNvPr id="15" name="TextBox 14"/>
          <p:cNvSpPr txBox="1"/>
          <p:nvPr/>
        </p:nvSpPr>
        <p:spPr>
          <a:xfrm>
            <a:off x="1566459" y="4868925"/>
            <a:ext cx="10294235" cy="576000"/>
          </a:xfrm>
          <a:prstGeom prst="rect">
            <a:avLst/>
          </a:prstGeom>
          <a:noFill/>
          <a:ln w="28575">
            <a:solidFill>
              <a:srgbClr val="B93A17"/>
            </a:solidFill>
          </a:ln>
        </p:spPr>
        <p:txBody>
          <a:bodyPr wrap="square" rtlCol="0" anchor="ctr">
            <a:noAutofit/>
          </a:bodyPr>
          <a:lstStyle/>
          <a:p>
            <a:r>
              <a:rPr lang="en-GB" sz="2200">
                <a:solidFill>
                  <a:prstClr val="black"/>
                </a:solidFill>
              </a:rPr>
              <a:t>Change these adjectives to superlatives: happy, sad, important</a:t>
            </a:r>
            <a:endParaRPr lang="en-GB" sz="2200" dirty="0">
              <a:solidFill>
                <a:prstClr val="black"/>
              </a:solidFill>
            </a:endParaRPr>
          </a:p>
        </p:txBody>
      </p:sp>
      <p:sp>
        <p:nvSpPr>
          <p:cNvPr id="16" name="TextBox 15"/>
          <p:cNvSpPr txBox="1"/>
          <p:nvPr/>
        </p:nvSpPr>
        <p:spPr>
          <a:xfrm>
            <a:off x="1566459" y="5792298"/>
            <a:ext cx="10294235" cy="576000"/>
          </a:xfrm>
          <a:prstGeom prst="rect">
            <a:avLst/>
          </a:prstGeom>
          <a:noFill/>
          <a:ln w="28575">
            <a:solidFill>
              <a:srgbClr val="C00000"/>
            </a:solidFill>
          </a:ln>
        </p:spPr>
        <p:txBody>
          <a:bodyPr wrap="square" rtlCol="0" anchor="ctr">
            <a:noAutofit/>
          </a:bodyPr>
          <a:lstStyle/>
          <a:p>
            <a:r>
              <a:rPr lang="en-GB" sz="2200">
                <a:solidFill>
                  <a:prstClr val="black"/>
                </a:solidFill>
              </a:rPr>
              <a:t>Write a sentence beginning with an adverb</a:t>
            </a:r>
            <a:endParaRPr lang="en-GB" sz="2200" dirty="0">
              <a:solidFill>
                <a:prstClr val="black"/>
              </a:solidFill>
            </a:endParaRPr>
          </a:p>
        </p:txBody>
      </p:sp>
      <p:sp>
        <p:nvSpPr>
          <p:cNvPr id="21" name="TextBox 20"/>
          <p:cNvSpPr txBox="1"/>
          <p:nvPr/>
        </p:nvSpPr>
        <p:spPr>
          <a:xfrm>
            <a:off x="4810164" y="1386051"/>
            <a:ext cx="6048672" cy="461665"/>
          </a:xfrm>
          <a:prstGeom prst="rect">
            <a:avLst/>
          </a:prstGeom>
          <a:solidFill>
            <a:schemeClr val="accent4">
              <a:lumMod val="20000"/>
              <a:lumOff val="80000"/>
            </a:schemeClr>
          </a:solidFill>
          <a:ln w="38100">
            <a:solidFill>
              <a:schemeClr val="accent4"/>
            </a:solidFill>
          </a:ln>
        </p:spPr>
        <p:txBody>
          <a:bodyPr wrap="square" rtlCol="0">
            <a:spAutoFit/>
          </a:bodyPr>
          <a:lstStyle/>
          <a:p>
            <a:pPr algn="ctr"/>
            <a:r>
              <a:rPr lang="en-GB" sz="2400" dirty="0"/>
              <a:t>Please answer on your </a:t>
            </a:r>
            <a:r>
              <a:rPr lang="en-GB" sz="2400"/>
              <a:t>paper sheet.</a:t>
            </a:r>
            <a:endParaRPr lang="en-GB" sz="2400" dirty="0"/>
          </a:p>
        </p:txBody>
      </p:sp>
      <p:sp>
        <p:nvSpPr>
          <p:cNvPr id="11" name="TextBox 10">
            <a:extLst>
              <a:ext uri="{FF2B5EF4-FFF2-40B4-BE49-F238E27FC236}">
                <a16:creationId xmlns:a16="http://schemas.microsoft.com/office/drawing/2014/main" id="{E6916B95-C830-45CF-ADA1-FAB489B19C37}"/>
              </a:ext>
            </a:extLst>
          </p:cNvPr>
          <p:cNvSpPr txBox="1"/>
          <p:nvPr/>
        </p:nvSpPr>
        <p:spPr>
          <a:xfrm>
            <a:off x="329502" y="362847"/>
            <a:ext cx="2433285" cy="646331"/>
          </a:xfrm>
          <a:prstGeom prst="rect">
            <a:avLst/>
          </a:prstGeom>
          <a:noFill/>
        </p:spPr>
        <p:txBody>
          <a:bodyPr wrap="square" rtlCol="0">
            <a:spAutoFit/>
          </a:bodyPr>
          <a:lstStyle/>
          <a:p>
            <a:r>
              <a:rPr lang="en-GB" sz="3600" b="1" dirty="0"/>
              <a:t>Year 7 LP1</a:t>
            </a:r>
          </a:p>
        </p:txBody>
      </p:sp>
      <p:sp>
        <p:nvSpPr>
          <p:cNvPr id="22" name="TextBox 21">
            <a:extLst>
              <a:ext uri="{FF2B5EF4-FFF2-40B4-BE49-F238E27FC236}">
                <a16:creationId xmlns:a16="http://schemas.microsoft.com/office/drawing/2014/main" id="{6673D9B0-495D-48B3-B745-0578F3D110D7}"/>
              </a:ext>
            </a:extLst>
          </p:cNvPr>
          <p:cNvSpPr txBox="1"/>
          <p:nvPr/>
        </p:nvSpPr>
        <p:spPr>
          <a:xfrm>
            <a:off x="1566460" y="2073834"/>
            <a:ext cx="10294236" cy="576000"/>
          </a:xfrm>
          <a:prstGeom prst="rect">
            <a:avLst/>
          </a:prstGeom>
          <a:noFill/>
          <a:ln w="28575">
            <a:solidFill>
              <a:srgbClr val="92D050"/>
            </a:solidFill>
          </a:ln>
        </p:spPr>
        <p:txBody>
          <a:bodyPr wrap="square" rtlCol="0" anchor="ctr">
            <a:noAutofit/>
          </a:bodyPr>
          <a:lstStyle/>
          <a:p>
            <a:r>
              <a:rPr lang="en-GB" sz="2200" dirty="0">
                <a:solidFill>
                  <a:prstClr val="black"/>
                </a:solidFill>
              </a:rPr>
              <a:t>Describe the meaning of ‘evidence’</a:t>
            </a:r>
          </a:p>
        </p:txBody>
      </p:sp>
    </p:spTree>
    <p:extLst>
      <p:ext uri="{BB962C8B-B14F-4D97-AF65-F5344CB8AC3E}">
        <p14:creationId xmlns:p14="http://schemas.microsoft.com/office/powerpoint/2010/main" val="2875350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7458F-7F8F-4723-A5A7-0A2B7CF9CA59}"/>
              </a:ext>
            </a:extLst>
          </p:cNvPr>
          <p:cNvSpPr>
            <a:spLocks noGrp="1"/>
          </p:cNvSpPr>
          <p:nvPr>
            <p:ph type="title"/>
          </p:nvPr>
        </p:nvSpPr>
        <p:spPr>
          <a:xfrm>
            <a:off x="2152650" y="230190"/>
            <a:ext cx="7886700" cy="646928"/>
          </a:xfrm>
          <a:solidFill>
            <a:schemeClr val="accent6">
              <a:lumMod val="20000"/>
              <a:lumOff val="80000"/>
            </a:schemeClr>
          </a:solidFill>
          <a:ln w="38100">
            <a:solidFill>
              <a:srgbClr val="7030A0"/>
            </a:solidFill>
          </a:ln>
          <a:effectLst>
            <a:outerShdw blurRad="50800" dist="38100" dir="2700000" algn="tl" rotWithShape="0">
              <a:prstClr val="black">
                <a:alpha val="40000"/>
              </a:prstClr>
            </a:outerShdw>
          </a:effectLst>
        </p:spPr>
        <p:txBody>
          <a:bodyPr>
            <a:normAutofit fontScale="90000"/>
          </a:bodyPr>
          <a:lstStyle/>
          <a:p>
            <a:r>
              <a:rPr lang="en-GB" dirty="0"/>
              <a:t>Analysing tension in chapter nine</a:t>
            </a:r>
          </a:p>
        </p:txBody>
      </p:sp>
      <p:sp>
        <p:nvSpPr>
          <p:cNvPr id="3" name="Content Placeholder 2">
            <a:extLst>
              <a:ext uri="{FF2B5EF4-FFF2-40B4-BE49-F238E27FC236}">
                <a16:creationId xmlns:a16="http://schemas.microsoft.com/office/drawing/2014/main" id="{93111EEA-AE74-4899-8845-0FAC2EF55034}"/>
              </a:ext>
            </a:extLst>
          </p:cNvPr>
          <p:cNvSpPr>
            <a:spLocks noGrp="1"/>
          </p:cNvSpPr>
          <p:nvPr>
            <p:ph idx="1"/>
          </p:nvPr>
        </p:nvSpPr>
        <p:spPr>
          <a:xfrm>
            <a:off x="2727414" y="2365527"/>
            <a:ext cx="4342845" cy="1325563"/>
          </a:xfrm>
          <a:solidFill>
            <a:schemeClr val="accent4">
              <a:lumMod val="20000"/>
              <a:lumOff val="80000"/>
            </a:schemeClr>
          </a:solidFill>
          <a:ln w="38100">
            <a:solidFill>
              <a:srgbClr val="00B050"/>
            </a:solidFill>
          </a:ln>
        </p:spPr>
        <p:txBody>
          <a:bodyPr>
            <a:normAutofit fontScale="55000" lnSpcReduction="20000"/>
          </a:bodyPr>
          <a:lstStyle/>
          <a:p>
            <a:pPr marL="0" indent="0">
              <a:buNone/>
            </a:pPr>
            <a:r>
              <a:rPr lang="en-GB" dirty="0"/>
              <a:t>Technique One: ____________</a:t>
            </a:r>
          </a:p>
          <a:p>
            <a:pPr marL="0" indent="0">
              <a:buNone/>
            </a:pPr>
            <a:r>
              <a:rPr lang="en-GB" dirty="0"/>
              <a:t>Example: “______________________”</a:t>
            </a:r>
          </a:p>
          <a:p>
            <a:pPr marL="0" indent="0">
              <a:buNone/>
            </a:pPr>
            <a:r>
              <a:rPr lang="en-GB" dirty="0"/>
              <a:t>How does it create tension in Chapter Nine? _________________________________________________________________________________________________________________________________</a:t>
            </a:r>
          </a:p>
        </p:txBody>
      </p:sp>
      <p:sp>
        <p:nvSpPr>
          <p:cNvPr id="4" name="Content Placeholder 2">
            <a:extLst>
              <a:ext uri="{FF2B5EF4-FFF2-40B4-BE49-F238E27FC236}">
                <a16:creationId xmlns:a16="http://schemas.microsoft.com/office/drawing/2014/main" id="{B1EFF109-DAB1-45C9-8C3E-E82604E94846}"/>
              </a:ext>
            </a:extLst>
          </p:cNvPr>
          <p:cNvSpPr txBox="1">
            <a:spLocks/>
          </p:cNvSpPr>
          <p:nvPr/>
        </p:nvSpPr>
        <p:spPr>
          <a:xfrm>
            <a:off x="2725539" y="3755323"/>
            <a:ext cx="4342845" cy="1325563"/>
          </a:xfrm>
          <a:prstGeom prst="rect">
            <a:avLst/>
          </a:prstGeom>
          <a:solidFill>
            <a:schemeClr val="accent4">
              <a:lumMod val="20000"/>
              <a:lumOff val="80000"/>
            </a:schemeClr>
          </a:solidFill>
          <a:ln w="38100">
            <a:solidFill>
              <a:srgbClr val="00B050"/>
            </a:solidFill>
          </a:ln>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Technique Two: ____________</a:t>
            </a:r>
          </a:p>
          <a:p>
            <a:pPr marL="0" indent="0">
              <a:buNone/>
            </a:pPr>
            <a:r>
              <a:rPr lang="en-GB" dirty="0"/>
              <a:t>Example: “______________________”</a:t>
            </a:r>
          </a:p>
          <a:p>
            <a:pPr marL="0" indent="0">
              <a:buNone/>
            </a:pPr>
            <a:r>
              <a:rPr lang="en-GB" dirty="0"/>
              <a:t>How does it create tension in Chapter Nine? _________________________________________________________________________________________________________________________________</a:t>
            </a:r>
          </a:p>
        </p:txBody>
      </p:sp>
      <p:sp>
        <p:nvSpPr>
          <p:cNvPr id="5" name="Content Placeholder 2">
            <a:extLst>
              <a:ext uri="{FF2B5EF4-FFF2-40B4-BE49-F238E27FC236}">
                <a16:creationId xmlns:a16="http://schemas.microsoft.com/office/drawing/2014/main" id="{E3C92AA2-85C3-4773-A215-7EE91BD24A5F}"/>
              </a:ext>
            </a:extLst>
          </p:cNvPr>
          <p:cNvSpPr txBox="1">
            <a:spLocks/>
          </p:cNvSpPr>
          <p:nvPr/>
        </p:nvSpPr>
        <p:spPr>
          <a:xfrm>
            <a:off x="2725538" y="5160762"/>
            <a:ext cx="4342845" cy="1325563"/>
          </a:xfrm>
          <a:prstGeom prst="rect">
            <a:avLst/>
          </a:prstGeom>
          <a:solidFill>
            <a:schemeClr val="accent4">
              <a:lumMod val="20000"/>
              <a:lumOff val="80000"/>
            </a:schemeClr>
          </a:solidFill>
          <a:ln w="38100">
            <a:solidFill>
              <a:srgbClr val="00B050"/>
            </a:solidFill>
          </a:ln>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Technique Three: ____________</a:t>
            </a:r>
          </a:p>
          <a:p>
            <a:pPr marL="0" indent="0">
              <a:buNone/>
            </a:pPr>
            <a:r>
              <a:rPr lang="en-GB" dirty="0"/>
              <a:t>Example: “______________________”</a:t>
            </a:r>
          </a:p>
          <a:p>
            <a:pPr marL="0" indent="0">
              <a:buNone/>
            </a:pPr>
            <a:r>
              <a:rPr lang="en-GB" dirty="0"/>
              <a:t>How does it create tension in Chapter Nine? _________________________________________________________________________________________________________________________________</a:t>
            </a:r>
          </a:p>
        </p:txBody>
      </p:sp>
      <p:sp>
        <p:nvSpPr>
          <p:cNvPr id="6" name="Content Placeholder 2">
            <a:extLst>
              <a:ext uri="{FF2B5EF4-FFF2-40B4-BE49-F238E27FC236}">
                <a16:creationId xmlns:a16="http://schemas.microsoft.com/office/drawing/2014/main" id="{6177EC77-F41E-4237-B7D9-3ABC83666F7B}"/>
              </a:ext>
            </a:extLst>
          </p:cNvPr>
          <p:cNvSpPr txBox="1">
            <a:spLocks/>
          </p:cNvSpPr>
          <p:nvPr/>
        </p:nvSpPr>
        <p:spPr>
          <a:xfrm>
            <a:off x="2727415" y="983491"/>
            <a:ext cx="4342845" cy="1325563"/>
          </a:xfrm>
          <a:prstGeom prst="rect">
            <a:avLst/>
          </a:prstGeom>
          <a:solidFill>
            <a:schemeClr val="accent4">
              <a:lumMod val="20000"/>
              <a:lumOff val="80000"/>
            </a:schemeClr>
          </a:solidFill>
          <a:ln w="38100">
            <a:solidFill>
              <a:srgbClr val="00B050"/>
            </a:solidFill>
          </a:ln>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rgbClr val="FF0000"/>
                </a:solidFill>
              </a:rPr>
              <a:t>Technique: Keeping the action away from the reader</a:t>
            </a:r>
          </a:p>
          <a:p>
            <a:pPr marL="0" indent="0">
              <a:buNone/>
            </a:pPr>
            <a:r>
              <a:rPr lang="en-GB" dirty="0">
                <a:solidFill>
                  <a:srgbClr val="FF0000"/>
                </a:solidFill>
              </a:rPr>
              <a:t>Example: “There was no need for the screaming.”</a:t>
            </a:r>
          </a:p>
          <a:p>
            <a:pPr marL="0" indent="0">
              <a:buNone/>
            </a:pPr>
            <a:r>
              <a:rPr lang="en-GB" dirty="0">
                <a:solidFill>
                  <a:schemeClr val="accent4">
                    <a:lumMod val="75000"/>
                  </a:schemeClr>
                </a:solidFill>
              </a:rPr>
              <a:t>How does it create tension in Chapter Nine? The writer begins by trying to make us feel relaxed and calm by saying the freak was not scary, but this means we will feel even more tense later on in the chapter.</a:t>
            </a:r>
          </a:p>
        </p:txBody>
      </p:sp>
      <p:sp>
        <p:nvSpPr>
          <p:cNvPr id="7" name="Content Placeholder 2">
            <a:extLst>
              <a:ext uri="{FF2B5EF4-FFF2-40B4-BE49-F238E27FC236}">
                <a16:creationId xmlns:a16="http://schemas.microsoft.com/office/drawing/2014/main" id="{D6598352-F53D-4CEA-9811-D7C37C90FE26}"/>
              </a:ext>
            </a:extLst>
          </p:cNvPr>
          <p:cNvSpPr txBox="1">
            <a:spLocks/>
          </p:cNvSpPr>
          <p:nvPr/>
        </p:nvSpPr>
        <p:spPr>
          <a:xfrm>
            <a:off x="7231100" y="966402"/>
            <a:ext cx="4960900" cy="4058218"/>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200" dirty="0"/>
              <a:t>Short, snappy simple sentences that mean the reader has to keep pausing</a:t>
            </a:r>
          </a:p>
          <a:p>
            <a:pPr marL="0" indent="0" algn="r">
              <a:buNone/>
            </a:pPr>
            <a:r>
              <a:rPr lang="en-US" sz="1200" dirty="0"/>
              <a:t>Ellipses (…)</a:t>
            </a:r>
          </a:p>
          <a:p>
            <a:pPr marL="0" indent="0" algn="r">
              <a:buNone/>
            </a:pPr>
            <a:r>
              <a:rPr lang="en-US" sz="1200" dirty="0"/>
              <a:t>Keeping the action away from the reader as long as possible.</a:t>
            </a:r>
          </a:p>
          <a:p>
            <a:pPr marL="0" indent="0" algn="r">
              <a:buNone/>
            </a:pPr>
            <a:r>
              <a:rPr lang="en-US" sz="1200" dirty="0"/>
              <a:t>Powerful verbs (Thrashing, hitting, pummeling)</a:t>
            </a:r>
          </a:p>
          <a:p>
            <a:pPr marL="0" indent="0" algn="r">
              <a:buNone/>
            </a:pPr>
            <a:r>
              <a:rPr lang="en-US" sz="1200" dirty="0"/>
              <a:t>Including the 5 senses (See, hear, touch, taste, smell)</a:t>
            </a:r>
          </a:p>
          <a:p>
            <a:pPr marL="0" indent="0" algn="r">
              <a:buNone/>
            </a:pPr>
            <a:r>
              <a:rPr lang="en-US" sz="1200" dirty="0"/>
              <a:t>Emotive language</a:t>
            </a:r>
          </a:p>
          <a:p>
            <a:pPr marL="0" indent="0" algn="r">
              <a:buNone/>
            </a:pPr>
            <a:r>
              <a:rPr lang="en-US" sz="1200" dirty="0"/>
              <a:t>A change in the </a:t>
            </a:r>
            <a:r>
              <a:rPr lang="en-US" sz="1200" dirty="0" err="1"/>
              <a:t>behaviour</a:t>
            </a:r>
            <a:r>
              <a:rPr lang="en-US" sz="1200" dirty="0"/>
              <a:t> of characters</a:t>
            </a:r>
          </a:p>
          <a:p>
            <a:pPr marL="0" indent="0" algn="r">
              <a:buNone/>
            </a:pPr>
            <a:r>
              <a:rPr lang="en-GB" sz="1200" dirty="0"/>
              <a:t>Creating an anxious mood and atmosphere to begin with</a:t>
            </a:r>
          </a:p>
          <a:p>
            <a:pPr marL="0" indent="0" algn="r">
              <a:buNone/>
            </a:pPr>
            <a:r>
              <a:rPr lang="en-GB" sz="1200" dirty="0"/>
              <a:t>Changing to a chaotic mood and atmosphere</a:t>
            </a:r>
          </a:p>
          <a:p>
            <a:pPr marL="0" indent="0" algn="r">
              <a:buNone/>
            </a:pPr>
            <a:r>
              <a:rPr lang="en-GB" sz="1200" dirty="0"/>
              <a:t>Speeding up or slowing down time</a:t>
            </a:r>
          </a:p>
          <a:p>
            <a:pPr marL="0" indent="0" algn="r">
              <a:buNone/>
            </a:pPr>
            <a:r>
              <a:rPr lang="en-GB" sz="1200" dirty="0"/>
              <a:t>Repetition </a:t>
            </a:r>
          </a:p>
          <a:p>
            <a:pPr marL="0" indent="0" algn="r">
              <a:buNone/>
            </a:pPr>
            <a:r>
              <a:rPr lang="en-GB" sz="1200" dirty="0"/>
              <a:t>Onomatopoeia (Crash! Bang! Wallop!)</a:t>
            </a:r>
          </a:p>
          <a:p>
            <a:pPr marL="0" indent="0" algn="r">
              <a:buNone/>
            </a:pPr>
            <a:r>
              <a:rPr lang="en-GB" sz="1200" dirty="0"/>
              <a:t>Foreshadowing and foreboding (Hinting at what will happen)</a:t>
            </a:r>
          </a:p>
          <a:p>
            <a:pPr marL="0" indent="0" algn="r">
              <a:buNone/>
            </a:pPr>
            <a:r>
              <a:rPr lang="en-GB" sz="1200" dirty="0"/>
              <a:t>Italics for emphasis</a:t>
            </a:r>
          </a:p>
          <a:p>
            <a:pPr marL="0" indent="0" algn="r">
              <a:buNone/>
            </a:pPr>
            <a:endParaRPr lang="en-GB" sz="1200" dirty="0"/>
          </a:p>
        </p:txBody>
      </p:sp>
      <p:sp>
        <p:nvSpPr>
          <p:cNvPr id="8" name="TextBox 7">
            <a:extLst>
              <a:ext uri="{FF2B5EF4-FFF2-40B4-BE49-F238E27FC236}">
                <a16:creationId xmlns:a16="http://schemas.microsoft.com/office/drawing/2014/main" id="{C1CB2E38-0942-4169-9067-BDD3BDA1D6F2}"/>
              </a:ext>
            </a:extLst>
          </p:cNvPr>
          <p:cNvSpPr txBox="1"/>
          <p:nvPr/>
        </p:nvSpPr>
        <p:spPr>
          <a:xfrm>
            <a:off x="138095" y="2181663"/>
            <a:ext cx="2506085" cy="4401205"/>
          </a:xfrm>
          <a:prstGeom prst="rect">
            <a:avLst/>
          </a:prstGeom>
          <a:solidFill>
            <a:schemeClr val="accent6">
              <a:lumMod val="20000"/>
              <a:lumOff val="80000"/>
            </a:schemeClr>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GB" sz="1400" dirty="0"/>
              <a:t>We’re going to read Chapter Nine now – this is a particularly </a:t>
            </a:r>
            <a:r>
              <a:rPr lang="en-GB" sz="1400" b="1" dirty="0"/>
              <a:t>tense</a:t>
            </a:r>
            <a:r>
              <a:rPr lang="en-GB" sz="1400" dirty="0"/>
              <a:t> chapter.</a:t>
            </a:r>
          </a:p>
          <a:p>
            <a:endParaRPr lang="en-GB" sz="1400" dirty="0"/>
          </a:p>
          <a:p>
            <a:r>
              <a:rPr lang="en-GB" sz="1400" dirty="0">
                <a:solidFill>
                  <a:srgbClr val="FF0000"/>
                </a:solidFill>
              </a:rPr>
              <a:t>Find three different tension techniques in the chapter and write down quotes to back up your analysis.</a:t>
            </a:r>
          </a:p>
          <a:p>
            <a:endParaRPr lang="en-GB" sz="1400" dirty="0"/>
          </a:p>
          <a:p>
            <a:r>
              <a:rPr lang="en-GB" sz="1400" dirty="0">
                <a:solidFill>
                  <a:schemeClr val="accent4">
                    <a:lumMod val="50000"/>
                  </a:schemeClr>
                </a:solidFill>
              </a:rPr>
              <a:t>Explain how each of these examples creates tension for the reader.</a:t>
            </a:r>
          </a:p>
          <a:p>
            <a:endParaRPr lang="en-GB" sz="1400" dirty="0"/>
          </a:p>
          <a:p>
            <a:r>
              <a:rPr lang="en-GB" sz="1400" dirty="0">
                <a:solidFill>
                  <a:srgbClr val="00B050"/>
                </a:solidFill>
              </a:rPr>
              <a:t>Evaluate which techniques the writer uses the most in order to build a sense of tension in his writing. Include specific examples and techniques in your evaluation. Complete this in your exercise book</a:t>
            </a:r>
            <a:r>
              <a:rPr lang="en-GB" sz="1200" dirty="0">
                <a:solidFill>
                  <a:srgbClr val="00B050"/>
                </a:solidFill>
              </a:rPr>
              <a:t>.</a:t>
            </a:r>
          </a:p>
        </p:txBody>
      </p:sp>
      <p:sp>
        <p:nvSpPr>
          <p:cNvPr id="9" name="Arrow: Right 8">
            <a:extLst>
              <a:ext uri="{FF2B5EF4-FFF2-40B4-BE49-F238E27FC236}">
                <a16:creationId xmlns:a16="http://schemas.microsoft.com/office/drawing/2014/main" id="{B37CB8F5-883F-438C-8021-BF4F5D46D693}"/>
              </a:ext>
            </a:extLst>
          </p:cNvPr>
          <p:cNvSpPr/>
          <p:nvPr/>
        </p:nvSpPr>
        <p:spPr>
          <a:xfrm rot="10800000">
            <a:off x="7011482" y="1239431"/>
            <a:ext cx="594804" cy="646928"/>
          </a:xfrm>
          <a:prstGeom prst="rightArrow">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05A5573F-7605-4F15-B74C-482C72D30E75}"/>
              </a:ext>
            </a:extLst>
          </p:cNvPr>
          <p:cNvSpPr/>
          <p:nvPr/>
        </p:nvSpPr>
        <p:spPr>
          <a:xfrm rot="5400000">
            <a:off x="6217503" y="2162041"/>
            <a:ext cx="360556" cy="411595"/>
          </a:xfrm>
          <a:prstGeom prst="rightArrow">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F018EE53-735C-4715-918A-D23CB3BC2625}"/>
              </a:ext>
            </a:extLst>
          </p:cNvPr>
          <p:cNvSpPr/>
          <p:nvPr/>
        </p:nvSpPr>
        <p:spPr>
          <a:xfrm rot="5400000">
            <a:off x="6217504" y="3590300"/>
            <a:ext cx="360556" cy="411595"/>
          </a:xfrm>
          <a:prstGeom prst="rightArrow">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EB13D54C-FC44-4D72-8B5A-E0913358F42C}"/>
              </a:ext>
            </a:extLst>
          </p:cNvPr>
          <p:cNvSpPr/>
          <p:nvPr/>
        </p:nvSpPr>
        <p:spPr>
          <a:xfrm rot="5400000">
            <a:off x="6214284" y="5096451"/>
            <a:ext cx="360556" cy="411595"/>
          </a:xfrm>
          <a:prstGeom prst="rightArrow">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 picture containing book, text&#10;&#10;Description generated with very high confidence">
            <a:extLst>
              <a:ext uri="{FF2B5EF4-FFF2-40B4-BE49-F238E27FC236}">
                <a16:creationId xmlns:a16="http://schemas.microsoft.com/office/drawing/2014/main" id="{96BB265E-8643-45A4-AD51-D75E487E76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5575" y="-37503"/>
            <a:ext cx="828640" cy="1003905"/>
          </a:xfrm>
          <a:prstGeom prst="rect">
            <a:avLst/>
          </a:prstGeom>
        </p:spPr>
      </p:pic>
      <p:sp>
        <p:nvSpPr>
          <p:cNvPr id="14" name="TextBox 13"/>
          <p:cNvSpPr txBox="1"/>
          <p:nvPr/>
        </p:nvSpPr>
        <p:spPr>
          <a:xfrm>
            <a:off x="0" y="-37503"/>
            <a:ext cx="2341419" cy="2123658"/>
          </a:xfrm>
          <a:prstGeom prst="rect">
            <a:avLst/>
          </a:prstGeom>
          <a:noFill/>
        </p:spPr>
        <p:txBody>
          <a:bodyPr wrap="square" rtlCol="0">
            <a:spAutoFit/>
          </a:bodyPr>
          <a:lstStyle/>
          <a:p>
            <a:r>
              <a:rPr lang="en-GB" sz="4400" dirty="0" smtClean="0">
                <a:solidFill>
                  <a:srgbClr val="00B050"/>
                </a:solidFill>
                <a:latin typeface="Snap ITC" panose="04040A07060A02020202" pitchFamily="82" charset="0"/>
              </a:rPr>
              <a:t>Which</a:t>
            </a:r>
            <a:r>
              <a:rPr lang="en-GB" sz="4400" dirty="0" smtClean="0">
                <a:solidFill>
                  <a:srgbClr val="7030A0"/>
                </a:solidFill>
                <a:latin typeface="Snap ITC" panose="04040A07060A02020202" pitchFamily="82" charset="0"/>
              </a:rPr>
              <a:t> </a:t>
            </a:r>
          </a:p>
          <a:p>
            <a:r>
              <a:rPr lang="en-GB" sz="4400" dirty="0" smtClean="0">
                <a:solidFill>
                  <a:srgbClr val="FF0000"/>
                </a:solidFill>
                <a:latin typeface="Snap ITC" panose="04040A07060A02020202" pitchFamily="82" charset="0"/>
              </a:rPr>
              <a:t>Words</a:t>
            </a:r>
          </a:p>
          <a:p>
            <a:r>
              <a:rPr lang="en-GB" sz="4400" dirty="0" smtClean="0">
                <a:solidFill>
                  <a:srgbClr val="7030A0"/>
                </a:solidFill>
                <a:latin typeface="Snap ITC" panose="04040A07060A02020202" pitchFamily="82" charset="0"/>
              </a:rPr>
              <a:t>Work?</a:t>
            </a:r>
            <a:endParaRPr lang="en-GB" sz="4400" dirty="0">
              <a:solidFill>
                <a:srgbClr val="7030A0"/>
              </a:solidFill>
              <a:latin typeface="Snap ITC" panose="04040A07060A02020202" pitchFamily="82" charset="0"/>
            </a:endParaRPr>
          </a:p>
        </p:txBody>
      </p:sp>
    </p:spTree>
    <p:extLst>
      <p:ext uri="{BB962C8B-B14F-4D97-AF65-F5344CB8AC3E}">
        <p14:creationId xmlns:p14="http://schemas.microsoft.com/office/powerpoint/2010/main" val="2863006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LP1 Week </a:t>
            </a:r>
            <a:r>
              <a:rPr lang="en-GB" dirty="0" smtClean="0"/>
              <a:t>5A</a:t>
            </a:r>
            <a:r>
              <a:rPr lang="en-GB" dirty="0" smtClean="0"/>
              <a:t> 5th October </a:t>
            </a:r>
            <a:r>
              <a:rPr lang="en-GB" dirty="0" smtClean="0"/>
              <a:t/>
            </a:r>
            <a:br>
              <a:rPr lang="en-GB" dirty="0" smtClean="0"/>
            </a:br>
            <a:r>
              <a:rPr lang="en-GB" dirty="0" smtClean="0"/>
              <a:t>Friday</a:t>
            </a:r>
            <a:endParaRPr lang="en-GB" dirty="0"/>
          </a:p>
        </p:txBody>
      </p:sp>
      <p:pic>
        <p:nvPicPr>
          <p:cNvPr id="4" name="Content Placeholder 3" descr="Feeling Fictional: Guest Post: 12-year-old Kain makes his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8250" y="2401094"/>
            <a:ext cx="2095500" cy="3200400"/>
          </a:xfrm>
        </p:spPr>
      </p:pic>
    </p:spTree>
    <p:extLst>
      <p:ext uri="{BB962C8B-B14F-4D97-AF65-F5344CB8AC3E}">
        <p14:creationId xmlns:p14="http://schemas.microsoft.com/office/powerpoint/2010/main" val="2788313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Image result for vegetable no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270" y="2819045"/>
            <a:ext cx="831450" cy="798844"/>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Image result for vegetable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503" y="1926096"/>
            <a:ext cx="755580" cy="81905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vegetable no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716" y="3775826"/>
            <a:ext cx="806717" cy="80671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4458036" y="373706"/>
            <a:ext cx="6400800" cy="892398"/>
          </a:xfrm>
          <a:solidFill>
            <a:schemeClr val="accent5">
              <a:lumMod val="20000"/>
              <a:lumOff val="80000"/>
            </a:schemeClr>
          </a:solidFill>
          <a:ln w="28575">
            <a:solidFill>
              <a:schemeClr val="accent5"/>
            </a:solidFill>
          </a:ln>
        </p:spPr>
        <p:txBody>
          <a:bodyPr>
            <a:normAutofit fontScale="92500" lnSpcReduction="10000"/>
          </a:bodyPr>
          <a:lstStyle/>
          <a:p>
            <a:r>
              <a:rPr lang="en-GB" sz="6600" b="1" dirty="0">
                <a:solidFill>
                  <a:schemeClr val="accent4">
                    <a:lumMod val="75000"/>
                  </a:schemeClr>
                </a:solidFill>
              </a:rPr>
              <a:t>English</a:t>
            </a:r>
            <a:r>
              <a:rPr lang="en-GB" sz="6600" b="1" dirty="0"/>
              <a:t> </a:t>
            </a:r>
            <a:r>
              <a:rPr lang="en-GB" sz="6600" b="1" dirty="0">
                <a:solidFill>
                  <a:schemeClr val="accent4">
                    <a:lumMod val="75000"/>
                  </a:schemeClr>
                </a:solidFill>
              </a:rPr>
              <a:t>5-a-day</a:t>
            </a:r>
          </a:p>
        </p:txBody>
      </p:sp>
      <p:sp>
        <p:nvSpPr>
          <p:cNvPr id="4" name="AutoShape 5" descr="Image result for fruit and veg no background"/>
          <p:cNvSpPr>
            <a:spLocks noChangeAspect="1" noChangeArrowheads="1"/>
          </p:cNvSpPr>
          <p:nvPr/>
        </p:nvSpPr>
        <p:spPr bwMode="auto">
          <a:xfrm>
            <a:off x="2175963" y="-11511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031" name="Picture 7" descr="Image result for fruit and veg no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0495" y="362847"/>
            <a:ext cx="1731962" cy="14433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ruit and veg no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2023" y="4646432"/>
            <a:ext cx="912394" cy="9123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2772" y="1949536"/>
            <a:ext cx="637123" cy="769441"/>
          </a:xfrm>
          <a:prstGeom prst="rect">
            <a:avLst/>
          </a:prstGeom>
          <a:noFill/>
        </p:spPr>
        <p:txBody>
          <a:bodyPr wrap="square" rtlCol="0">
            <a:spAutoFit/>
          </a:bodyPr>
          <a:lstStyle/>
          <a:p>
            <a:r>
              <a:rPr lang="en-GB" sz="4400" b="1" dirty="0">
                <a:ln w="25400">
                  <a:solidFill>
                    <a:schemeClr val="accent6">
                      <a:lumMod val="60000"/>
                      <a:lumOff val="40000"/>
                    </a:schemeClr>
                  </a:solidFill>
                </a:ln>
                <a:solidFill>
                  <a:prstClr val="black"/>
                </a:solidFill>
              </a:rPr>
              <a:t>1</a:t>
            </a:r>
          </a:p>
        </p:txBody>
      </p:sp>
      <p:pic>
        <p:nvPicPr>
          <p:cNvPr id="1037" name="Picture 13" descr="Image result for fruit no backgrou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000" y="5664029"/>
            <a:ext cx="641970" cy="8602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5548" y="2795384"/>
            <a:ext cx="758456" cy="769441"/>
          </a:xfrm>
          <a:prstGeom prst="rect">
            <a:avLst/>
          </a:prstGeom>
          <a:noFill/>
          <a:ln w="25400">
            <a:noFill/>
          </a:ln>
        </p:spPr>
        <p:txBody>
          <a:bodyPr wrap="square" rtlCol="0">
            <a:spAutoFit/>
          </a:bodyPr>
          <a:lstStyle/>
          <a:p>
            <a:r>
              <a:rPr lang="en-GB" sz="4400" b="1" dirty="0">
                <a:ln w="25400">
                  <a:solidFill>
                    <a:schemeClr val="accent6">
                      <a:lumMod val="50000"/>
                    </a:schemeClr>
                  </a:solidFill>
                </a:ln>
                <a:solidFill>
                  <a:schemeClr val="accent6">
                    <a:lumMod val="60000"/>
                    <a:lumOff val="40000"/>
                  </a:schemeClr>
                </a:solidFill>
              </a:rPr>
              <a:t>2</a:t>
            </a:r>
          </a:p>
        </p:txBody>
      </p:sp>
      <p:sp>
        <p:nvSpPr>
          <p:cNvPr id="7" name="TextBox 6"/>
          <p:cNvSpPr txBox="1"/>
          <p:nvPr/>
        </p:nvSpPr>
        <p:spPr>
          <a:xfrm>
            <a:off x="644889" y="3839197"/>
            <a:ext cx="512484" cy="769441"/>
          </a:xfrm>
          <a:prstGeom prst="rect">
            <a:avLst/>
          </a:prstGeom>
          <a:noFill/>
        </p:spPr>
        <p:txBody>
          <a:bodyPr wrap="square" rtlCol="0">
            <a:spAutoFit/>
          </a:bodyPr>
          <a:lstStyle/>
          <a:p>
            <a:r>
              <a:rPr lang="en-GB" sz="4400" b="1" dirty="0">
                <a:ln w="25400">
                  <a:solidFill>
                    <a:schemeClr val="accent2">
                      <a:lumMod val="60000"/>
                      <a:lumOff val="40000"/>
                    </a:schemeClr>
                  </a:solidFill>
                </a:ln>
                <a:solidFill>
                  <a:prstClr val="black"/>
                </a:solidFill>
              </a:rPr>
              <a:t>3</a:t>
            </a:r>
          </a:p>
        </p:txBody>
      </p:sp>
      <p:sp>
        <p:nvSpPr>
          <p:cNvPr id="8" name="TextBox 7"/>
          <p:cNvSpPr txBox="1"/>
          <p:nvPr/>
        </p:nvSpPr>
        <p:spPr>
          <a:xfrm>
            <a:off x="612806" y="4735636"/>
            <a:ext cx="536506" cy="769441"/>
          </a:xfrm>
          <a:prstGeom prst="rect">
            <a:avLst/>
          </a:prstGeom>
          <a:noFill/>
        </p:spPr>
        <p:txBody>
          <a:bodyPr wrap="square" rtlCol="0">
            <a:spAutoFit/>
          </a:bodyPr>
          <a:lstStyle/>
          <a:p>
            <a:r>
              <a:rPr lang="en-GB" sz="4400" b="1" dirty="0">
                <a:ln w="25400">
                  <a:solidFill>
                    <a:schemeClr val="accent2">
                      <a:lumMod val="75000"/>
                    </a:schemeClr>
                  </a:solidFill>
                </a:ln>
                <a:solidFill>
                  <a:prstClr val="black"/>
                </a:solidFill>
              </a:rPr>
              <a:t>4</a:t>
            </a:r>
          </a:p>
        </p:txBody>
      </p:sp>
      <p:sp>
        <p:nvSpPr>
          <p:cNvPr id="9" name="TextBox 8"/>
          <p:cNvSpPr txBox="1"/>
          <p:nvPr/>
        </p:nvSpPr>
        <p:spPr>
          <a:xfrm>
            <a:off x="584719" y="5711160"/>
            <a:ext cx="794972" cy="769441"/>
          </a:xfrm>
          <a:prstGeom prst="rect">
            <a:avLst/>
          </a:prstGeom>
          <a:noFill/>
        </p:spPr>
        <p:txBody>
          <a:bodyPr wrap="square" rtlCol="0">
            <a:spAutoFit/>
          </a:bodyPr>
          <a:lstStyle/>
          <a:p>
            <a:r>
              <a:rPr lang="en-GB" sz="4400" b="1" dirty="0">
                <a:ln w="25400">
                  <a:solidFill>
                    <a:schemeClr val="accent2">
                      <a:lumMod val="60000"/>
                      <a:lumOff val="40000"/>
                    </a:schemeClr>
                  </a:solidFill>
                </a:ln>
                <a:solidFill>
                  <a:prstClr val="black"/>
                </a:solidFill>
              </a:rPr>
              <a:t>5</a:t>
            </a:r>
          </a:p>
        </p:txBody>
      </p:sp>
      <p:sp>
        <p:nvSpPr>
          <p:cNvPr id="13" name="TextBox 12"/>
          <p:cNvSpPr txBox="1"/>
          <p:nvPr/>
        </p:nvSpPr>
        <p:spPr>
          <a:xfrm>
            <a:off x="1566460" y="2973648"/>
            <a:ext cx="10294236" cy="576000"/>
          </a:xfrm>
          <a:prstGeom prst="rect">
            <a:avLst/>
          </a:prstGeom>
          <a:noFill/>
          <a:ln w="28575">
            <a:solidFill>
              <a:schemeClr val="accent6">
                <a:lumMod val="50000"/>
              </a:schemeClr>
            </a:solidFill>
          </a:ln>
        </p:spPr>
        <p:txBody>
          <a:bodyPr wrap="square" rtlCol="0" anchor="ctr">
            <a:noAutofit/>
          </a:bodyPr>
          <a:lstStyle/>
          <a:p>
            <a:r>
              <a:rPr lang="en-GB" sz="2200" dirty="0">
                <a:solidFill>
                  <a:prstClr val="black"/>
                </a:solidFill>
              </a:rPr>
              <a:t>What is ‘first person’?</a:t>
            </a:r>
          </a:p>
        </p:txBody>
      </p:sp>
      <p:sp>
        <p:nvSpPr>
          <p:cNvPr id="14" name="TextBox 13"/>
          <p:cNvSpPr txBox="1"/>
          <p:nvPr/>
        </p:nvSpPr>
        <p:spPr>
          <a:xfrm>
            <a:off x="1566459" y="3945552"/>
            <a:ext cx="10294235" cy="576000"/>
          </a:xfrm>
          <a:prstGeom prst="rect">
            <a:avLst/>
          </a:prstGeom>
          <a:noFill/>
          <a:ln w="28575">
            <a:solidFill>
              <a:schemeClr val="accent2">
                <a:lumMod val="75000"/>
              </a:schemeClr>
            </a:solidFill>
          </a:ln>
        </p:spPr>
        <p:txBody>
          <a:bodyPr wrap="square" rtlCol="0" anchor="ctr">
            <a:noAutofit/>
          </a:bodyPr>
          <a:lstStyle/>
          <a:p>
            <a:r>
              <a:rPr lang="en-GB" sz="2200" dirty="0">
                <a:solidFill>
                  <a:prstClr val="black"/>
                </a:solidFill>
              </a:rPr>
              <a:t>What is ‘third person’?</a:t>
            </a:r>
          </a:p>
        </p:txBody>
      </p:sp>
      <p:sp>
        <p:nvSpPr>
          <p:cNvPr id="15" name="TextBox 14"/>
          <p:cNvSpPr txBox="1"/>
          <p:nvPr/>
        </p:nvSpPr>
        <p:spPr>
          <a:xfrm>
            <a:off x="1566459" y="4868925"/>
            <a:ext cx="10294235" cy="576000"/>
          </a:xfrm>
          <a:prstGeom prst="rect">
            <a:avLst/>
          </a:prstGeom>
          <a:noFill/>
          <a:ln w="28575">
            <a:solidFill>
              <a:srgbClr val="B93A17"/>
            </a:solidFill>
          </a:ln>
        </p:spPr>
        <p:txBody>
          <a:bodyPr wrap="square" rtlCol="0" anchor="ctr">
            <a:noAutofit/>
          </a:bodyPr>
          <a:lstStyle/>
          <a:p>
            <a:r>
              <a:rPr lang="en-GB" sz="2200">
                <a:solidFill>
                  <a:prstClr val="black"/>
                </a:solidFill>
              </a:rPr>
              <a:t>Change these adjectives to superlatives: happy, fast, important</a:t>
            </a:r>
            <a:endParaRPr lang="en-GB" sz="2200" dirty="0">
              <a:solidFill>
                <a:prstClr val="black"/>
              </a:solidFill>
            </a:endParaRPr>
          </a:p>
        </p:txBody>
      </p:sp>
      <p:sp>
        <p:nvSpPr>
          <p:cNvPr id="16" name="TextBox 15"/>
          <p:cNvSpPr txBox="1"/>
          <p:nvPr/>
        </p:nvSpPr>
        <p:spPr>
          <a:xfrm>
            <a:off x="1566459" y="5792298"/>
            <a:ext cx="10294235" cy="576000"/>
          </a:xfrm>
          <a:prstGeom prst="rect">
            <a:avLst/>
          </a:prstGeom>
          <a:noFill/>
          <a:ln w="28575">
            <a:solidFill>
              <a:srgbClr val="C00000"/>
            </a:solidFill>
          </a:ln>
        </p:spPr>
        <p:txBody>
          <a:bodyPr wrap="square" rtlCol="0" anchor="ctr">
            <a:noAutofit/>
          </a:bodyPr>
          <a:lstStyle/>
          <a:p>
            <a:r>
              <a:rPr lang="en-GB" sz="2200">
                <a:solidFill>
                  <a:prstClr val="black"/>
                </a:solidFill>
              </a:rPr>
              <a:t>There, their or they’re? “The boys were running to ______ school.”</a:t>
            </a:r>
            <a:endParaRPr lang="en-GB" sz="2200" dirty="0">
              <a:solidFill>
                <a:prstClr val="black"/>
              </a:solidFill>
            </a:endParaRPr>
          </a:p>
        </p:txBody>
      </p:sp>
      <p:sp>
        <p:nvSpPr>
          <p:cNvPr id="21" name="TextBox 20"/>
          <p:cNvSpPr txBox="1"/>
          <p:nvPr/>
        </p:nvSpPr>
        <p:spPr>
          <a:xfrm>
            <a:off x="4810164" y="1386051"/>
            <a:ext cx="6048672" cy="461665"/>
          </a:xfrm>
          <a:prstGeom prst="rect">
            <a:avLst/>
          </a:prstGeom>
          <a:solidFill>
            <a:schemeClr val="accent4">
              <a:lumMod val="20000"/>
              <a:lumOff val="80000"/>
            </a:schemeClr>
          </a:solidFill>
          <a:ln w="38100">
            <a:solidFill>
              <a:schemeClr val="accent4"/>
            </a:solidFill>
          </a:ln>
        </p:spPr>
        <p:txBody>
          <a:bodyPr wrap="square" rtlCol="0">
            <a:spAutoFit/>
          </a:bodyPr>
          <a:lstStyle/>
          <a:p>
            <a:pPr algn="ctr"/>
            <a:r>
              <a:rPr lang="en-GB" sz="2400" dirty="0"/>
              <a:t>Please answer on your </a:t>
            </a:r>
            <a:r>
              <a:rPr lang="en-GB" sz="2400"/>
              <a:t>paper sheet.</a:t>
            </a:r>
            <a:endParaRPr lang="en-GB" sz="2400" dirty="0"/>
          </a:p>
        </p:txBody>
      </p:sp>
      <p:sp>
        <p:nvSpPr>
          <p:cNvPr id="11" name="TextBox 10">
            <a:extLst>
              <a:ext uri="{FF2B5EF4-FFF2-40B4-BE49-F238E27FC236}">
                <a16:creationId xmlns:a16="http://schemas.microsoft.com/office/drawing/2014/main" id="{E6916B95-C830-45CF-ADA1-FAB489B19C37}"/>
              </a:ext>
            </a:extLst>
          </p:cNvPr>
          <p:cNvSpPr txBox="1"/>
          <p:nvPr/>
        </p:nvSpPr>
        <p:spPr>
          <a:xfrm>
            <a:off x="329502" y="362847"/>
            <a:ext cx="2433285" cy="646331"/>
          </a:xfrm>
          <a:prstGeom prst="rect">
            <a:avLst/>
          </a:prstGeom>
          <a:noFill/>
        </p:spPr>
        <p:txBody>
          <a:bodyPr wrap="square" rtlCol="0">
            <a:spAutoFit/>
          </a:bodyPr>
          <a:lstStyle/>
          <a:p>
            <a:r>
              <a:rPr lang="en-GB" sz="3600" b="1" dirty="0"/>
              <a:t>Year 7 LP1</a:t>
            </a:r>
          </a:p>
        </p:txBody>
      </p:sp>
      <p:sp>
        <p:nvSpPr>
          <p:cNvPr id="22" name="TextBox 21">
            <a:extLst>
              <a:ext uri="{FF2B5EF4-FFF2-40B4-BE49-F238E27FC236}">
                <a16:creationId xmlns:a16="http://schemas.microsoft.com/office/drawing/2014/main" id="{3AC36CA8-FD34-49C1-B52E-83CE9588E83F}"/>
              </a:ext>
            </a:extLst>
          </p:cNvPr>
          <p:cNvSpPr txBox="1"/>
          <p:nvPr/>
        </p:nvSpPr>
        <p:spPr>
          <a:xfrm>
            <a:off x="1566460" y="2073834"/>
            <a:ext cx="10294236" cy="576000"/>
          </a:xfrm>
          <a:prstGeom prst="rect">
            <a:avLst/>
          </a:prstGeom>
          <a:noFill/>
          <a:ln w="28575">
            <a:solidFill>
              <a:srgbClr val="92D050"/>
            </a:solidFill>
          </a:ln>
        </p:spPr>
        <p:txBody>
          <a:bodyPr wrap="square" rtlCol="0" anchor="ctr">
            <a:noAutofit/>
          </a:bodyPr>
          <a:lstStyle/>
          <a:p>
            <a:r>
              <a:rPr lang="en-GB" sz="2200" dirty="0">
                <a:solidFill>
                  <a:prstClr val="black"/>
                </a:solidFill>
              </a:rPr>
              <a:t>What was last week’s word of the week?</a:t>
            </a:r>
          </a:p>
        </p:txBody>
      </p:sp>
    </p:spTree>
    <p:extLst>
      <p:ext uri="{BB962C8B-B14F-4D97-AF65-F5344CB8AC3E}">
        <p14:creationId xmlns:p14="http://schemas.microsoft.com/office/powerpoint/2010/main" val="3932389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1B5AB-7BFB-4566-8018-B73C08561651}"/>
              </a:ext>
            </a:extLst>
          </p:cNvPr>
          <p:cNvSpPr>
            <a:spLocks noGrp="1"/>
          </p:cNvSpPr>
          <p:nvPr>
            <p:ph type="title"/>
          </p:nvPr>
        </p:nvSpPr>
        <p:spPr/>
        <p:txBody>
          <a:bodyPr/>
          <a:lstStyle/>
          <a:p>
            <a:r>
              <a:rPr lang="en-GB" dirty="0"/>
              <a:t>Mr Tall has decided he wants to test your analytical skills…</a:t>
            </a:r>
          </a:p>
        </p:txBody>
      </p:sp>
      <p:pic>
        <p:nvPicPr>
          <p:cNvPr id="5" name="Picture 4" descr="A close up of a logo&#10;&#10;Description generated with high confidence">
            <a:extLst>
              <a:ext uri="{FF2B5EF4-FFF2-40B4-BE49-F238E27FC236}">
                <a16:creationId xmlns:a16="http://schemas.microsoft.com/office/drawing/2014/main" id="{4EF0F3CA-5565-4247-AD60-9D86ED3802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51141">
            <a:off x="2152651" y="2031624"/>
            <a:ext cx="4817097" cy="3597769"/>
          </a:xfrm>
          <a:prstGeom prst="rect">
            <a:avLst/>
          </a:prstGeom>
        </p:spPr>
      </p:pic>
      <p:sp>
        <p:nvSpPr>
          <p:cNvPr id="6" name="TextBox 5">
            <a:extLst>
              <a:ext uri="{FF2B5EF4-FFF2-40B4-BE49-F238E27FC236}">
                <a16:creationId xmlns:a16="http://schemas.microsoft.com/office/drawing/2014/main" id="{DBAE9130-7B5C-4AB5-BE16-E4500317C301}"/>
              </a:ext>
            </a:extLst>
          </p:cNvPr>
          <p:cNvSpPr txBox="1"/>
          <p:nvPr/>
        </p:nvSpPr>
        <p:spPr>
          <a:xfrm rot="20817935">
            <a:off x="2626936" y="2922566"/>
            <a:ext cx="3864990" cy="1815882"/>
          </a:xfrm>
          <a:prstGeom prst="rect">
            <a:avLst/>
          </a:prstGeom>
          <a:noFill/>
        </p:spPr>
        <p:txBody>
          <a:bodyPr wrap="square" rtlCol="0">
            <a:spAutoFit/>
          </a:bodyPr>
          <a:lstStyle/>
          <a:p>
            <a:r>
              <a:rPr lang="en-US" sz="2800" i="1" dirty="0"/>
              <a:t>Here’s my question: “How does Shan create </a:t>
            </a:r>
            <a:r>
              <a:rPr lang="en-US" sz="2800" b="1" i="1" dirty="0"/>
              <a:t>tension</a:t>
            </a:r>
            <a:r>
              <a:rPr lang="en-US" sz="2800" i="1" dirty="0"/>
              <a:t> for the reader in Chapter Nine?</a:t>
            </a:r>
            <a:r>
              <a:rPr lang="en-GB" sz="2800" i="1" dirty="0"/>
              <a:t>”</a:t>
            </a:r>
            <a:endParaRPr lang="en-US" sz="2800" i="1" dirty="0"/>
          </a:p>
        </p:txBody>
      </p:sp>
      <p:pic>
        <p:nvPicPr>
          <p:cNvPr id="7" name="Picture 6" descr="A close up of a logo&#10;&#10;Description generated with very high confidence">
            <a:extLst>
              <a:ext uri="{FF2B5EF4-FFF2-40B4-BE49-F238E27FC236}">
                <a16:creationId xmlns:a16="http://schemas.microsoft.com/office/drawing/2014/main" id="{FAF472AC-31D1-4E48-BD03-9712CBE9C3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171" b="32357"/>
          <a:stretch/>
        </p:blipFill>
        <p:spPr>
          <a:xfrm>
            <a:off x="8199168" y="4405142"/>
            <a:ext cx="2468832" cy="2452858"/>
          </a:xfrm>
          <a:prstGeom prst="rect">
            <a:avLst/>
          </a:prstGeom>
        </p:spPr>
      </p:pic>
      <p:sp>
        <p:nvSpPr>
          <p:cNvPr id="8" name="Speech Bubble: Oval 7">
            <a:extLst>
              <a:ext uri="{FF2B5EF4-FFF2-40B4-BE49-F238E27FC236}">
                <a16:creationId xmlns:a16="http://schemas.microsoft.com/office/drawing/2014/main" id="{96F84F82-A906-46D2-8294-225F6F1BDD0F}"/>
              </a:ext>
            </a:extLst>
          </p:cNvPr>
          <p:cNvSpPr/>
          <p:nvPr/>
        </p:nvSpPr>
        <p:spPr>
          <a:xfrm>
            <a:off x="5935744" y="4232635"/>
            <a:ext cx="2468832" cy="1737690"/>
          </a:xfrm>
          <a:prstGeom prst="wedgeEllipseCallout">
            <a:avLst>
              <a:gd name="adj1" fmla="val 79133"/>
              <a:gd name="adj2" fmla="val 7425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Are you up for the challenge or do you need a babysitter to help?</a:t>
            </a:r>
          </a:p>
        </p:txBody>
      </p:sp>
      <p:sp>
        <p:nvSpPr>
          <p:cNvPr id="9" name="TextBox 8">
            <a:extLst>
              <a:ext uri="{FF2B5EF4-FFF2-40B4-BE49-F238E27FC236}">
                <a16:creationId xmlns:a16="http://schemas.microsoft.com/office/drawing/2014/main" id="{01EFA825-59F0-4DE4-9D3F-6298D51547A3}"/>
              </a:ext>
            </a:extLst>
          </p:cNvPr>
          <p:cNvSpPr txBox="1"/>
          <p:nvPr/>
        </p:nvSpPr>
        <p:spPr>
          <a:xfrm>
            <a:off x="6096000" y="6169708"/>
            <a:ext cx="2405849" cy="338554"/>
          </a:xfrm>
          <a:prstGeom prst="rect">
            <a:avLst/>
          </a:prstGeom>
          <a:solidFill>
            <a:schemeClr val="accent6">
              <a:lumMod val="20000"/>
              <a:lumOff val="80000"/>
            </a:schemeClr>
          </a:solidFill>
          <a:ln w="38100">
            <a:solidFill>
              <a:schemeClr val="accent1">
                <a:shade val="50000"/>
              </a:schemeClr>
            </a:solidFill>
          </a:ln>
        </p:spPr>
        <p:txBody>
          <a:bodyPr wrap="square" rtlCol="0">
            <a:spAutoFit/>
          </a:bodyPr>
          <a:lstStyle/>
          <a:p>
            <a:r>
              <a:rPr lang="en-GB" sz="1600" i="1" dirty="0"/>
              <a:t>What a horrible man he is!</a:t>
            </a:r>
          </a:p>
        </p:txBody>
      </p:sp>
      <p:sp>
        <p:nvSpPr>
          <p:cNvPr id="10" name="TextBox 9">
            <a:extLst>
              <a:ext uri="{FF2B5EF4-FFF2-40B4-BE49-F238E27FC236}">
                <a16:creationId xmlns:a16="http://schemas.microsoft.com/office/drawing/2014/main" id="{A2D2E4EB-DC10-4568-A4A4-7BFF283C54AC}"/>
              </a:ext>
            </a:extLst>
          </p:cNvPr>
          <p:cNvSpPr txBox="1"/>
          <p:nvPr/>
        </p:nvSpPr>
        <p:spPr>
          <a:xfrm>
            <a:off x="7170160" y="1882066"/>
            <a:ext cx="3124978" cy="1477328"/>
          </a:xfrm>
          <a:prstGeom prst="rect">
            <a:avLst/>
          </a:prstGeom>
          <a:solidFill>
            <a:schemeClr val="accent6">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b="1" dirty="0">
                <a:solidFill>
                  <a:srgbClr val="7030A0"/>
                </a:solidFill>
              </a:rPr>
              <a:t>Discussion: </a:t>
            </a:r>
            <a:r>
              <a:rPr lang="en-GB" dirty="0">
                <a:solidFill>
                  <a:srgbClr val="7030A0"/>
                </a:solidFill>
              </a:rPr>
              <a:t>What will you need to include in your response to this question in order to make it really successful? You’ve got to prove yourself to Mr Tall!</a:t>
            </a:r>
          </a:p>
        </p:txBody>
      </p:sp>
      <p:pic>
        <p:nvPicPr>
          <p:cNvPr id="14" name="Picture 13">
            <a:extLst>
              <a:ext uri="{FF2B5EF4-FFF2-40B4-BE49-F238E27FC236}">
                <a16:creationId xmlns:a16="http://schemas.microsoft.com/office/drawing/2014/main" id="{0386542E-ADA2-4A64-88FC-40E99CB8FA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2650" y="1168148"/>
            <a:ext cx="1507233" cy="770923"/>
          </a:xfrm>
          <a:prstGeom prst="rect">
            <a:avLst/>
          </a:prstGeom>
        </p:spPr>
      </p:pic>
      <p:sp>
        <p:nvSpPr>
          <p:cNvPr id="11" name="TextBox 10"/>
          <p:cNvSpPr txBox="1"/>
          <p:nvPr/>
        </p:nvSpPr>
        <p:spPr>
          <a:xfrm>
            <a:off x="31038" y="4549676"/>
            <a:ext cx="5860473" cy="2308324"/>
          </a:xfrm>
          <a:prstGeom prst="rect">
            <a:avLst/>
          </a:prstGeom>
          <a:noFill/>
        </p:spPr>
        <p:txBody>
          <a:bodyPr wrap="square" rtlCol="0">
            <a:spAutoFit/>
          </a:bodyPr>
          <a:lstStyle/>
          <a:p>
            <a:r>
              <a:rPr lang="en-GB" sz="4800" dirty="0" smtClean="0">
                <a:solidFill>
                  <a:srgbClr val="00B050"/>
                </a:solidFill>
                <a:latin typeface="Snap ITC" panose="04040A07060A02020202" pitchFamily="82" charset="0"/>
              </a:rPr>
              <a:t>Firstly</a:t>
            </a:r>
          </a:p>
          <a:p>
            <a:r>
              <a:rPr lang="en-GB" sz="4800" dirty="0" smtClean="0">
                <a:solidFill>
                  <a:srgbClr val="FF0000"/>
                </a:solidFill>
                <a:latin typeface="Snap ITC" panose="04040A07060A02020202" pitchFamily="82" charset="0"/>
              </a:rPr>
              <a:t>Furthermore</a:t>
            </a:r>
          </a:p>
          <a:p>
            <a:r>
              <a:rPr lang="en-GB" sz="4800" dirty="0" smtClean="0">
                <a:solidFill>
                  <a:srgbClr val="7030A0"/>
                </a:solidFill>
                <a:latin typeface="Snap ITC" panose="04040A07060A02020202" pitchFamily="82" charset="0"/>
              </a:rPr>
              <a:t>Finally</a:t>
            </a:r>
            <a:endParaRPr lang="en-GB" sz="4800" dirty="0">
              <a:solidFill>
                <a:srgbClr val="7030A0"/>
              </a:solidFill>
              <a:latin typeface="Snap ITC" panose="04040A07060A02020202" pitchFamily="82" charset="0"/>
            </a:endParaRPr>
          </a:p>
        </p:txBody>
      </p:sp>
    </p:spTree>
    <p:extLst>
      <p:ext uri="{BB962C8B-B14F-4D97-AF65-F5344CB8AC3E}">
        <p14:creationId xmlns:p14="http://schemas.microsoft.com/office/powerpoint/2010/main" val="27171091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5C0EE-493F-4937-A776-A4AC4D07B5D8}"/>
              </a:ext>
            </a:extLst>
          </p:cNvPr>
          <p:cNvSpPr>
            <a:spLocks noGrp="1"/>
          </p:cNvSpPr>
          <p:nvPr>
            <p:ph type="title"/>
          </p:nvPr>
        </p:nvSpPr>
        <p:spPr>
          <a:solidFill>
            <a:schemeClr val="bg1"/>
          </a:solidFill>
          <a:ln w="38100">
            <a:solidFill>
              <a:schemeClr val="accent1">
                <a:shade val="50000"/>
              </a:schemeClr>
            </a:solidFill>
          </a:ln>
          <a:effectLst>
            <a:outerShdw blurRad="50800" dist="38100" dir="2700000" algn="tl" rotWithShape="0">
              <a:prstClr val="black">
                <a:alpha val="40000"/>
              </a:prstClr>
            </a:outerShdw>
          </a:effectLst>
        </p:spPr>
        <p:txBody>
          <a:bodyPr/>
          <a:lstStyle/>
          <a:p>
            <a:r>
              <a:rPr lang="en-GB" dirty="0"/>
              <a:t>We’re now going to work on responding to Mr </a:t>
            </a:r>
            <a:r>
              <a:rPr lang="en-GB" dirty="0" err="1"/>
              <a:t>Tall’s</a:t>
            </a:r>
            <a:r>
              <a:rPr lang="en-GB" dirty="0"/>
              <a:t> challenge!</a:t>
            </a:r>
          </a:p>
        </p:txBody>
      </p:sp>
      <p:sp>
        <p:nvSpPr>
          <p:cNvPr id="3" name="Content Placeholder 2">
            <a:extLst>
              <a:ext uri="{FF2B5EF4-FFF2-40B4-BE49-F238E27FC236}">
                <a16:creationId xmlns:a16="http://schemas.microsoft.com/office/drawing/2014/main" id="{0145EC74-D54E-4DDE-B864-E25E2D6BDA32}"/>
              </a:ext>
            </a:extLst>
          </p:cNvPr>
          <p:cNvSpPr>
            <a:spLocks noGrp="1"/>
          </p:cNvSpPr>
          <p:nvPr>
            <p:ph idx="1"/>
          </p:nvPr>
        </p:nvSpPr>
        <p:spPr>
          <a:xfrm>
            <a:off x="2551562" y="1736455"/>
            <a:ext cx="3694775" cy="4351338"/>
          </a:xfrm>
          <a:solidFill>
            <a:schemeClr val="bg1"/>
          </a:solidFill>
          <a:ln w="38100">
            <a:solidFill>
              <a:srgbClr val="00B050"/>
            </a:solidFill>
          </a:ln>
          <a:effectLst>
            <a:outerShdw blurRad="50800" dist="38100" dir="2700000" algn="tl" rotWithShape="0">
              <a:prstClr val="black">
                <a:alpha val="40000"/>
              </a:prstClr>
            </a:outerShdw>
          </a:effectLst>
        </p:spPr>
        <p:txBody>
          <a:bodyPr>
            <a:normAutofit fontScale="92500" lnSpcReduction="10000"/>
          </a:bodyPr>
          <a:lstStyle/>
          <a:p>
            <a:pPr marL="0" indent="0">
              <a:buNone/>
            </a:pPr>
            <a:r>
              <a:rPr lang="en-GB" dirty="0"/>
              <a:t>What should be our success criteria for judging the success of our analytical paragraphs:</a:t>
            </a:r>
          </a:p>
          <a:p>
            <a:pPr marL="0" indent="0">
              <a:buNone/>
            </a:pPr>
            <a:endParaRPr lang="en-GB" dirty="0"/>
          </a:p>
          <a:p>
            <a:pPr marL="0" indent="0">
              <a:buNone/>
            </a:pPr>
            <a:r>
              <a:rPr lang="en-GB" dirty="0"/>
              <a:t>1)</a:t>
            </a:r>
          </a:p>
          <a:p>
            <a:pPr marL="0" indent="0">
              <a:buNone/>
            </a:pPr>
            <a:r>
              <a:rPr lang="en-GB" dirty="0"/>
              <a:t>2)</a:t>
            </a:r>
          </a:p>
          <a:p>
            <a:pPr marL="0" indent="0">
              <a:buNone/>
            </a:pPr>
            <a:r>
              <a:rPr lang="en-GB" dirty="0"/>
              <a:t>3)</a:t>
            </a:r>
          </a:p>
          <a:p>
            <a:pPr marL="0" indent="0">
              <a:buNone/>
            </a:pPr>
            <a:r>
              <a:rPr lang="en-GB" dirty="0"/>
              <a:t>4)</a:t>
            </a:r>
          </a:p>
          <a:p>
            <a:pPr marL="0" indent="0">
              <a:buNone/>
            </a:pPr>
            <a:r>
              <a:rPr lang="en-GB" dirty="0"/>
              <a:t>5)</a:t>
            </a:r>
          </a:p>
        </p:txBody>
      </p:sp>
      <p:pic>
        <p:nvPicPr>
          <p:cNvPr id="5" name="Picture 4" descr="A close up of a logo&#10;&#10;Description generated with high confidence">
            <a:extLst>
              <a:ext uri="{FF2B5EF4-FFF2-40B4-BE49-F238E27FC236}">
                <a16:creationId xmlns:a16="http://schemas.microsoft.com/office/drawing/2014/main" id="{A18D9B9D-27BB-43EF-B106-872B2DF21C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51141">
            <a:off x="6224443" y="1898204"/>
            <a:ext cx="3278162" cy="2448377"/>
          </a:xfrm>
          <a:prstGeom prst="rect">
            <a:avLst/>
          </a:prstGeom>
        </p:spPr>
      </p:pic>
      <p:sp>
        <p:nvSpPr>
          <p:cNvPr id="6" name="TextBox 5">
            <a:extLst>
              <a:ext uri="{FF2B5EF4-FFF2-40B4-BE49-F238E27FC236}">
                <a16:creationId xmlns:a16="http://schemas.microsoft.com/office/drawing/2014/main" id="{60A53B6A-AFF5-47E3-BDC9-A5CB0A8EA565}"/>
              </a:ext>
            </a:extLst>
          </p:cNvPr>
          <p:cNvSpPr txBox="1"/>
          <p:nvPr/>
        </p:nvSpPr>
        <p:spPr>
          <a:xfrm rot="20817935">
            <a:off x="6647288" y="2235041"/>
            <a:ext cx="2384957" cy="1631216"/>
          </a:xfrm>
          <a:prstGeom prst="rect">
            <a:avLst/>
          </a:prstGeom>
          <a:noFill/>
        </p:spPr>
        <p:txBody>
          <a:bodyPr wrap="square" rtlCol="0">
            <a:spAutoFit/>
          </a:bodyPr>
          <a:lstStyle/>
          <a:p>
            <a:r>
              <a:rPr lang="en-US" sz="2000" i="1" dirty="0"/>
              <a:t>Here’s my question: “How does Shan create </a:t>
            </a:r>
            <a:r>
              <a:rPr lang="en-US" sz="2000" b="1" i="1" dirty="0"/>
              <a:t>tension</a:t>
            </a:r>
            <a:r>
              <a:rPr lang="en-US" sz="2000" i="1" dirty="0"/>
              <a:t> for the reader in Chapter Nine?</a:t>
            </a:r>
            <a:r>
              <a:rPr lang="en-GB" sz="2000" i="1" dirty="0"/>
              <a:t>”</a:t>
            </a:r>
            <a:endParaRPr lang="en-US" sz="2000" i="1" dirty="0"/>
          </a:p>
        </p:txBody>
      </p:sp>
      <p:pic>
        <p:nvPicPr>
          <p:cNvPr id="4" name="Picture 3" descr="A close up of a logo&#10;&#10;Description generated with very high confidence">
            <a:extLst>
              <a:ext uri="{FF2B5EF4-FFF2-40B4-BE49-F238E27FC236}">
                <a16:creationId xmlns:a16="http://schemas.microsoft.com/office/drawing/2014/main" id="{A8E5C701-A101-409E-B670-F713408FA7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171" b="32357"/>
          <a:stretch/>
        </p:blipFill>
        <p:spPr>
          <a:xfrm>
            <a:off x="7702940" y="3912124"/>
            <a:ext cx="2965061" cy="2945876"/>
          </a:xfrm>
          <a:prstGeom prst="rect">
            <a:avLst/>
          </a:prstGeom>
        </p:spPr>
      </p:pic>
      <p:sp>
        <p:nvSpPr>
          <p:cNvPr id="7" name="TextBox 6"/>
          <p:cNvSpPr txBox="1"/>
          <p:nvPr/>
        </p:nvSpPr>
        <p:spPr>
          <a:xfrm>
            <a:off x="31038" y="4549676"/>
            <a:ext cx="5860473" cy="2308324"/>
          </a:xfrm>
          <a:prstGeom prst="rect">
            <a:avLst/>
          </a:prstGeom>
          <a:noFill/>
        </p:spPr>
        <p:txBody>
          <a:bodyPr wrap="square" rtlCol="0">
            <a:spAutoFit/>
          </a:bodyPr>
          <a:lstStyle/>
          <a:p>
            <a:r>
              <a:rPr lang="en-GB" sz="4800" dirty="0" smtClean="0">
                <a:solidFill>
                  <a:srgbClr val="00B050"/>
                </a:solidFill>
                <a:latin typeface="Snap ITC" panose="04040A07060A02020202" pitchFamily="82" charset="0"/>
              </a:rPr>
              <a:t>Firstly</a:t>
            </a:r>
          </a:p>
          <a:p>
            <a:r>
              <a:rPr lang="en-GB" sz="4800" dirty="0" smtClean="0">
                <a:solidFill>
                  <a:srgbClr val="FF0000"/>
                </a:solidFill>
                <a:latin typeface="Snap ITC" panose="04040A07060A02020202" pitchFamily="82" charset="0"/>
              </a:rPr>
              <a:t>Furthermore</a:t>
            </a:r>
          </a:p>
          <a:p>
            <a:r>
              <a:rPr lang="en-GB" sz="4800" dirty="0" smtClean="0">
                <a:solidFill>
                  <a:srgbClr val="7030A0"/>
                </a:solidFill>
                <a:latin typeface="Snap ITC" panose="04040A07060A02020202" pitchFamily="82" charset="0"/>
              </a:rPr>
              <a:t>Finally</a:t>
            </a:r>
            <a:endParaRPr lang="en-GB" sz="4800" dirty="0">
              <a:solidFill>
                <a:srgbClr val="7030A0"/>
              </a:solidFill>
              <a:latin typeface="Snap ITC" panose="04040A07060A02020202" pitchFamily="82" charset="0"/>
            </a:endParaRPr>
          </a:p>
        </p:txBody>
      </p:sp>
    </p:spTree>
    <p:extLst>
      <p:ext uri="{BB962C8B-B14F-4D97-AF65-F5344CB8AC3E}">
        <p14:creationId xmlns:p14="http://schemas.microsoft.com/office/powerpoint/2010/main" val="1079246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D41BA-FFB7-4714-B3CD-00006F33CA21}"/>
              </a:ext>
            </a:extLst>
          </p:cNvPr>
          <p:cNvSpPr>
            <a:spLocks noGrp="1"/>
          </p:cNvSpPr>
          <p:nvPr>
            <p:ph type="title"/>
          </p:nvPr>
        </p:nvSpPr>
        <p:spPr/>
        <p:txBody>
          <a:bodyPr>
            <a:noAutofit/>
          </a:bodyPr>
          <a:lstStyle/>
          <a:p>
            <a:r>
              <a:rPr lang="en-GB" sz="3600" dirty="0"/>
              <a:t>Using our success criteria, we’re going to answer Mr </a:t>
            </a:r>
            <a:r>
              <a:rPr lang="en-GB" sz="3600" dirty="0" err="1"/>
              <a:t>Tall’s</a:t>
            </a:r>
            <a:r>
              <a:rPr lang="en-GB" sz="3600" dirty="0"/>
              <a:t> question now</a:t>
            </a:r>
          </a:p>
        </p:txBody>
      </p:sp>
      <p:sp>
        <p:nvSpPr>
          <p:cNvPr id="3" name="Content Placeholder 2">
            <a:extLst>
              <a:ext uri="{FF2B5EF4-FFF2-40B4-BE49-F238E27FC236}">
                <a16:creationId xmlns:a16="http://schemas.microsoft.com/office/drawing/2014/main" id="{D7DA3F14-403C-4B82-8A22-B1DC40E80008}"/>
              </a:ext>
            </a:extLst>
          </p:cNvPr>
          <p:cNvSpPr>
            <a:spLocks noGrp="1"/>
          </p:cNvSpPr>
          <p:nvPr>
            <p:ph idx="1"/>
          </p:nvPr>
        </p:nvSpPr>
        <p:spPr>
          <a:xfrm>
            <a:off x="5428518" y="1690689"/>
            <a:ext cx="4610833" cy="4351338"/>
          </a:xfrm>
          <a:solidFill>
            <a:schemeClr val="bg1"/>
          </a:solidFill>
          <a:ln w="38100">
            <a:solidFill>
              <a:srgbClr val="00B050"/>
            </a:solidFill>
          </a:ln>
          <a:effectLst>
            <a:outerShdw blurRad="50800" dist="38100" dir="2700000" algn="tl" rotWithShape="0">
              <a:prstClr val="black">
                <a:alpha val="40000"/>
              </a:prstClr>
            </a:outerShdw>
          </a:effectLst>
        </p:spPr>
        <p:txBody>
          <a:bodyPr/>
          <a:lstStyle/>
          <a:p>
            <a:pPr marL="0" indent="0">
              <a:buNone/>
            </a:pPr>
            <a:r>
              <a:rPr lang="en-GB" dirty="0"/>
              <a:t>	</a:t>
            </a:r>
            <a:r>
              <a:rPr lang="en-GB" dirty="0">
                <a:solidFill>
                  <a:srgbClr val="00B0F0"/>
                </a:solidFill>
              </a:rPr>
              <a:t>In Chapter Nine Shan is able to create tension for the reader by using… </a:t>
            </a:r>
            <a:r>
              <a:rPr lang="en-GB" dirty="0">
                <a:solidFill>
                  <a:srgbClr val="92D050"/>
                </a:solidFill>
              </a:rPr>
              <a:t>When we are told “…”</a:t>
            </a:r>
            <a:r>
              <a:rPr lang="en-GB" dirty="0"/>
              <a:t> </a:t>
            </a:r>
            <a:r>
              <a:rPr lang="en-GB" dirty="0">
                <a:solidFill>
                  <a:schemeClr val="accent4">
                    <a:lumMod val="75000"/>
                  </a:schemeClr>
                </a:solidFill>
              </a:rPr>
              <a:t>this helps the reader to understand that… </a:t>
            </a:r>
            <a:r>
              <a:rPr lang="en-GB" dirty="0">
                <a:solidFill>
                  <a:srgbClr val="7030A0"/>
                </a:solidFill>
              </a:rPr>
              <a:t>In particular, when it says “…” This </a:t>
            </a:r>
            <a:r>
              <a:rPr lang="en-GB" dirty="0" smtClean="0">
                <a:solidFill>
                  <a:srgbClr val="7030A0"/>
                </a:solidFill>
              </a:rPr>
              <a:t>effect on </a:t>
            </a:r>
            <a:r>
              <a:rPr lang="en-GB" dirty="0">
                <a:solidFill>
                  <a:srgbClr val="7030A0"/>
                </a:solidFill>
              </a:rPr>
              <a:t>the reader </a:t>
            </a:r>
            <a:r>
              <a:rPr lang="en-GB" dirty="0" smtClean="0">
                <a:solidFill>
                  <a:srgbClr val="7030A0"/>
                </a:solidFill>
              </a:rPr>
              <a:t>is…</a:t>
            </a:r>
            <a:endParaRPr lang="en-GB" dirty="0">
              <a:solidFill>
                <a:schemeClr val="accent5">
                  <a:lumMod val="50000"/>
                </a:schemeClr>
              </a:solidFill>
            </a:endParaRPr>
          </a:p>
        </p:txBody>
      </p:sp>
      <p:pic>
        <p:nvPicPr>
          <p:cNvPr id="4" name="Picture 3" descr="A close up of a logo&#10;&#10;Description generated with high confidence">
            <a:extLst>
              <a:ext uri="{FF2B5EF4-FFF2-40B4-BE49-F238E27FC236}">
                <a16:creationId xmlns:a16="http://schemas.microsoft.com/office/drawing/2014/main" id="{1AD524E6-3821-469A-982A-CBED826C05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51141">
            <a:off x="1972040" y="1756162"/>
            <a:ext cx="3278162" cy="2448377"/>
          </a:xfrm>
          <a:prstGeom prst="rect">
            <a:avLst/>
          </a:prstGeom>
        </p:spPr>
      </p:pic>
      <p:sp>
        <p:nvSpPr>
          <p:cNvPr id="5" name="TextBox 4">
            <a:extLst>
              <a:ext uri="{FF2B5EF4-FFF2-40B4-BE49-F238E27FC236}">
                <a16:creationId xmlns:a16="http://schemas.microsoft.com/office/drawing/2014/main" id="{56F62E52-F4B1-4870-A98B-D63169CF09C1}"/>
              </a:ext>
            </a:extLst>
          </p:cNvPr>
          <p:cNvSpPr txBox="1"/>
          <p:nvPr/>
        </p:nvSpPr>
        <p:spPr>
          <a:xfrm rot="20817935">
            <a:off x="2394885" y="2092999"/>
            <a:ext cx="2384957" cy="1631216"/>
          </a:xfrm>
          <a:prstGeom prst="rect">
            <a:avLst/>
          </a:prstGeom>
          <a:noFill/>
        </p:spPr>
        <p:txBody>
          <a:bodyPr wrap="square" rtlCol="0">
            <a:spAutoFit/>
          </a:bodyPr>
          <a:lstStyle/>
          <a:p>
            <a:r>
              <a:rPr lang="en-US" sz="2000" i="1" dirty="0"/>
              <a:t>Here’s my question: “How does Shan create </a:t>
            </a:r>
            <a:r>
              <a:rPr lang="en-US" sz="2000" b="1" i="1" dirty="0"/>
              <a:t>tension</a:t>
            </a:r>
            <a:r>
              <a:rPr lang="en-US" sz="2000" i="1" dirty="0"/>
              <a:t> for the reader in Chapter Nine?</a:t>
            </a:r>
            <a:r>
              <a:rPr lang="en-GB" sz="2000" i="1" dirty="0"/>
              <a:t>”</a:t>
            </a:r>
            <a:endParaRPr lang="en-US" sz="2000" i="1" dirty="0"/>
          </a:p>
        </p:txBody>
      </p:sp>
      <p:sp>
        <p:nvSpPr>
          <p:cNvPr id="6" name="Rectangle: Rounded Corners 5">
            <a:extLst>
              <a:ext uri="{FF2B5EF4-FFF2-40B4-BE49-F238E27FC236}">
                <a16:creationId xmlns:a16="http://schemas.microsoft.com/office/drawing/2014/main" id="{5EED251D-A524-4EA7-8AEC-930552CF9983}"/>
              </a:ext>
            </a:extLst>
          </p:cNvPr>
          <p:cNvSpPr/>
          <p:nvPr/>
        </p:nvSpPr>
        <p:spPr>
          <a:xfrm rot="20703362">
            <a:off x="6168845" y="5930210"/>
            <a:ext cx="2396971" cy="660245"/>
          </a:xfrm>
          <a:prstGeom prst="roundRect">
            <a:avLst/>
          </a:prstGeom>
          <a:solidFill>
            <a:srgbClr val="FFFF00"/>
          </a:solidFill>
          <a:ln w="38100">
            <a:solidFill>
              <a:schemeClr val="accent4">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7030A0"/>
                </a:solidFill>
              </a:rPr>
              <a:t>Fill in the gaps!</a:t>
            </a:r>
          </a:p>
        </p:txBody>
      </p:sp>
      <p:sp>
        <p:nvSpPr>
          <p:cNvPr id="7" name="TextBox 6">
            <a:extLst>
              <a:ext uri="{FF2B5EF4-FFF2-40B4-BE49-F238E27FC236}">
                <a16:creationId xmlns:a16="http://schemas.microsoft.com/office/drawing/2014/main" id="{7719BEDE-EA64-4A42-B480-BF7BDBC6E4E6}"/>
              </a:ext>
            </a:extLst>
          </p:cNvPr>
          <p:cNvSpPr txBox="1"/>
          <p:nvPr/>
        </p:nvSpPr>
        <p:spPr>
          <a:xfrm>
            <a:off x="9011565" y="5292733"/>
            <a:ext cx="3046473" cy="1477328"/>
          </a:xfrm>
          <a:prstGeom prst="rect">
            <a:avLst/>
          </a:prstGeom>
          <a:solidFill>
            <a:schemeClr val="accent2">
              <a:lumMod val="20000"/>
              <a:lumOff val="80000"/>
            </a:schemeClr>
          </a:solidFill>
          <a:ln w="38100">
            <a:solidFill>
              <a:srgbClr val="FF0000"/>
            </a:solidFill>
          </a:ln>
          <a:effectLst>
            <a:outerShdw blurRad="50800" dist="38100" dir="2700000" algn="tl" rotWithShape="0">
              <a:prstClr val="black">
                <a:alpha val="40000"/>
              </a:prstClr>
            </a:outerShdw>
          </a:effectLst>
        </p:spPr>
        <p:txBody>
          <a:bodyPr wrap="square" rtlCol="0">
            <a:spAutoFit/>
          </a:bodyPr>
          <a:lstStyle/>
          <a:p>
            <a:r>
              <a:rPr lang="en-GB" dirty="0">
                <a:solidFill>
                  <a:srgbClr val="FF0000"/>
                </a:solidFill>
              </a:rPr>
              <a:t>Really want to challenge yourself? Write an analytical paragraph </a:t>
            </a:r>
            <a:r>
              <a:rPr lang="en-GB" b="1" dirty="0">
                <a:solidFill>
                  <a:srgbClr val="FF0000"/>
                </a:solidFill>
              </a:rPr>
              <a:t>about which tension techniques Shan uses the most and why</a:t>
            </a:r>
            <a:r>
              <a:rPr lang="en-GB" dirty="0">
                <a:solidFill>
                  <a:srgbClr val="FF0000"/>
                </a:solidFill>
              </a:rPr>
              <a:t>.</a:t>
            </a:r>
          </a:p>
        </p:txBody>
      </p:sp>
      <p:pic>
        <p:nvPicPr>
          <p:cNvPr id="8" name="Picture 7" descr="A close up of a sign&#10;&#10;Description generated with high confidence">
            <a:extLst>
              <a:ext uri="{FF2B5EF4-FFF2-40B4-BE49-F238E27FC236}">
                <a16:creationId xmlns:a16="http://schemas.microsoft.com/office/drawing/2014/main" id="{98F8046A-D3C9-4651-B271-BCDFAA293F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1405959" y="4817554"/>
            <a:ext cx="652079" cy="665069"/>
          </a:xfrm>
          <a:prstGeom prst="rect">
            <a:avLst/>
          </a:prstGeom>
        </p:spPr>
      </p:pic>
      <p:sp>
        <p:nvSpPr>
          <p:cNvPr id="9" name="TextBox 8"/>
          <p:cNvSpPr txBox="1"/>
          <p:nvPr/>
        </p:nvSpPr>
        <p:spPr>
          <a:xfrm>
            <a:off x="235527" y="4580025"/>
            <a:ext cx="5860473" cy="2308324"/>
          </a:xfrm>
          <a:prstGeom prst="rect">
            <a:avLst/>
          </a:prstGeom>
          <a:noFill/>
        </p:spPr>
        <p:txBody>
          <a:bodyPr wrap="square" rtlCol="0">
            <a:spAutoFit/>
          </a:bodyPr>
          <a:lstStyle/>
          <a:p>
            <a:r>
              <a:rPr lang="en-GB" sz="4800" dirty="0" smtClean="0">
                <a:solidFill>
                  <a:srgbClr val="00B050"/>
                </a:solidFill>
                <a:latin typeface="Snap ITC" panose="04040A07060A02020202" pitchFamily="82" charset="0"/>
              </a:rPr>
              <a:t>Firstly</a:t>
            </a:r>
          </a:p>
          <a:p>
            <a:r>
              <a:rPr lang="en-GB" sz="4800" dirty="0" smtClean="0">
                <a:solidFill>
                  <a:srgbClr val="FF0000"/>
                </a:solidFill>
                <a:latin typeface="Snap ITC" panose="04040A07060A02020202" pitchFamily="82" charset="0"/>
              </a:rPr>
              <a:t>Furthermore</a:t>
            </a:r>
          </a:p>
          <a:p>
            <a:r>
              <a:rPr lang="en-GB" sz="4800" dirty="0" smtClean="0">
                <a:solidFill>
                  <a:srgbClr val="7030A0"/>
                </a:solidFill>
                <a:latin typeface="Snap ITC" panose="04040A07060A02020202" pitchFamily="82" charset="0"/>
              </a:rPr>
              <a:t>Finally</a:t>
            </a:r>
            <a:endParaRPr lang="en-GB" sz="4800" dirty="0">
              <a:solidFill>
                <a:srgbClr val="7030A0"/>
              </a:solidFill>
              <a:latin typeface="Snap ITC" panose="04040A07060A02020202" pitchFamily="82" charset="0"/>
            </a:endParaRPr>
          </a:p>
        </p:txBody>
      </p:sp>
    </p:spTree>
    <p:extLst>
      <p:ext uri="{BB962C8B-B14F-4D97-AF65-F5344CB8AC3E}">
        <p14:creationId xmlns:p14="http://schemas.microsoft.com/office/powerpoint/2010/main" val="683972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5214A-741A-4EFA-82EB-429DE01DA9BE}"/>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Plenary: Tall Tales</a:t>
            </a:r>
          </a:p>
        </p:txBody>
      </p:sp>
      <p:sp>
        <p:nvSpPr>
          <p:cNvPr id="3" name="Content Placeholder 2">
            <a:extLst>
              <a:ext uri="{FF2B5EF4-FFF2-40B4-BE49-F238E27FC236}">
                <a16:creationId xmlns:a16="http://schemas.microsoft.com/office/drawing/2014/main" id="{36A217E8-A920-48E9-9698-B3A5FFFDE5D7}"/>
              </a:ext>
            </a:extLst>
          </p:cNvPr>
          <p:cNvSpPr>
            <a:spLocks noGrp="1"/>
          </p:cNvSpPr>
          <p:nvPr>
            <p:ph idx="1"/>
          </p:nvPr>
        </p:nvSpPr>
        <p:spPr>
          <a:xfrm>
            <a:off x="3398125" y="1825625"/>
            <a:ext cx="3943350" cy="4351338"/>
          </a:xfrm>
          <a:solidFill>
            <a:schemeClr val="bg1"/>
          </a:solidFill>
          <a:ln w="38100">
            <a:solidFill>
              <a:srgbClr val="00B050"/>
            </a:solidFill>
          </a:ln>
          <a:effectLst>
            <a:outerShdw blurRad="50800" dist="38100" dir="2700000" algn="tl" rotWithShape="0">
              <a:prstClr val="black">
                <a:alpha val="40000"/>
              </a:prstClr>
            </a:outerShdw>
          </a:effectLst>
        </p:spPr>
        <p:txBody>
          <a:bodyPr>
            <a:normAutofit lnSpcReduction="10000"/>
          </a:bodyPr>
          <a:lstStyle/>
          <a:p>
            <a:pPr marL="0" indent="0">
              <a:buNone/>
            </a:pPr>
            <a:r>
              <a:rPr lang="en-GB" sz="4000" dirty="0">
                <a:solidFill>
                  <a:srgbClr val="7030A0"/>
                </a:solidFill>
              </a:rPr>
              <a:t>Working in a pair, one person needs to pretend they are Mr Tall and the other </a:t>
            </a:r>
            <a:r>
              <a:rPr lang="en-GB" sz="4000" i="1" dirty="0">
                <a:solidFill>
                  <a:srgbClr val="7030A0"/>
                </a:solidFill>
              </a:rPr>
              <a:t>explains what they have learnt from today’s lesson</a:t>
            </a:r>
            <a:r>
              <a:rPr lang="en-GB" sz="4000" dirty="0">
                <a:solidFill>
                  <a:srgbClr val="7030A0"/>
                </a:solidFill>
              </a:rPr>
              <a:t>.</a:t>
            </a:r>
          </a:p>
        </p:txBody>
      </p:sp>
      <p:sp>
        <p:nvSpPr>
          <p:cNvPr id="4" name="Content Placeholder 2">
            <a:extLst>
              <a:ext uri="{FF2B5EF4-FFF2-40B4-BE49-F238E27FC236}">
                <a16:creationId xmlns:a16="http://schemas.microsoft.com/office/drawing/2014/main" id="{F54C6C31-99B1-4D03-B617-6D029B7C642B}"/>
              </a:ext>
            </a:extLst>
          </p:cNvPr>
          <p:cNvSpPr txBox="1">
            <a:spLocks/>
          </p:cNvSpPr>
          <p:nvPr/>
        </p:nvSpPr>
        <p:spPr>
          <a:xfrm>
            <a:off x="7524195" y="1825625"/>
            <a:ext cx="3829605" cy="435133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a:solidFill>
                  <a:srgbClr val="FF0000"/>
                </a:solidFill>
              </a:rPr>
              <a:t>To describe different ways of creating tension in your writing</a:t>
            </a:r>
          </a:p>
          <a:p>
            <a:r>
              <a:rPr lang="en-GB" sz="4000">
                <a:solidFill>
                  <a:schemeClr val="accent4">
                    <a:lumMod val="50000"/>
                  </a:schemeClr>
                </a:solidFill>
              </a:rPr>
              <a:t>To explain how Darren Shan creates tension for his readers in Chapter Nine</a:t>
            </a:r>
          </a:p>
          <a:p>
            <a:r>
              <a:rPr lang="en-GB" sz="4000">
                <a:solidFill>
                  <a:srgbClr val="00B050"/>
                </a:solidFill>
              </a:rPr>
              <a:t>To evaluate the effectiveness of our analytical paragraphs</a:t>
            </a:r>
            <a:endParaRPr lang="en-GB" sz="4000" dirty="0">
              <a:solidFill>
                <a:srgbClr val="00B050"/>
              </a:solidFill>
            </a:endParaRPr>
          </a:p>
        </p:txBody>
      </p:sp>
      <p:pic>
        <p:nvPicPr>
          <p:cNvPr id="5" name="Picture 4" descr="A close up of a logo&#10;&#10;Description generated with very high confidence">
            <a:extLst>
              <a:ext uri="{FF2B5EF4-FFF2-40B4-BE49-F238E27FC236}">
                <a16:creationId xmlns:a16="http://schemas.microsoft.com/office/drawing/2014/main" id="{7580FD92-55D5-49A3-A62B-516EC36A09F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171" b="32357"/>
          <a:stretch/>
        </p:blipFill>
        <p:spPr>
          <a:xfrm>
            <a:off x="8228834" y="-108112"/>
            <a:ext cx="1810516" cy="1798801"/>
          </a:xfrm>
          <a:prstGeom prst="rect">
            <a:avLst/>
          </a:prstGeom>
        </p:spPr>
      </p:pic>
      <p:sp>
        <p:nvSpPr>
          <p:cNvPr id="6" name="TextBox 5"/>
          <p:cNvSpPr txBox="1"/>
          <p:nvPr/>
        </p:nvSpPr>
        <p:spPr>
          <a:xfrm>
            <a:off x="31038" y="4549676"/>
            <a:ext cx="5860473" cy="2308324"/>
          </a:xfrm>
          <a:prstGeom prst="rect">
            <a:avLst/>
          </a:prstGeom>
          <a:noFill/>
        </p:spPr>
        <p:txBody>
          <a:bodyPr wrap="square" rtlCol="0">
            <a:spAutoFit/>
          </a:bodyPr>
          <a:lstStyle/>
          <a:p>
            <a:r>
              <a:rPr lang="en-GB" sz="4800" dirty="0" smtClean="0">
                <a:solidFill>
                  <a:srgbClr val="00B050"/>
                </a:solidFill>
                <a:latin typeface="Snap ITC" panose="04040A07060A02020202" pitchFamily="82" charset="0"/>
              </a:rPr>
              <a:t>Firstly</a:t>
            </a:r>
          </a:p>
          <a:p>
            <a:r>
              <a:rPr lang="en-GB" sz="4800" dirty="0" smtClean="0">
                <a:solidFill>
                  <a:srgbClr val="FF0000"/>
                </a:solidFill>
                <a:latin typeface="Snap ITC" panose="04040A07060A02020202" pitchFamily="82" charset="0"/>
              </a:rPr>
              <a:t>Furthermore</a:t>
            </a:r>
          </a:p>
          <a:p>
            <a:r>
              <a:rPr lang="en-GB" sz="4800" dirty="0" smtClean="0">
                <a:solidFill>
                  <a:srgbClr val="7030A0"/>
                </a:solidFill>
                <a:latin typeface="Snap ITC" panose="04040A07060A02020202" pitchFamily="82" charset="0"/>
              </a:rPr>
              <a:t>Finally</a:t>
            </a:r>
            <a:endParaRPr lang="en-GB" sz="4800" dirty="0">
              <a:solidFill>
                <a:srgbClr val="7030A0"/>
              </a:solidFill>
              <a:latin typeface="Snap ITC" panose="04040A07060A02020202" pitchFamily="82" charset="0"/>
            </a:endParaRPr>
          </a:p>
        </p:txBody>
      </p:sp>
    </p:spTree>
    <p:extLst>
      <p:ext uri="{BB962C8B-B14F-4D97-AF65-F5344CB8AC3E}">
        <p14:creationId xmlns:p14="http://schemas.microsoft.com/office/powerpoint/2010/main" val="4090815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6"/>
          <p:cNvSpPr/>
          <p:nvPr/>
        </p:nvSpPr>
        <p:spPr>
          <a:xfrm>
            <a:off x="1607316" y="767800"/>
            <a:ext cx="4572000" cy="584700"/>
          </a:xfrm>
          <a:prstGeom prst="rect">
            <a:avLst/>
          </a:prstGeom>
          <a:noFill/>
          <a:ln>
            <a:noFill/>
          </a:ln>
        </p:spPr>
        <p:txBody>
          <a:bodyPr spcFirstLastPara="1" wrap="square" lIns="91425" tIns="45700" rIns="91425" bIns="45700" anchor="t" anchorCtr="0">
            <a:noAutofit/>
          </a:bodyPr>
          <a:lstStyle/>
          <a:p>
            <a:pPr marL="457200" marR="0" lvl="0" indent="-254000" algn="l" rtl="0">
              <a:spcBef>
                <a:spcPts val="0"/>
              </a:spcBef>
              <a:spcAft>
                <a:spcPts val="0"/>
              </a:spcAft>
              <a:buClr>
                <a:schemeClr val="dk1"/>
              </a:buClr>
              <a:buSzPts val="3200"/>
              <a:buFont typeface="Arial"/>
              <a:buNone/>
            </a:pPr>
            <a:endParaRPr sz="3200">
              <a:solidFill>
                <a:schemeClr val="dk1"/>
              </a:solidFill>
              <a:latin typeface="Calibri"/>
              <a:ea typeface="Calibri"/>
              <a:cs typeface="Calibri"/>
              <a:sym typeface="Calibri"/>
            </a:endParaRPr>
          </a:p>
        </p:txBody>
      </p:sp>
      <p:sp>
        <p:nvSpPr>
          <p:cNvPr id="157" name="Google Shape;157;p16"/>
          <p:cNvSpPr txBox="1"/>
          <p:nvPr/>
        </p:nvSpPr>
        <p:spPr>
          <a:xfrm>
            <a:off x="2336732" y="1988840"/>
            <a:ext cx="77049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800"/>
              <a:buFont typeface="Calibri"/>
              <a:buNone/>
            </a:pPr>
            <a:endParaRPr sz="4800" b="1">
              <a:solidFill>
                <a:schemeClr val="dk1"/>
              </a:solidFill>
              <a:latin typeface="Calibri"/>
              <a:ea typeface="Calibri"/>
              <a:cs typeface="Calibri"/>
              <a:sym typeface="Calibri"/>
            </a:endParaRPr>
          </a:p>
        </p:txBody>
      </p:sp>
      <p:cxnSp>
        <p:nvCxnSpPr>
          <p:cNvPr id="158" name="Google Shape;158;p16"/>
          <p:cNvCxnSpPr/>
          <p:nvPr/>
        </p:nvCxnSpPr>
        <p:spPr>
          <a:xfrm>
            <a:off x="2086132" y="5973581"/>
            <a:ext cx="8042100" cy="7500"/>
          </a:xfrm>
          <a:prstGeom prst="straightConnector1">
            <a:avLst/>
          </a:prstGeom>
          <a:noFill/>
          <a:ln w="31750" cap="flat" cmpd="sng">
            <a:solidFill>
              <a:srgbClr val="00A84F"/>
            </a:solidFill>
            <a:prstDash val="solid"/>
            <a:miter lim="800000"/>
            <a:headEnd type="none" w="sm" len="sm"/>
            <a:tailEnd type="none" w="sm" len="sm"/>
          </a:ln>
        </p:spPr>
      </p:cxnSp>
      <p:pic>
        <p:nvPicPr>
          <p:cNvPr id="159" name="Google Shape;159;p16"/>
          <p:cNvPicPr preferRelativeResize="0"/>
          <p:nvPr/>
        </p:nvPicPr>
        <p:blipFill rotWithShape="1">
          <a:blip r:embed="rId3">
            <a:alphaModFix/>
          </a:blip>
          <a:srcRect/>
          <a:stretch/>
        </p:blipFill>
        <p:spPr>
          <a:xfrm>
            <a:off x="3030582" y="6101654"/>
            <a:ext cx="7011005" cy="540068"/>
          </a:xfrm>
          <a:prstGeom prst="rect">
            <a:avLst/>
          </a:prstGeom>
          <a:noFill/>
          <a:ln>
            <a:noFill/>
          </a:ln>
        </p:spPr>
      </p:pic>
      <p:grpSp>
        <p:nvGrpSpPr>
          <p:cNvPr id="160" name="Google Shape;160;p16"/>
          <p:cNvGrpSpPr/>
          <p:nvPr/>
        </p:nvGrpSpPr>
        <p:grpSpPr>
          <a:xfrm>
            <a:off x="600896" y="269448"/>
            <a:ext cx="11260392" cy="5583639"/>
            <a:chOff x="345913" y="269448"/>
            <a:chExt cx="8373906" cy="5583639"/>
          </a:xfrm>
        </p:grpSpPr>
        <p:sp>
          <p:nvSpPr>
            <p:cNvPr id="161" name="Google Shape;161;p16"/>
            <p:cNvSpPr/>
            <p:nvPr/>
          </p:nvSpPr>
          <p:spPr>
            <a:xfrm>
              <a:off x="3895219" y="269448"/>
              <a:ext cx="4824600" cy="1512300"/>
            </a:xfrm>
            <a:prstGeom prst="roundRect">
              <a:avLst>
                <a:gd name="adj" fmla="val 16667"/>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400" b="1" u="sng">
                  <a:solidFill>
                    <a:schemeClr val="dk1"/>
                  </a:solidFill>
                  <a:latin typeface="Calibri"/>
                  <a:ea typeface="Calibri"/>
                  <a:cs typeface="Calibri"/>
                  <a:sym typeface="Calibri"/>
                </a:rPr>
                <a:t>Define it:</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(noun) Facts or information to prove or disprove an idea, theory or statement.</a:t>
              </a:r>
              <a:endParaRPr/>
            </a:p>
          </p:txBody>
        </p:sp>
        <p:sp>
          <p:nvSpPr>
            <p:cNvPr id="162" name="Google Shape;162;p16"/>
            <p:cNvSpPr/>
            <p:nvPr/>
          </p:nvSpPr>
          <p:spPr>
            <a:xfrm>
              <a:off x="5620028" y="2350209"/>
              <a:ext cx="3096300" cy="1420800"/>
            </a:xfrm>
            <a:prstGeom prst="roundRect">
              <a:avLst>
                <a:gd name="adj" fmla="val 16667"/>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400" b="1" u="sng">
                  <a:solidFill>
                    <a:schemeClr val="dk1"/>
                  </a:solidFill>
                  <a:latin typeface="Calibri"/>
                  <a:ea typeface="Calibri"/>
                  <a:cs typeface="Calibri"/>
                  <a:sym typeface="Calibri"/>
                </a:rPr>
                <a:t>Example:</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Always find evidence in texts to help explain your ideas!</a:t>
              </a:r>
              <a:endParaRPr/>
            </a:p>
          </p:txBody>
        </p:sp>
        <p:sp>
          <p:nvSpPr>
            <p:cNvPr id="163" name="Google Shape;163;p16"/>
            <p:cNvSpPr/>
            <p:nvPr/>
          </p:nvSpPr>
          <p:spPr>
            <a:xfrm>
              <a:off x="345913" y="4364487"/>
              <a:ext cx="3311100" cy="1488600"/>
            </a:xfrm>
            <a:prstGeom prst="roundRect">
              <a:avLst>
                <a:gd name="adj" fmla="val 16667"/>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b="1" u="sng">
                  <a:solidFill>
                    <a:schemeClr val="dk1"/>
                  </a:solidFill>
                  <a:latin typeface="Calibri"/>
                  <a:ea typeface="Calibri"/>
                  <a:cs typeface="Calibri"/>
                  <a:sym typeface="Calibri"/>
                </a:rPr>
                <a:t>Digging Deeper:</a:t>
              </a:r>
              <a:endParaRPr/>
            </a:p>
            <a:p>
              <a:pPr marL="0" marR="0" lvl="0" indent="0" algn="l" rtl="0">
                <a:spcBef>
                  <a:spcPts val="0"/>
                </a:spcBef>
                <a:spcAft>
                  <a:spcPts val="0"/>
                </a:spcAft>
                <a:buNone/>
              </a:pPr>
              <a:r>
                <a:rPr lang="en-GB" sz="2000">
                  <a:solidFill>
                    <a:schemeClr val="dk1"/>
                  </a:solidFill>
                  <a:latin typeface="Calibri"/>
                  <a:ea typeface="Calibri"/>
                  <a:cs typeface="Calibri"/>
                  <a:sym typeface="Calibri"/>
                </a:rPr>
                <a:t>In writing, evidence can mean quotes, either individual words, whole sentences or carefully chosen sections.</a:t>
              </a:r>
              <a:endParaRPr/>
            </a:p>
          </p:txBody>
        </p:sp>
        <p:sp>
          <p:nvSpPr>
            <p:cNvPr id="164" name="Google Shape;164;p16"/>
            <p:cNvSpPr/>
            <p:nvPr/>
          </p:nvSpPr>
          <p:spPr>
            <a:xfrm>
              <a:off x="508099" y="2289160"/>
              <a:ext cx="3529800" cy="1481700"/>
            </a:xfrm>
            <a:prstGeom prst="roundRect">
              <a:avLst>
                <a:gd name="adj" fmla="val 16667"/>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400" b="1" u="sng">
                  <a:solidFill>
                    <a:schemeClr val="dk1"/>
                  </a:solidFill>
                  <a:latin typeface="Calibri"/>
                  <a:ea typeface="Calibri"/>
                  <a:cs typeface="Calibri"/>
                  <a:sym typeface="Calibri"/>
                </a:rPr>
                <a:t>Deconstruct it:</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From Latin </a:t>
              </a:r>
              <a:r>
                <a:rPr lang="en-GB" sz="2400" i="1">
                  <a:solidFill>
                    <a:schemeClr val="dk1"/>
                  </a:solidFill>
                  <a:latin typeface="Calibri"/>
                  <a:ea typeface="Calibri"/>
                  <a:cs typeface="Calibri"/>
                  <a:sym typeface="Calibri"/>
                </a:rPr>
                <a:t>evidentia</a:t>
              </a:r>
              <a:r>
                <a:rPr lang="en-GB" sz="2400">
                  <a:solidFill>
                    <a:schemeClr val="dk1"/>
                  </a:solidFill>
                  <a:latin typeface="Calibri"/>
                  <a:ea typeface="Calibri"/>
                  <a:cs typeface="Calibri"/>
                  <a:sym typeface="Calibri"/>
                </a:rPr>
                <a:t>, from evident- ‘obvious to the eye or mind’</a:t>
              </a:r>
              <a:endParaRPr sz="2800" b="1" u="sng">
                <a:solidFill>
                  <a:schemeClr val="dk1"/>
                </a:solidFill>
                <a:latin typeface="Calibri"/>
                <a:ea typeface="Calibri"/>
                <a:cs typeface="Calibri"/>
                <a:sym typeface="Calibri"/>
              </a:endParaRPr>
            </a:p>
          </p:txBody>
        </p:sp>
        <p:cxnSp>
          <p:nvCxnSpPr>
            <p:cNvPr id="165" name="Google Shape;165;p16"/>
            <p:cNvCxnSpPr/>
            <p:nvPr/>
          </p:nvCxnSpPr>
          <p:spPr>
            <a:xfrm>
              <a:off x="2540133" y="982533"/>
              <a:ext cx="1446300" cy="0"/>
            </a:xfrm>
            <a:prstGeom prst="straightConnector1">
              <a:avLst/>
            </a:prstGeom>
            <a:noFill/>
            <a:ln w="76200" cap="flat" cmpd="sng">
              <a:solidFill>
                <a:schemeClr val="dk1"/>
              </a:solidFill>
              <a:prstDash val="solid"/>
              <a:miter lim="800000"/>
              <a:headEnd type="none" w="sm" len="sm"/>
              <a:tailEnd type="triangle" w="med" len="med"/>
            </a:ln>
          </p:spPr>
        </p:cxnSp>
        <p:pic>
          <p:nvPicPr>
            <p:cNvPr id="166" name="Google Shape;166;p16"/>
            <p:cNvPicPr preferRelativeResize="0"/>
            <p:nvPr/>
          </p:nvPicPr>
          <p:blipFill rotWithShape="1">
            <a:blip r:embed="rId4">
              <a:alphaModFix/>
            </a:blip>
            <a:srcRect/>
            <a:stretch/>
          </p:blipFill>
          <p:spPr>
            <a:xfrm rot="10800000">
              <a:off x="3764269" y="2698354"/>
              <a:ext cx="1829736" cy="481626"/>
            </a:xfrm>
            <a:prstGeom prst="rect">
              <a:avLst/>
            </a:prstGeom>
            <a:noFill/>
            <a:ln>
              <a:noFill/>
            </a:ln>
          </p:spPr>
        </p:pic>
        <p:pic>
          <p:nvPicPr>
            <p:cNvPr id="167" name="Google Shape;167;p16"/>
            <p:cNvPicPr preferRelativeResize="0"/>
            <p:nvPr/>
          </p:nvPicPr>
          <p:blipFill rotWithShape="1">
            <a:blip r:embed="rId4">
              <a:alphaModFix/>
            </a:blip>
            <a:srcRect/>
            <a:stretch/>
          </p:blipFill>
          <p:spPr>
            <a:xfrm rot="5400000">
              <a:off x="1594639" y="3935224"/>
              <a:ext cx="810183" cy="481626"/>
            </a:xfrm>
            <a:prstGeom prst="rect">
              <a:avLst/>
            </a:prstGeom>
            <a:noFill/>
            <a:ln>
              <a:noFill/>
            </a:ln>
          </p:spPr>
        </p:pic>
        <p:sp>
          <p:nvSpPr>
            <p:cNvPr id="168" name="Google Shape;168;p16"/>
            <p:cNvSpPr/>
            <p:nvPr/>
          </p:nvSpPr>
          <p:spPr>
            <a:xfrm>
              <a:off x="4283968" y="4452717"/>
              <a:ext cx="4320300" cy="1255800"/>
            </a:xfrm>
            <a:prstGeom prst="roundRect">
              <a:avLst>
                <a:gd name="adj" fmla="val 16667"/>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u="sng">
                <a:solidFill>
                  <a:schemeClr val="dk1"/>
                </a:solidFill>
                <a:latin typeface="Calibri"/>
                <a:ea typeface="Calibri"/>
                <a:cs typeface="Calibri"/>
                <a:sym typeface="Calibri"/>
              </a:endParaRPr>
            </a:p>
            <a:p>
              <a:pPr marL="0" marR="0" lvl="0" indent="0" algn="l" rtl="0">
                <a:spcBef>
                  <a:spcPts val="0"/>
                </a:spcBef>
                <a:spcAft>
                  <a:spcPts val="0"/>
                </a:spcAft>
                <a:buNone/>
              </a:pPr>
              <a:r>
                <a:rPr lang="en-GB" sz="2400" b="1" u="sng">
                  <a:solidFill>
                    <a:schemeClr val="dk1"/>
                  </a:solidFill>
                  <a:latin typeface="Calibri"/>
                  <a:ea typeface="Calibri"/>
                  <a:cs typeface="Calibri"/>
                  <a:sym typeface="Calibri"/>
                </a:rPr>
                <a:t>Link it:</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Proof, confirmation, validation </a:t>
              </a:r>
              <a:endParaRPr/>
            </a:p>
            <a:p>
              <a:pPr marL="0" marR="0" lvl="0" indent="0" algn="l" rtl="0">
                <a:spcBef>
                  <a:spcPts val="0"/>
                </a:spcBef>
                <a:spcAft>
                  <a:spcPts val="0"/>
                </a:spcAft>
                <a:buNone/>
              </a:pPr>
              <a:endParaRPr sz="2400" b="1" u="sng">
                <a:solidFill>
                  <a:schemeClr val="dk1"/>
                </a:solidFill>
                <a:latin typeface="Calibri"/>
                <a:ea typeface="Calibri"/>
                <a:cs typeface="Calibri"/>
                <a:sym typeface="Calibri"/>
              </a:endParaRPr>
            </a:p>
          </p:txBody>
        </p:sp>
        <p:pic>
          <p:nvPicPr>
            <p:cNvPr id="169" name="Google Shape;169;p16"/>
            <p:cNvPicPr preferRelativeResize="0"/>
            <p:nvPr/>
          </p:nvPicPr>
          <p:blipFill rotWithShape="1">
            <a:blip r:embed="rId4">
              <a:alphaModFix/>
            </a:blip>
            <a:srcRect/>
            <a:stretch/>
          </p:blipFill>
          <p:spPr>
            <a:xfrm>
              <a:off x="3632878" y="4802868"/>
              <a:ext cx="810183" cy="481626"/>
            </a:xfrm>
            <a:prstGeom prst="rect">
              <a:avLst/>
            </a:prstGeom>
            <a:noFill/>
            <a:ln>
              <a:noFill/>
            </a:ln>
          </p:spPr>
        </p:pic>
      </p:grpSp>
      <p:sp>
        <p:nvSpPr>
          <p:cNvPr id="170" name="Google Shape;170;p16"/>
          <p:cNvSpPr/>
          <p:nvPr/>
        </p:nvSpPr>
        <p:spPr>
          <a:xfrm>
            <a:off x="1097280" y="269448"/>
            <a:ext cx="2967000" cy="1426200"/>
          </a:xfrm>
          <a:prstGeom prst="roundRect">
            <a:avLst>
              <a:gd name="adj" fmla="val 16667"/>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2000" b="1" u="sng">
                <a:solidFill>
                  <a:schemeClr val="dk1"/>
                </a:solidFill>
                <a:latin typeface="Calibri"/>
                <a:ea typeface="Calibri"/>
                <a:cs typeface="Calibri"/>
                <a:sym typeface="Calibri"/>
              </a:rPr>
              <a:t>Read it:</a:t>
            </a:r>
            <a:endParaRPr/>
          </a:p>
          <a:p>
            <a:pPr marL="0" marR="0" lvl="0" indent="0" algn="ctr" rtl="0">
              <a:spcBef>
                <a:spcPts val="0"/>
              </a:spcBef>
              <a:spcAft>
                <a:spcPts val="0"/>
              </a:spcAft>
              <a:buNone/>
            </a:pPr>
            <a:endParaRPr sz="2000">
              <a:solidFill>
                <a:schemeClr val="dk1"/>
              </a:solidFill>
              <a:latin typeface="Calibri"/>
              <a:ea typeface="Calibri"/>
              <a:cs typeface="Calibri"/>
              <a:sym typeface="Calibri"/>
            </a:endParaRPr>
          </a:p>
          <a:p>
            <a:pPr marL="0" marR="0" lvl="0" indent="0" algn="ctr" rtl="0">
              <a:spcBef>
                <a:spcPts val="0"/>
              </a:spcBef>
              <a:spcAft>
                <a:spcPts val="0"/>
              </a:spcAft>
              <a:buNone/>
            </a:pPr>
            <a:r>
              <a:rPr lang="en-GB" sz="3600">
                <a:solidFill>
                  <a:schemeClr val="dk1"/>
                </a:solidFill>
                <a:latin typeface="Calibri"/>
                <a:ea typeface="Calibri"/>
                <a:cs typeface="Calibri"/>
                <a:sym typeface="Calibri"/>
              </a:rPr>
              <a:t>Evidence</a:t>
            </a:r>
            <a:r>
              <a:rPr lang="en-GB" sz="2000">
                <a:solidFill>
                  <a:schemeClr val="dk1"/>
                </a:solidFill>
                <a:latin typeface="Calibri"/>
                <a:ea typeface="Calibri"/>
                <a:cs typeface="Calibri"/>
                <a:sym typeface="Calibri"/>
              </a:rPr>
              <a:t> </a:t>
            </a:r>
            <a:endParaRPr/>
          </a:p>
        </p:txBody>
      </p:sp>
      <p:pic>
        <p:nvPicPr>
          <p:cNvPr id="171" name="Google Shape;171;p16" descr="Magnifying Glass PNG Free Download | PNG All"/>
          <p:cNvPicPr preferRelativeResize="0"/>
          <p:nvPr/>
        </p:nvPicPr>
        <p:blipFill rotWithShape="1">
          <a:blip r:embed="rId5">
            <a:alphaModFix/>
          </a:blip>
          <a:srcRect/>
          <a:stretch/>
        </p:blipFill>
        <p:spPr>
          <a:xfrm>
            <a:off x="3148573" y="340513"/>
            <a:ext cx="885850" cy="885850"/>
          </a:xfrm>
          <a:prstGeom prst="rect">
            <a:avLst/>
          </a:prstGeom>
          <a:noFill/>
          <a:ln>
            <a:noFill/>
          </a:ln>
        </p:spPr>
      </p:pic>
      <p:pic>
        <p:nvPicPr>
          <p:cNvPr id="172" name="Google Shape;172;p16" descr="Quotation Marks - Blue Quote Sign Png Clipart (#1073404) - PinClipart"/>
          <p:cNvPicPr preferRelativeResize="0"/>
          <p:nvPr/>
        </p:nvPicPr>
        <p:blipFill rotWithShape="1">
          <a:blip r:embed="rId6">
            <a:alphaModFix/>
          </a:blip>
          <a:srcRect/>
          <a:stretch/>
        </p:blipFill>
        <p:spPr>
          <a:xfrm>
            <a:off x="2481231" y="431174"/>
            <a:ext cx="549351" cy="432098"/>
          </a:xfrm>
          <a:prstGeom prst="rect">
            <a:avLst/>
          </a:prstGeom>
          <a:noFill/>
          <a:ln>
            <a:noFill/>
          </a:ln>
        </p:spPr>
      </p:pic>
      <p:pic>
        <p:nvPicPr>
          <p:cNvPr id="173" name="Google Shape;173;p16" descr="Mission statement GIFs - Get the best gif on GIFER"/>
          <p:cNvPicPr preferRelativeResize="0"/>
          <p:nvPr/>
        </p:nvPicPr>
        <p:blipFill rotWithShape="1">
          <a:blip r:embed="rId7">
            <a:alphaModFix/>
          </a:blip>
          <a:srcRect/>
          <a:stretch/>
        </p:blipFill>
        <p:spPr>
          <a:xfrm>
            <a:off x="76858" y="8451"/>
            <a:ext cx="1197037" cy="1995061"/>
          </a:xfrm>
          <a:prstGeom prst="rect">
            <a:avLst/>
          </a:prstGeom>
          <a:noFill/>
          <a:ln>
            <a:noFill/>
          </a:ln>
        </p:spPr>
      </p:pic>
    </p:spTree>
    <p:extLst>
      <p:ext uri="{BB962C8B-B14F-4D97-AF65-F5344CB8AC3E}">
        <p14:creationId xmlns:p14="http://schemas.microsoft.com/office/powerpoint/2010/main" val="1645738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ook, text&#10;&#10;Description generated with very high confidence">
            <a:extLst>
              <a:ext uri="{FF2B5EF4-FFF2-40B4-BE49-F238E27FC236}">
                <a16:creationId xmlns:a16="http://schemas.microsoft.com/office/drawing/2014/main" id="{EFB51FF3-7405-4F35-B006-BCFC136571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9367" y="1407521"/>
            <a:ext cx="3337124" cy="4042957"/>
          </a:xfrm>
          <a:prstGeom prst="rect">
            <a:avLst/>
          </a:prstGeom>
        </p:spPr>
      </p:pic>
      <p:pic>
        <p:nvPicPr>
          <p:cNvPr id="5" name="Picture 4" descr="A close up of a logo&#10;&#10;Description generated with high confidence">
            <a:extLst>
              <a:ext uri="{FF2B5EF4-FFF2-40B4-BE49-F238E27FC236}">
                <a16:creationId xmlns:a16="http://schemas.microsoft.com/office/drawing/2014/main" id="{DDE2A3DA-497B-400A-B1C0-2D66991116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0"/>
            <a:ext cx="5380182" cy="6858000"/>
          </a:xfrm>
          <a:prstGeom prst="rect">
            <a:avLst/>
          </a:prstGeom>
        </p:spPr>
      </p:pic>
      <p:sp>
        <p:nvSpPr>
          <p:cNvPr id="2" name="Title 1">
            <a:extLst>
              <a:ext uri="{FF2B5EF4-FFF2-40B4-BE49-F238E27FC236}">
                <a16:creationId xmlns:a16="http://schemas.microsoft.com/office/drawing/2014/main" id="{AE733F57-CFAD-4DD5-9FB5-B73A6F60683A}"/>
              </a:ext>
            </a:extLst>
          </p:cNvPr>
          <p:cNvSpPr>
            <a:spLocks noGrp="1"/>
          </p:cNvSpPr>
          <p:nvPr>
            <p:ph type="ctrTitle"/>
          </p:nvPr>
        </p:nvSpPr>
        <p:spPr>
          <a:xfrm>
            <a:off x="4214091" y="163655"/>
            <a:ext cx="7772400" cy="1017155"/>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0000"/>
          </a:bodyPr>
          <a:lstStyle/>
          <a:p>
            <a:r>
              <a:rPr lang="en-GB" b="1" u="sng" dirty="0"/>
              <a:t>Chapter Nine and Tension</a:t>
            </a:r>
          </a:p>
        </p:txBody>
      </p:sp>
      <p:sp>
        <p:nvSpPr>
          <p:cNvPr id="8" name="Rectangle: Rounded Corners 7">
            <a:extLst>
              <a:ext uri="{FF2B5EF4-FFF2-40B4-BE49-F238E27FC236}">
                <a16:creationId xmlns:a16="http://schemas.microsoft.com/office/drawing/2014/main" id="{570B8F9D-6469-44E9-A85F-B1CCB87AF507}"/>
              </a:ext>
            </a:extLst>
          </p:cNvPr>
          <p:cNvSpPr/>
          <p:nvPr/>
        </p:nvSpPr>
        <p:spPr>
          <a:xfrm>
            <a:off x="3281855" y="1180810"/>
            <a:ext cx="5191217" cy="4914293"/>
          </a:xfrm>
          <a:prstGeom prst="round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a:solidFill>
                  <a:schemeClr val="tx1"/>
                </a:solidFill>
              </a:rPr>
              <a:t>We know tension is where a reader feels worried and scared for the characters in a narrative (story), but how can a writer </a:t>
            </a:r>
            <a:r>
              <a:rPr lang="en-GB" b="1" dirty="0">
                <a:solidFill>
                  <a:schemeClr val="tx1"/>
                </a:solidFill>
              </a:rPr>
              <a:t>create</a:t>
            </a:r>
            <a:r>
              <a:rPr lang="en-GB" dirty="0">
                <a:solidFill>
                  <a:schemeClr val="tx1"/>
                </a:solidFill>
              </a:rPr>
              <a:t> tension?</a:t>
            </a:r>
          </a:p>
          <a:p>
            <a:pPr algn="ctr"/>
            <a:endParaRPr lang="en-GB" dirty="0">
              <a:solidFill>
                <a:schemeClr val="tx1"/>
              </a:solidFill>
            </a:endParaRPr>
          </a:p>
          <a:p>
            <a:pPr algn="ctr"/>
            <a:r>
              <a:rPr lang="en-GB" sz="2400" dirty="0">
                <a:solidFill>
                  <a:srgbClr val="FF0000"/>
                </a:solidFill>
              </a:rPr>
              <a:t>How can you use short sentences to make a story tense?</a:t>
            </a:r>
          </a:p>
          <a:p>
            <a:pPr algn="ctr"/>
            <a:r>
              <a:rPr lang="en-GB" sz="2400" dirty="0">
                <a:solidFill>
                  <a:schemeClr val="accent4">
                    <a:lumMod val="50000"/>
                  </a:schemeClr>
                </a:solidFill>
              </a:rPr>
              <a:t>If you were writing a tense part of a narrative, how would you do it?</a:t>
            </a:r>
          </a:p>
          <a:p>
            <a:pPr algn="ctr"/>
            <a:r>
              <a:rPr lang="en-GB" sz="2400" dirty="0">
                <a:solidFill>
                  <a:srgbClr val="00B050"/>
                </a:solidFill>
              </a:rPr>
              <a:t>What are the best techniques for creating tension in a narrative? Why?</a:t>
            </a:r>
          </a:p>
          <a:p>
            <a:pPr algn="ctr"/>
            <a:endParaRPr lang="en-GB" dirty="0">
              <a:solidFill>
                <a:schemeClr val="tx1"/>
              </a:solidFill>
            </a:endParaRPr>
          </a:p>
        </p:txBody>
      </p:sp>
      <p:sp>
        <p:nvSpPr>
          <p:cNvPr id="3" name="Horizontal Scroll 2"/>
          <p:cNvSpPr/>
          <p:nvPr/>
        </p:nvSpPr>
        <p:spPr>
          <a:xfrm>
            <a:off x="110359" y="163656"/>
            <a:ext cx="3026979" cy="491284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bg1"/>
                </a:solidFill>
              </a:rPr>
              <a:t>Do Now!!!</a:t>
            </a:r>
          </a:p>
          <a:p>
            <a:pPr algn="ctr"/>
            <a:endParaRPr lang="en-GB" sz="2400" dirty="0">
              <a:solidFill>
                <a:schemeClr val="bg1"/>
              </a:solidFill>
            </a:endParaRPr>
          </a:p>
          <a:p>
            <a:pPr algn="ctr"/>
            <a:r>
              <a:rPr lang="en-GB" sz="2400" dirty="0" smtClean="0">
                <a:solidFill>
                  <a:schemeClr val="bg1"/>
                </a:solidFill>
              </a:rPr>
              <a:t>Starter…</a:t>
            </a:r>
            <a:endParaRPr lang="en-GB" sz="2400" dirty="0" smtClean="0">
              <a:solidFill>
                <a:schemeClr val="bg1"/>
              </a:solidFill>
            </a:endParaRPr>
          </a:p>
          <a:p>
            <a:pPr algn="ctr"/>
            <a:endParaRPr lang="en-GB" sz="2400" dirty="0">
              <a:solidFill>
                <a:schemeClr val="bg1"/>
              </a:solidFill>
            </a:endParaRPr>
          </a:p>
          <a:p>
            <a:pPr algn="ctr"/>
            <a:r>
              <a:rPr lang="en-GB" sz="2400" dirty="0" smtClean="0">
                <a:solidFill>
                  <a:schemeClr val="bg1"/>
                </a:solidFill>
              </a:rPr>
              <a:t>What do writers do to make their writing tense, exciting and engaging?</a:t>
            </a:r>
            <a:endParaRPr lang="en-GB" sz="2400" dirty="0">
              <a:solidFill>
                <a:schemeClr val="bg1"/>
              </a:solidFill>
            </a:endParaRPr>
          </a:p>
        </p:txBody>
      </p:sp>
    </p:spTree>
    <p:extLst>
      <p:ext uri="{BB962C8B-B14F-4D97-AF65-F5344CB8AC3E}">
        <p14:creationId xmlns:p14="http://schemas.microsoft.com/office/powerpoint/2010/main" val="4118864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41AE2-90DC-4EBD-A29B-FFA5B3B8AEFF}"/>
              </a:ext>
            </a:extLst>
          </p:cNvPr>
          <p:cNvSpPr>
            <a:spLocks noGrp="1"/>
          </p:cNvSpPr>
          <p:nvPr>
            <p:ph type="title"/>
          </p:nvPr>
        </p:nvSpPr>
        <p:spPr/>
        <p:txBody>
          <a:bodyPr/>
          <a:lstStyle/>
          <a:p>
            <a:r>
              <a:rPr lang="en-GB" dirty="0"/>
              <a:t>Learning </a:t>
            </a:r>
            <a:r>
              <a:rPr lang="en-GB" dirty="0" smtClean="0"/>
              <a:t>objectives</a:t>
            </a:r>
            <a:endParaRPr lang="en-GB" dirty="0"/>
          </a:p>
        </p:txBody>
      </p:sp>
      <p:sp>
        <p:nvSpPr>
          <p:cNvPr id="3" name="Content Placeholder 2">
            <a:extLst>
              <a:ext uri="{FF2B5EF4-FFF2-40B4-BE49-F238E27FC236}">
                <a16:creationId xmlns:a16="http://schemas.microsoft.com/office/drawing/2014/main" id="{FB1FBB39-D404-49F0-831A-A12EDA9EFF94}"/>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GB" sz="4000" dirty="0">
                <a:solidFill>
                  <a:srgbClr val="FF0000"/>
                </a:solidFill>
              </a:rPr>
              <a:t>To describe different ways of creating tension in your writing</a:t>
            </a:r>
          </a:p>
          <a:p>
            <a:r>
              <a:rPr lang="en-GB" sz="4000" dirty="0">
                <a:solidFill>
                  <a:schemeClr val="accent4">
                    <a:lumMod val="50000"/>
                  </a:schemeClr>
                </a:solidFill>
              </a:rPr>
              <a:t>To explain how Darren Shan creates tension for his readers in Chapter </a:t>
            </a:r>
            <a:r>
              <a:rPr lang="en-GB" sz="4000" dirty="0" smtClean="0">
                <a:solidFill>
                  <a:schemeClr val="accent4">
                    <a:lumMod val="50000"/>
                  </a:schemeClr>
                </a:solidFill>
              </a:rPr>
              <a:t>Nine</a:t>
            </a:r>
          </a:p>
          <a:p>
            <a:r>
              <a:rPr lang="en-GB" sz="4000" dirty="0" smtClean="0">
                <a:solidFill>
                  <a:schemeClr val="accent4">
                    <a:lumMod val="50000"/>
                  </a:schemeClr>
                </a:solidFill>
              </a:rPr>
              <a:t>To use a quote and the words… The effect</a:t>
            </a:r>
            <a:endParaRPr lang="en-GB" sz="4000" dirty="0">
              <a:solidFill>
                <a:schemeClr val="accent4">
                  <a:lumMod val="50000"/>
                </a:schemeClr>
              </a:solidFill>
            </a:endParaRPr>
          </a:p>
        </p:txBody>
      </p:sp>
      <p:pic>
        <p:nvPicPr>
          <p:cNvPr id="5" name="Picture 4" descr="A picture containing animal&#10;&#10;Description generated with very high confidence">
            <a:extLst>
              <a:ext uri="{FF2B5EF4-FFF2-40B4-BE49-F238E27FC236}">
                <a16:creationId xmlns:a16="http://schemas.microsoft.com/office/drawing/2014/main" id="{DB644D18-1791-477E-B9C8-03031A92BD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440" y="0"/>
            <a:ext cx="1492399" cy="2631227"/>
          </a:xfrm>
          <a:prstGeom prst="rect">
            <a:avLst/>
          </a:prstGeom>
        </p:spPr>
      </p:pic>
      <p:sp>
        <p:nvSpPr>
          <p:cNvPr id="6" name="TextBox 5"/>
          <p:cNvSpPr txBox="1"/>
          <p:nvPr/>
        </p:nvSpPr>
        <p:spPr>
          <a:xfrm>
            <a:off x="9531927" y="-158612"/>
            <a:ext cx="2341419" cy="2123658"/>
          </a:xfrm>
          <a:prstGeom prst="rect">
            <a:avLst/>
          </a:prstGeom>
          <a:noFill/>
        </p:spPr>
        <p:txBody>
          <a:bodyPr wrap="square" rtlCol="0">
            <a:spAutoFit/>
          </a:bodyPr>
          <a:lstStyle/>
          <a:p>
            <a:r>
              <a:rPr lang="en-GB" sz="4400" dirty="0" smtClean="0">
                <a:solidFill>
                  <a:srgbClr val="00B050"/>
                </a:solidFill>
                <a:latin typeface="Snap ITC" panose="04040A07060A02020202" pitchFamily="82" charset="0"/>
              </a:rPr>
              <a:t>Which</a:t>
            </a:r>
            <a:r>
              <a:rPr lang="en-GB" sz="4400" dirty="0" smtClean="0">
                <a:solidFill>
                  <a:srgbClr val="7030A0"/>
                </a:solidFill>
                <a:latin typeface="Snap ITC" panose="04040A07060A02020202" pitchFamily="82" charset="0"/>
              </a:rPr>
              <a:t> </a:t>
            </a:r>
          </a:p>
          <a:p>
            <a:r>
              <a:rPr lang="en-GB" sz="4400" dirty="0" smtClean="0">
                <a:solidFill>
                  <a:srgbClr val="FF0000"/>
                </a:solidFill>
                <a:latin typeface="Snap ITC" panose="04040A07060A02020202" pitchFamily="82" charset="0"/>
              </a:rPr>
              <a:t>Words</a:t>
            </a:r>
          </a:p>
          <a:p>
            <a:r>
              <a:rPr lang="en-GB" sz="4400" dirty="0" smtClean="0">
                <a:solidFill>
                  <a:srgbClr val="7030A0"/>
                </a:solidFill>
                <a:latin typeface="Snap ITC" panose="04040A07060A02020202" pitchFamily="82" charset="0"/>
              </a:rPr>
              <a:t>Work?</a:t>
            </a:r>
            <a:endParaRPr lang="en-GB" sz="4400" dirty="0">
              <a:solidFill>
                <a:srgbClr val="7030A0"/>
              </a:solidFill>
              <a:latin typeface="Snap ITC" panose="04040A07060A02020202" pitchFamily="82" charset="0"/>
            </a:endParaRPr>
          </a:p>
        </p:txBody>
      </p:sp>
    </p:spTree>
    <p:extLst>
      <p:ext uri="{BB962C8B-B14F-4D97-AF65-F5344CB8AC3E}">
        <p14:creationId xmlns:p14="http://schemas.microsoft.com/office/powerpoint/2010/main" val="2545842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14" y="365125"/>
            <a:ext cx="11540358" cy="1325563"/>
          </a:xfrm>
        </p:spPr>
        <p:txBody>
          <a:bodyPr>
            <a:normAutofit fontScale="90000"/>
          </a:bodyPr>
          <a:lstStyle/>
          <a:p>
            <a:r>
              <a:rPr lang="en-GB" dirty="0" smtClean="0"/>
              <a:t>How does the writer use language to create a threatening and terrifying atmosphere in this extract?</a:t>
            </a:r>
            <a:br>
              <a:rPr lang="en-GB" dirty="0" smtClean="0"/>
            </a:br>
            <a:endParaRPr lang="en-GB" dirty="0"/>
          </a:p>
        </p:txBody>
      </p:sp>
      <p:sp>
        <p:nvSpPr>
          <p:cNvPr id="3" name="Content Placeholder 2"/>
          <p:cNvSpPr>
            <a:spLocks noGrp="1"/>
          </p:cNvSpPr>
          <p:nvPr>
            <p:ph idx="1"/>
          </p:nvPr>
        </p:nvSpPr>
        <p:spPr>
          <a:xfrm>
            <a:off x="838200" y="1825625"/>
            <a:ext cx="7811167" cy="4351338"/>
          </a:xfrm>
        </p:spPr>
        <p:txBody>
          <a:bodyPr/>
          <a:lstStyle/>
          <a:p>
            <a:pPr marL="0" indent="0">
              <a:buNone/>
            </a:pPr>
            <a:r>
              <a:rPr lang="en-GB" dirty="0" smtClean="0"/>
              <a:t>Task:</a:t>
            </a:r>
          </a:p>
          <a:p>
            <a:pPr marL="0" indent="0">
              <a:buNone/>
            </a:pPr>
            <a:endParaRPr lang="en-GB" dirty="0"/>
          </a:p>
          <a:p>
            <a:pPr marL="0" indent="0">
              <a:buNone/>
            </a:pPr>
            <a:r>
              <a:rPr lang="en-GB" dirty="0" smtClean="0"/>
              <a:t>Read the passage- Underline/highlight all the words and images that are threatening</a:t>
            </a:r>
          </a:p>
          <a:p>
            <a:pPr marL="0" indent="0">
              <a:buNone/>
            </a:pPr>
            <a:endParaRPr lang="en-GB" dirty="0"/>
          </a:p>
          <a:p>
            <a:pPr marL="0" indent="0">
              <a:buNone/>
            </a:pPr>
            <a:r>
              <a:rPr lang="en-GB" dirty="0" smtClean="0"/>
              <a:t>Name the Language used: adjective? Simile? Personification?</a:t>
            </a:r>
          </a:p>
          <a:p>
            <a:pPr marL="0" indent="0">
              <a:buNone/>
            </a:pPr>
            <a:endParaRPr lang="en-GB" dirty="0"/>
          </a:p>
          <a:p>
            <a:pPr marL="0" indent="0">
              <a:buNone/>
            </a:pPr>
            <a:r>
              <a:rPr lang="en-GB" dirty="0" smtClean="0"/>
              <a:t>Explain the effect – read the following slides…</a:t>
            </a:r>
            <a:endParaRPr lang="en-GB" dirty="0"/>
          </a:p>
        </p:txBody>
      </p:sp>
      <p:pic>
        <p:nvPicPr>
          <p:cNvPr id="4" name="Picture 3" descr="A picture containing book, text&#10;&#10;Description generated with very high confidence">
            <a:extLst>
              <a:ext uri="{FF2B5EF4-FFF2-40B4-BE49-F238E27FC236}">
                <a16:creationId xmlns:a16="http://schemas.microsoft.com/office/drawing/2014/main" id="{EFB51FF3-7405-4F35-B006-BCFC136571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49367" y="1407521"/>
            <a:ext cx="3337124" cy="4042957"/>
          </a:xfrm>
          <a:prstGeom prst="rect">
            <a:avLst/>
          </a:prstGeom>
        </p:spPr>
      </p:pic>
    </p:spTree>
    <p:extLst>
      <p:ext uri="{BB962C8B-B14F-4D97-AF65-F5344CB8AC3E}">
        <p14:creationId xmlns:p14="http://schemas.microsoft.com/office/powerpoint/2010/main" val="3179902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157920" y="1734432"/>
            <a:ext cx="5423338" cy="2923722"/>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smtClean="0"/>
              <a:t>How does the writer use language to create a threatening and terrifying atmosphere in this extract?</a:t>
            </a:r>
            <a:endParaRPr lang="en-GB" dirty="0"/>
          </a:p>
        </p:txBody>
      </p:sp>
      <p:sp>
        <p:nvSpPr>
          <p:cNvPr id="7" name="TextBox 6"/>
          <p:cNvSpPr txBox="1"/>
          <p:nvPr/>
        </p:nvSpPr>
        <p:spPr>
          <a:xfrm>
            <a:off x="9825193" y="-80432"/>
            <a:ext cx="2341419" cy="2123658"/>
          </a:xfrm>
          <a:prstGeom prst="rect">
            <a:avLst/>
          </a:prstGeom>
          <a:noFill/>
        </p:spPr>
        <p:txBody>
          <a:bodyPr wrap="square" rtlCol="0">
            <a:spAutoFit/>
          </a:bodyPr>
          <a:lstStyle/>
          <a:p>
            <a:r>
              <a:rPr lang="en-GB" sz="4400" dirty="0" smtClean="0">
                <a:solidFill>
                  <a:srgbClr val="00B050"/>
                </a:solidFill>
                <a:latin typeface="Snap ITC" panose="04040A07060A02020202" pitchFamily="82" charset="0"/>
              </a:rPr>
              <a:t>Which</a:t>
            </a:r>
            <a:r>
              <a:rPr lang="en-GB" sz="4400" dirty="0" smtClean="0">
                <a:solidFill>
                  <a:srgbClr val="7030A0"/>
                </a:solidFill>
                <a:latin typeface="Snap ITC" panose="04040A07060A02020202" pitchFamily="82" charset="0"/>
              </a:rPr>
              <a:t> </a:t>
            </a:r>
          </a:p>
          <a:p>
            <a:r>
              <a:rPr lang="en-GB" sz="4400" dirty="0" smtClean="0">
                <a:solidFill>
                  <a:srgbClr val="FF0000"/>
                </a:solidFill>
                <a:latin typeface="Snap ITC" panose="04040A07060A02020202" pitchFamily="82" charset="0"/>
              </a:rPr>
              <a:t>Words</a:t>
            </a:r>
          </a:p>
          <a:p>
            <a:r>
              <a:rPr lang="en-GB" sz="4400" dirty="0" smtClean="0">
                <a:solidFill>
                  <a:srgbClr val="7030A0"/>
                </a:solidFill>
                <a:latin typeface="Snap ITC" panose="04040A07060A02020202" pitchFamily="82" charset="0"/>
              </a:rPr>
              <a:t>Work?</a:t>
            </a:r>
            <a:endParaRPr lang="en-GB" sz="4400" dirty="0">
              <a:solidFill>
                <a:srgbClr val="7030A0"/>
              </a:solidFill>
              <a:latin typeface="Snap ITC" panose="04040A07060A02020202" pitchFamily="82"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1429" b="22221"/>
          <a:stretch/>
        </p:blipFill>
        <p:spPr>
          <a:xfrm rot="20698208">
            <a:off x="5849287" y="4957541"/>
            <a:ext cx="1910166" cy="983682"/>
          </a:xfrm>
          <a:prstGeom prst="rect">
            <a:avLst/>
          </a:prstGeom>
        </p:spPr>
      </p:pic>
      <p:sp>
        <p:nvSpPr>
          <p:cNvPr id="9" name="TextBox 8"/>
          <p:cNvSpPr txBox="1"/>
          <p:nvPr/>
        </p:nvSpPr>
        <p:spPr>
          <a:xfrm>
            <a:off x="5754414" y="57585"/>
            <a:ext cx="5241489" cy="1938992"/>
          </a:xfrm>
          <a:prstGeom prst="rect">
            <a:avLst/>
          </a:prstGeom>
          <a:noFill/>
        </p:spPr>
        <p:txBody>
          <a:bodyPr wrap="square" rtlCol="0">
            <a:spAutoFit/>
          </a:bodyPr>
          <a:lstStyle/>
          <a:p>
            <a:r>
              <a:rPr lang="en-GB" sz="4000" dirty="0" smtClean="0">
                <a:solidFill>
                  <a:srgbClr val="00B050"/>
                </a:solidFill>
                <a:latin typeface="Snap ITC" panose="04040A07060A02020202" pitchFamily="82" charset="0"/>
              </a:rPr>
              <a:t>Firstly</a:t>
            </a:r>
          </a:p>
          <a:p>
            <a:r>
              <a:rPr lang="en-GB" sz="4000" dirty="0" smtClean="0">
                <a:solidFill>
                  <a:srgbClr val="FF0000"/>
                </a:solidFill>
                <a:latin typeface="Snap ITC" panose="04040A07060A02020202" pitchFamily="82" charset="0"/>
              </a:rPr>
              <a:t>Furthermore</a:t>
            </a:r>
          </a:p>
          <a:p>
            <a:r>
              <a:rPr lang="en-GB" sz="4000" dirty="0" smtClean="0">
                <a:solidFill>
                  <a:srgbClr val="7030A0"/>
                </a:solidFill>
                <a:latin typeface="Snap ITC" panose="04040A07060A02020202" pitchFamily="82" charset="0"/>
              </a:rPr>
              <a:t>Finally</a:t>
            </a:r>
            <a:endParaRPr lang="en-GB" sz="4000" dirty="0">
              <a:solidFill>
                <a:srgbClr val="7030A0"/>
              </a:solidFill>
              <a:latin typeface="Snap ITC" panose="04040A07060A02020202" pitchFamily="82" charset="0"/>
            </a:endParaRPr>
          </a:p>
        </p:txBody>
      </p:sp>
      <p:sp>
        <p:nvSpPr>
          <p:cNvPr id="10" name="Content Placeholder 2"/>
          <p:cNvSpPr txBox="1">
            <a:spLocks/>
          </p:cNvSpPr>
          <p:nvPr/>
        </p:nvSpPr>
        <p:spPr>
          <a:xfrm>
            <a:off x="119742" y="170995"/>
            <a:ext cx="5634672" cy="602332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sz="1800" dirty="0" smtClean="0"/>
              <a:t>The Wolf Man and ladies were about halfway down the rows of seats when there was a big BANG! I know what made the noise, but suddenly the Wolf Man began roaring and he shoved the ladies away from him.</a:t>
            </a:r>
          </a:p>
          <a:p>
            <a:pPr algn="just"/>
            <a:r>
              <a:rPr lang="en-GB" sz="1800" dirty="0" smtClean="0"/>
              <a:t>People screamed and those nearest him leapt from their seats and ran. One woman wasn’t quick enough, and the Wold Man leapt on her and dragged her to the ground. She was screaming fit to burst, but nobody tried to help. He rolled her over on to her back and bared his teeth. She stuck a hand up to push him away, but he got his teeth on it and bit it off!</a:t>
            </a:r>
          </a:p>
          <a:p>
            <a:pPr algn="just"/>
            <a:r>
              <a:rPr lang="en-GB" sz="1800" dirty="0" smtClean="0"/>
              <a:t>A couple of people fainted when they saw that and loads more began yelling and running. Then, out of nowhere, Mr Tall appeared behind the Wolf Man and wrapped his arms around him. The Wolf Man struggled for a few seconds, but Mr Tall whispered something in his ear and he relaxed. While Mr Tall led him back to the stage, the women in the suits calmed down the crowd and told them to return to their seats. </a:t>
            </a:r>
          </a:p>
          <a:p>
            <a:pPr algn="just"/>
            <a:r>
              <a:rPr lang="en-GB" sz="1800" dirty="0" smtClean="0"/>
              <a:t>While the crowd hesitated, the woman with the bitten-off hand went on screaming. Blood was pumping out of the end of her wrist, covering the ground and other people. Steve and me were staring at her, our mouths wide open, wondering if she was going to die. </a:t>
            </a:r>
            <a:endParaRPr lang="en-GB" sz="1800" dirty="0"/>
          </a:p>
        </p:txBody>
      </p:sp>
    </p:spTree>
    <p:extLst>
      <p:ext uri="{BB962C8B-B14F-4D97-AF65-F5344CB8AC3E}">
        <p14:creationId xmlns:p14="http://schemas.microsoft.com/office/powerpoint/2010/main" val="1975856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LP1 Week </a:t>
            </a:r>
            <a:r>
              <a:rPr lang="en-GB" dirty="0" smtClean="0"/>
              <a:t>5A</a:t>
            </a:r>
            <a:r>
              <a:rPr lang="en-GB" dirty="0" smtClean="0"/>
              <a:t> 5th October </a:t>
            </a:r>
            <a:r>
              <a:rPr lang="en-GB" dirty="0" smtClean="0"/>
              <a:t/>
            </a:r>
            <a:br>
              <a:rPr lang="en-GB" dirty="0" smtClean="0"/>
            </a:br>
            <a:r>
              <a:rPr lang="en-GB" dirty="0" smtClean="0"/>
              <a:t>Tuesday</a:t>
            </a:r>
            <a:endParaRPr lang="en-GB" dirty="0"/>
          </a:p>
        </p:txBody>
      </p:sp>
      <p:pic>
        <p:nvPicPr>
          <p:cNvPr id="4" name="Content Placeholder 3" descr="Feeling Fictional: Guest Post: 12-year-old Kain makes his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8250" y="2401094"/>
            <a:ext cx="2095500" cy="3200400"/>
          </a:xfrm>
        </p:spPr>
      </p:pic>
    </p:spTree>
    <p:extLst>
      <p:ext uri="{BB962C8B-B14F-4D97-AF65-F5344CB8AC3E}">
        <p14:creationId xmlns:p14="http://schemas.microsoft.com/office/powerpoint/2010/main" val="2862701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Image result for vegetable no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270" y="2819045"/>
            <a:ext cx="831450" cy="798844"/>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Image result for vegetable no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503" y="1926096"/>
            <a:ext cx="755580" cy="81905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vegetable no backgrou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716" y="3775826"/>
            <a:ext cx="806717" cy="806717"/>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4458036" y="373706"/>
            <a:ext cx="6400800" cy="892398"/>
          </a:xfrm>
          <a:solidFill>
            <a:schemeClr val="accent5">
              <a:lumMod val="20000"/>
              <a:lumOff val="80000"/>
            </a:schemeClr>
          </a:solidFill>
          <a:ln w="28575">
            <a:solidFill>
              <a:schemeClr val="accent5"/>
            </a:solidFill>
          </a:ln>
        </p:spPr>
        <p:txBody>
          <a:bodyPr>
            <a:normAutofit fontScale="92500" lnSpcReduction="10000"/>
          </a:bodyPr>
          <a:lstStyle/>
          <a:p>
            <a:r>
              <a:rPr lang="en-GB" sz="6600" b="1" dirty="0">
                <a:solidFill>
                  <a:schemeClr val="accent4">
                    <a:lumMod val="75000"/>
                  </a:schemeClr>
                </a:solidFill>
              </a:rPr>
              <a:t>English</a:t>
            </a:r>
            <a:r>
              <a:rPr lang="en-GB" sz="6600" b="1" dirty="0"/>
              <a:t> </a:t>
            </a:r>
            <a:r>
              <a:rPr lang="en-GB" sz="6600" b="1" dirty="0">
                <a:solidFill>
                  <a:schemeClr val="accent4">
                    <a:lumMod val="75000"/>
                  </a:schemeClr>
                </a:solidFill>
              </a:rPr>
              <a:t>5-a-day</a:t>
            </a:r>
          </a:p>
        </p:txBody>
      </p:sp>
      <p:sp>
        <p:nvSpPr>
          <p:cNvPr id="4" name="AutoShape 5" descr="Image result for fruit and veg no background"/>
          <p:cNvSpPr>
            <a:spLocks noChangeAspect="1" noChangeArrowheads="1"/>
          </p:cNvSpPr>
          <p:nvPr/>
        </p:nvSpPr>
        <p:spPr bwMode="auto">
          <a:xfrm>
            <a:off x="2175963" y="-11511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031" name="Picture 7" descr="Image result for fruit and veg no backgroun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0495" y="362847"/>
            <a:ext cx="1731962" cy="14433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fruit and veg no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2023" y="4646432"/>
            <a:ext cx="912394" cy="9123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2772" y="1949536"/>
            <a:ext cx="637123" cy="769441"/>
          </a:xfrm>
          <a:prstGeom prst="rect">
            <a:avLst/>
          </a:prstGeom>
          <a:noFill/>
        </p:spPr>
        <p:txBody>
          <a:bodyPr wrap="square" rtlCol="0">
            <a:spAutoFit/>
          </a:bodyPr>
          <a:lstStyle/>
          <a:p>
            <a:r>
              <a:rPr lang="en-GB" sz="4400" b="1" dirty="0">
                <a:ln w="25400">
                  <a:solidFill>
                    <a:schemeClr val="accent6">
                      <a:lumMod val="60000"/>
                      <a:lumOff val="40000"/>
                    </a:schemeClr>
                  </a:solidFill>
                </a:ln>
                <a:solidFill>
                  <a:prstClr val="black"/>
                </a:solidFill>
              </a:rPr>
              <a:t>1</a:t>
            </a:r>
          </a:p>
        </p:txBody>
      </p:sp>
      <p:pic>
        <p:nvPicPr>
          <p:cNvPr id="1037" name="Picture 13" descr="Image result for fruit no backgrou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000" y="5664029"/>
            <a:ext cx="641970" cy="8602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5548" y="2795384"/>
            <a:ext cx="758456" cy="769441"/>
          </a:xfrm>
          <a:prstGeom prst="rect">
            <a:avLst/>
          </a:prstGeom>
          <a:noFill/>
          <a:ln w="25400">
            <a:noFill/>
          </a:ln>
        </p:spPr>
        <p:txBody>
          <a:bodyPr wrap="square" rtlCol="0">
            <a:spAutoFit/>
          </a:bodyPr>
          <a:lstStyle/>
          <a:p>
            <a:r>
              <a:rPr lang="en-GB" sz="4400" b="1" dirty="0">
                <a:ln w="25400">
                  <a:solidFill>
                    <a:schemeClr val="accent6">
                      <a:lumMod val="50000"/>
                    </a:schemeClr>
                  </a:solidFill>
                </a:ln>
                <a:solidFill>
                  <a:schemeClr val="accent6">
                    <a:lumMod val="60000"/>
                    <a:lumOff val="40000"/>
                  </a:schemeClr>
                </a:solidFill>
              </a:rPr>
              <a:t>2</a:t>
            </a:r>
          </a:p>
        </p:txBody>
      </p:sp>
      <p:sp>
        <p:nvSpPr>
          <p:cNvPr id="7" name="TextBox 6"/>
          <p:cNvSpPr txBox="1"/>
          <p:nvPr/>
        </p:nvSpPr>
        <p:spPr>
          <a:xfrm>
            <a:off x="644889" y="3839197"/>
            <a:ext cx="512484" cy="769441"/>
          </a:xfrm>
          <a:prstGeom prst="rect">
            <a:avLst/>
          </a:prstGeom>
          <a:noFill/>
        </p:spPr>
        <p:txBody>
          <a:bodyPr wrap="square" rtlCol="0">
            <a:spAutoFit/>
          </a:bodyPr>
          <a:lstStyle/>
          <a:p>
            <a:r>
              <a:rPr lang="en-GB" sz="4400" b="1" dirty="0">
                <a:ln w="25400">
                  <a:solidFill>
                    <a:schemeClr val="accent2">
                      <a:lumMod val="60000"/>
                      <a:lumOff val="40000"/>
                    </a:schemeClr>
                  </a:solidFill>
                </a:ln>
                <a:solidFill>
                  <a:prstClr val="black"/>
                </a:solidFill>
              </a:rPr>
              <a:t>3</a:t>
            </a:r>
          </a:p>
        </p:txBody>
      </p:sp>
      <p:sp>
        <p:nvSpPr>
          <p:cNvPr id="8" name="TextBox 7"/>
          <p:cNvSpPr txBox="1"/>
          <p:nvPr/>
        </p:nvSpPr>
        <p:spPr>
          <a:xfrm>
            <a:off x="612806" y="4735636"/>
            <a:ext cx="536506" cy="769441"/>
          </a:xfrm>
          <a:prstGeom prst="rect">
            <a:avLst/>
          </a:prstGeom>
          <a:noFill/>
        </p:spPr>
        <p:txBody>
          <a:bodyPr wrap="square" rtlCol="0">
            <a:spAutoFit/>
          </a:bodyPr>
          <a:lstStyle/>
          <a:p>
            <a:r>
              <a:rPr lang="en-GB" sz="4400" b="1" dirty="0">
                <a:ln w="25400">
                  <a:solidFill>
                    <a:schemeClr val="accent2">
                      <a:lumMod val="75000"/>
                    </a:schemeClr>
                  </a:solidFill>
                </a:ln>
                <a:solidFill>
                  <a:prstClr val="black"/>
                </a:solidFill>
              </a:rPr>
              <a:t>4</a:t>
            </a:r>
          </a:p>
        </p:txBody>
      </p:sp>
      <p:sp>
        <p:nvSpPr>
          <p:cNvPr id="9" name="TextBox 8"/>
          <p:cNvSpPr txBox="1"/>
          <p:nvPr/>
        </p:nvSpPr>
        <p:spPr>
          <a:xfrm>
            <a:off x="584719" y="5711160"/>
            <a:ext cx="794972" cy="769441"/>
          </a:xfrm>
          <a:prstGeom prst="rect">
            <a:avLst/>
          </a:prstGeom>
          <a:noFill/>
        </p:spPr>
        <p:txBody>
          <a:bodyPr wrap="square" rtlCol="0">
            <a:spAutoFit/>
          </a:bodyPr>
          <a:lstStyle/>
          <a:p>
            <a:r>
              <a:rPr lang="en-GB" sz="4400" b="1" dirty="0">
                <a:ln w="25400">
                  <a:solidFill>
                    <a:schemeClr val="accent2">
                      <a:lumMod val="60000"/>
                      <a:lumOff val="40000"/>
                    </a:schemeClr>
                  </a:solidFill>
                </a:ln>
                <a:solidFill>
                  <a:prstClr val="black"/>
                </a:solidFill>
              </a:rPr>
              <a:t>5</a:t>
            </a:r>
          </a:p>
        </p:txBody>
      </p:sp>
      <p:sp>
        <p:nvSpPr>
          <p:cNvPr id="13" name="TextBox 12"/>
          <p:cNvSpPr txBox="1"/>
          <p:nvPr/>
        </p:nvSpPr>
        <p:spPr>
          <a:xfrm>
            <a:off x="1566460" y="2973648"/>
            <a:ext cx="10294236" cy="576000"/>
          </a:xfrm>
          <a:prstGeom prst="rect">
            <a:avLst/>
          </a:prstGeom>
          <a:noFill/>
          <a:ln w="28575">
            <a:solidFill>
              <a:schemeClr val="accent6">
                <a:lumMod val="50000"/>
              </a:schemeClr>
            </a:solidFill>
          </a:ln>
        </p:spPr>
        <p:txBody>
          <a:bodyPr wrap="square" rtlCol="0" anchor="ctr">
            <a:noAutofit/>
          </a:bodyPr>
          <a:lstStyle/>
          <a:p>
            <a:r>
              <a:rPr lang="en-GB" sz="2200" dirty="0">
                <a:solidFill>
                  <a:prstClr val="black"/>
                </a:solidFill>
              </a:rPr>
              <a:t>Name three of the acts listed on the CDF flyer.</a:t>
            </a:r>
          </a:p>
        </p:txBody>
      </p:sp>
      <p:sp>
        <p:nvSpPr>
          <p:cNvPr id="14" name="TextBox 13"/>
          <p:cNvSpPr txBox="1"/>
          <p:nvPr/>
        </p:nvSpPr>
        <p:spPr>
          <a:xfrm>
            <a:off x="1566459" y="3945552"/>
            <a:ext cx="10294235" cy="576000"/>
          </a:xfrm>
          <a:prstGeom prst="rect">
            <a:avLst/>
          </a:prstGeom>
          <a:noFill/>
          <a:ln w="28575">
            <a:solidFill>
              <a:schemeClr val="accent2">
                <a:lumMod val="75000"/>
              </a:schemeClr>
            </a:solidFill>
          </a:ln>
        </p:spPr>
        <p:txBody>
          <a:bodyPr wrap="square" rtlCol="0" anchor="ctr">
            <a:noAutofit/>
          </a:bodyPr>
          <a:lstStyle/>
          <a:p>
            <a:r>
              <a:rPr lang="en-GB" sz="2200" dirty="0">
                <a:solidFill>
                  <a:prstClr val="black"/>
                </a:solidFill>
              </a:rPr>
              <a:t>What does ‘Not for the feint-hearted’ tell the reader about the CDF?</a:t>
            </a:r>
          </a:p>
        </p:txBody>
      </p:sp>
      <p:sp>
        <p:nvSpPr>
          <p:cNvPr id="15" name="TextBox 14"/>
          <p:cNvSpPr txBox="1"/>
          <p:nvPr/>
        </p:nvSpPr>
        <p:spPr>
          <a:xfrm>
            <a:off x="1566459" y="4868925"/>
            <a:ext cx="10294235" cy="576000"/>
          </a:xfrm>
          <a:prstGeom prst="rect">
            <a:avLst/>
          </a:prstGeom>
          <a:noFill/>
          <a:ln w="28575">
            <a:solidFill>
              <a:srgbClr val="B93A17"/>
            </a:solidFill>
          </a:ln>
        </p:spPr>
        <p:txBody>
          <a:bodyPr wrap="square" rtlCol="0" anchor="ctr">
            <a:noAutofit/>
          </a:bodyPr>
          <a:lstStyle/>
          <a:p>
            <a:r>
              <a:rPr lang="en-GB" sz="2200">
                <a:solidFill>
                  <a:prstClr val="black"/>
                </a:solidFill>
              </a:rPr>
              <a:t>Write an example of a collective noun</a:t>
            </a:r>
            <a:endParaRPr lang="en-GB" sz="2200" dirty="0">
              <a:solidFill>
                <a:prstClr val="black"/>
              </a:solidFill>
            </a:endParaRPr>
          </a:p>
        </p:txBody>
      </p:sp>
      <p:sp>
        <p:nvSpPr>
          <p:cNvPr id="16" name="TextBox 15"/>
          <p:cNvSpPr txBox="1"/>
          <p:nvPr/>
        </p:nvSpPr>
        <p:spPr>
          <a:xfrm>
            <a:off x="1566459" y="5792298"/>
            <a:ext cx="10294235" cy="860240"/>
          </a:xfrm>
          <a:prstGeom prst="rect">
            <a:avLst/>
          </a:prstGeom>
          <a:noFill/>
          <a:ln w="28575">
            <a:solidFill>
              <a:srgbClr val="C00000"/>
            </a:solidFill>
          </a:ln>
        </p:spPr>
        <p:txBody>
          <a:bodyPr wrap="square" rtlCol="0" anchor="ctr">
            <a:noAutofit/>
          </a:bodyPr>
          <a:lstStyle/>
          <a:p>
            <a:r>
              <a:rPr lang="en-GB" sz="2200">
                <a:solidFill>
                  <a:prstClr val="black"/>
                </a:solidFill>
              </a:rPr>
              <a:t>Adding a comma here will change the meaning. Where should it be?</a:t>
            </a:r>
          </a:p>
          <a:p>
            <a:r>
              <a:rPr lang="en-GB" sz="2200">
                <a:solidFill>
                  <a:prstClr val="black"/>
                </a:solidFill>
              </a:rPr>
              <a:t>“Let’s eat grandma!” </a:t>
            </a:r>
            <a:endParaRPr lang="en-GB" sz="2200" dirty="0">
              <a:solidFill>
                <a:prstClr val="black"/>
              </a:solidFill>
            </a:endParaRPr>
          </a:p>
        </p:txBody>
      </p:sp>
      <p:sp>
        <p:nvSpPr>
          <p:cNvPr id="21" name="TextBox 20"/>
          <p:cNvSpPr txBox="1"/>
          <p:nvPr/>
        </p:nvSpPr>
        <p:spPr>
          <a:xfrm>
            <a:off x="4810164" y="1386051"/>
            <a:ext cx="6048672" cy="461665"/>
          </a:xfrm>
          <a:prstGeom prst="rect">
            <a:avLst/>
          </a:prstGeom>
          <a:solidFill>
            <a:schemeClr val="accent4">
              <a:lumMod val="20000"/>
              <a:lumOff val="80000"/>
            </a:schemeClr>
          </a:solidFill>
          <a:ln w="38100">
            <a:solidFill>
              <a:schemeClr val="accent4"/>
            </a:solidFill>
          </a:ln>
        </p:spPr>
        <p:txBody>
          <a:bodyPr wrap="square" rtlCol="0">
            <a:spAutoFit/>
          </a:bodyPr>
          <a:lstStyle/>
          <a:p>
            <a:pPr algn="ctr"/>
            <a:r>
              <a:rPr lang="en-GB" sz="2400" dirty="0"/>
              <a:t>Please answer on your </a:t>
            </a:r>
            <a:r>
              <a:rPr lang="en-GB" sz="2400"/>
              <a:t>paper sheet.</a:t>
            </a:r>
            <a:endParaRPr lang="en-GB" sz="2400" dirty="0"/>
          </a:p>
        </p:txBody>
      </p:sp>
      <p:sp>
        <p:nvSpPr>
          <p:cNvPr id="11" name="TextBox 10">
            <a:extLst>
              <a:ext uri="{FF2B5EF4-FFF2-40B4-BE49-F238E27FC236}">
                <a16:creationId xmlns:a16="http://schemas.microsoft.com/office/drawing/2014/main" id="{E6916B95-C830-45CF-ADA1-FAB489B19C37}"/>
              </a:ext>
            </a:extLst>
          </p:cNvPr>
          <p:cNvSpPr txBox="1"/>
          <p:nvPr/>
        </p:nvSpPr>
        <p:spPr>
          <a:xfrm>
            <a:off x="329502" y="362847"/>
            <a:ext cx="2433285" cy="646331"/>
          </a:xfrm>
          <a:prstGeom prst="rect">
            <a:avLst/>
          </a:prstGeom>
          <a:noFill/>
        </p:spPr>
        <p:txBody>
          <a:bodyPr wrap="square" rtlCol="0">
            <a:spAutoFit/>
          </a:bodyPr>
          <a:lstStyle/>
          <a:p>
            <a:r>
              <a:rPr lang="en-GB" sz="3600" b="1" dirty="0"/>
              <a:t>Year 7 LP1</a:t>
            </a:r>
          </a:p>
        </p:txBody>
      </p:sp>
      <p:sp>
        <p:nvSpPr>
          <p:cNvPr id="22" name="TextBox 21">
            <a:extLst>
              <a:ext uri="{FF2B5EF4-FFF2-40B4-BE49-F238E27FC236}">
                <a16:creationId xmlns:a16="http://schemas.microsoft.com/office/drawing/2014/main" id="{54B365A0-8B45-4BCC-8A88-222F77C50162}"/>
              </a:ext>
            </a:extLst>
          </p:cNvPr>
          <p:cNvSpPr txBox="1"/>
          <p:nvPr/>
        </p:nvSpPr>
        <p:spPr>
          <a:xfrm>
            <a:off x="1566460" y="2073834"/>
            <a:ext cx="10294236" cy="576000"/>
          </a:xfrm>
          <a:prstGeom prst="rect">
            <a:avLst/>
          </a:prstGeom>
          <a:noFill/>
          <a:ln w="28575">
            <a:solidFill>
              <a:srgbClr val="92D050"/>
            </a:solidFill>
          </a:ln>
        </p:spPr>
        <p:txBody>
          <a:bodyPr wrap="square" rtlCol="0" anchor="ctr">
            <a:noAutofit/>
          </a:bodyPr>
          <a:lstStyle/>
          <a:p>
            <a:r>
              <a:rPr lang="en-GB" sz="2200" dirty="0">
                <a:solidFill>
                  <a:prstClr val="black"/>
                </a:solidFill>
              </a:rPr>
              <a:t>What word class is ‘evidence’?</a:t>
            </a:r>
          </a:p>
        </p:txBody>
      </p:sp>
    </p:spTree>
    <p:extLst>
      <p:ext uri="{BB962C8B-B14F-4D97-AF65-F5344CB8AC3E}">
        <p14:creationId xmlns:p14="http://schemas.microsoft.com/office/powerpoint/2010/main" val="2859230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2275</Words>
  <Application>Microsoft Office PowerPoint</Application>
  <PresentationFormat>Widescreen</PresentationFormat>
  <Paragraphs>285</Paragraphs>
  <Slides>28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Snap ITC</vt:lpstr>
      <vt:lpstr>Office Theme</vt:lpstr>
      <vt:lpstr>LP1 Week 5A 5th October  Monday</vt:lpstr>
      <vt:lpstr>PowerPoint Presentation</vt:lpstr>
      <vt:lpstr>PowerPoint Presentation</vt:lpstr>
      <vt:lpstr>Chapter Nine and Tension</vt:lpstr>
      <vt:lpstr>Learning objectives</vt:lpstr>
      <vt:lpstr>How does the writer use language to create a threatening and terrifying atmosphere in this extract? </vt:lpstr>
      <vt:lpstr>PowerPoint Presentation</vt:lpstr>
      <vt:lpstr>LP1 Week 5A 5th October  Tuesday</vt:lpstr>
      <vt:lpstr>PowerPoint Presentation</vt:lpstr>
      <vt:lpstr>PowerPoint Presentation</vt:lpstr>
      <vt:lpstr>PowerPoint Presentation</vt:lpstr>
      <vt:lpstr>PowerPoint Presentation</vt:lpstr>
      <vt:lpstr>Let’s work on an answer together… use the caterpillar connotations for threat and fear. </vt:lpstr>
      <vt:lpstr>Let’s work on an answer together…</vt:lpstr>
      <vt:lpstr>(WE) Let’s work on an answer together…</vt:lpstr>
      <vt:lpstr>PowerPoint Presentation</vt:lpstr>
      <vt:lpstr>LP1 Week 5A 5th October  Wednesday</vt:lpstr>
      <vt:lpstr>PowerPoint Presentation</vt:lpstr>
      <vt:lpstr>Here are many techniques you can use to create tension in your writing:</vt:lpstr>
      <vt:lpstr>LP1 Week 5A 5th October  Thursday</vt:lpstr>
      <vt:lpstr>PowerPoint Presentation</vt:lpstr>
      <vt:lpstr>Analysing tension in chapter nine</vt:lpstr>
      <vt:lpstr>LP1 Week 5A 5th October  Friday</vt:lpstr>
      <vt:lpstr>PowerPoint Presentation</vt:lpstr>
      <vt:lpstr>Mr Tall has decided he wants to test your analytical skills…</vt:lpstr>
      <vt:lpstr>We’re now going to work on responding to Mr Tall’s challenge!</vt:lpstr>
      <vt:lpstr>Using our success criteria, we’re going to answer Mr Tall’s question now</vt:lpstr>
      <vt:lpstr>Plenary: Tall Tales</vt:lpstr>
    </vt:vector>
  </TitlesOfParts>
  <Company>IT Services - Wirral Academy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Beverley King</dc:creator>
  <cp:lastModifiedBy>Beverley King</cp:lastModifiedBy>
  <cp:revision>8</cp:revision>
  <dcterms:created xsi:type="dcterms:W3CDTF">2020-09-29T15:13:49Z</dcterms:created>
  <dcterms:modified xsi:type="dcterms:W3CDTF">2020-09-29T16:17:49Z</dcterms:modified>
</cp:coreProperties>
</file>