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9"/>
  </p:notesMasterIdLst>
  <p:sldIdLst>
    <p:sldId id="291" r:id="rId4"/>
    <p:sldId id="259" r:id="rId5"/>
    <p:sldId id="279" r:id="rId6"/>
    <p:sldId id="274" r:id="rId7"/>
    <p:sldId id="276" r:id="rId8"/>
    <p:sldId id="277" r:id="rId9"/>
    <p:sldId id="281" r:id="rId10"/>
    <p:sldId id="275" r:id="rId11"/>
    <p:sldId id="282" r:id="rId12"/>
    <p:sldId id="278" r:id="rId13"/>
    <p:sldId id="256" r:id="rId14"/>
    <p:sldId id="290" r:id="rId15"/>
    <p:sldId id="260" r:id="rId16"/>
    <p:sldId id="283"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2" autoAdjust="0"/>
    <p:restoredTop sz="94660"/>
  </p:normalViewPr>
  <p:slideViewPr>
    <p:cSldViewPr snapToGrid="0">
      <p:cViewPr varScale="1">
        <p:scale>
          <a:sx n="69" d="100"/>
          <a:sy n="69" d="100"/>
        </p:scale>
        <p:origin x="5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26C80-B7E0-466D-A77B-50BF4E04371B}" type="datetimeFigureOut">
              <a:rPr lang="en-GB" smtClean="0"/>
              <a:t>06/09/2020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24C81-E35B-4337-96B4-3AE854D0C48B}" type="slidenum">
              <a:rPr lang="en-GB" smtClean="0"/>
              <a:t>‹#›</a:t>
            </a:fld>
            <a:endParaRPr lang="en-GB"/>
          </a:p>
        </p:txBody>
      </p:sp>
    </p:spTree>
    <p:extLst>
      <p:ext uri="{BB962C8B-B14F-4D97-AF65-F5344CB8AC3E}">
        <p14:creationId xmlns:p14="http://schemas.microsoft.com/office/powerpoint/2010/main" val="283767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Hungary was a satellite state of the SU. 2. 1956. 3. Japan. 4. The French (France).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A74D1-31ED-412D-A7BA-299D1FFA3B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2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005CF-C555-4AFE-A1E9-8B4A32F27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12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Examine each image and decide what type of people are opposing the war and why they would oppose it? (Whiteboards)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8C07E-F5D8-4DFF-8493-963F996640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91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1A8D2E-2A00-4F0E-BCB8-BC3988377DDB}" type="slidenum">
              <a:rPr lang="en-GB" smtClean="0"/>
              <a:t>13</a:t>
            </a:fld>
            <a:endParaRPr lang="en-GB"/>
          </a:p>
        </p:txBody>
      </p:sp>
    </p:spTree>
    <p:extLst>
      <p:ext uri="{BB962C8B-B14F-4D97-AF65-F5344CB8AC3E}">
        <p14:creationId xmlns:p14="http://schemas.microsoft.com/office/powerpoint/2010/main" val="418577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E8727-F6D1-4665-9ACB-7E41AB2826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73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8C86-01E1-4FD3-B613-9770567DD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2A9FAC-6853-4464-9171-A7F1D878E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02A8C0-F043-4D46-8D1C-E0738550CDB1}"/>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FBB8DB2E-6611-459E-B919-9B44026C3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FE21B-0603-4748-B552-40E27F496D13}"/>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36819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539E-164E-48EC-946E-30EE341F58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54B04-F7DF-49F1-BD0C-F11CF4337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594216-0C12-4710-996A-80E8895D4B93}"/>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727AC34B-645D-4B79-8649-1C1BB2BF3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8D8E1A-13A9-4056-A3A4-98F9619C8FA3}"/>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81558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1ED16-911A-4494-A6C7-D3401147F1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A494F6-4D2F-4F40-8129-9F51D98BB5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4BDAA-A5B6-4EE1-B925-29A647E3B70F}"/>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20482C1E-C82B-44AB-A908-6AE4100DD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B72CD-6A5C-4F2C-B10A-E6D06CF12756}"/>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4053660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A645-92CC-4003-8467-4381E2F6DA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2188F2-A84F-4DDF-B775-3CE6ECA9C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624CAB-7AC6-444F-9EE2-CB2685203F52}"/>
              </a:ext>
            </a:extLst>
          </p:cNvPr>
          <p:cNvSpPr>
            <a:spLocks noGrp="1"/>
          </p:cNvSpPr>
          <p:nvPr>
            <p:ph type="dt" sz="half" idx="10"/>
          </p:nvPr>
        </p:nvSpPr>
        <p:spPr/>
        <p:txBody>
          <a:bodyPr/>
          <a:lstStyle/>
          <a:p>
            <a:fld id="{8850FD51-1496-45BE-87F6-670328405F83}" type="datetimeFigureOut">
              <a:rPr lang="en-GB" smtClean="0"/>
              <a:t>06/09/2020</a:t>
            </a:fld>
            <a:endParaRPr lang="en-GB"/>
          </a:p>
        </p:txBody>
      </p:sp>
      <p:sp>
        <p:nvSpPr>
          <p:cNvPr id="5" name="Footer Placeholder 4">
            <a:extLst>
              <a:ext uri="{FF2B5EF4-FFF2-40B4-BE49-F238E27FC236}">
                <a16:creationId xmlns:a16="http://schemas.microsoft.com/office/drawing/2014/main" id="{F5804770-6E4C-4ED5-9557-D822FDE42B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4CBDE-C930-4E83-A036-8C930257AD54}"/>
              </a:ext>
            </a:extLst>
          </p:cNvPr>
          <p:cNvSpPr>
            <a:spLocks noGrp="1"/>
          </p:cNvSpPr>
          <p:nvPr>
            <p:ph type="sldNum" sz="quarter" idx="12"/>
          </p:nvPr>
        </p:nvSpPr>
        <p:spPr/>
        <p:txBody>
          <a:bodyPr/>
          <a:lstStyle/>
          <a:p>
            <a:fld id="{73A70EDD-9470-40DF-905A-CB4380F7C0D9}" type="slidenum">
              <a:rPr lang="en-GB" smtClean="0"/>
              <a:t>‹#›</a:t>
            </a:fld>
            <a:endParaRPr lang="en-GB"/>
          </a:p>
        </p:txBody>
      </p:sp>
    </p:spTree>
    <p:extLst>
      <p:ext uri="{BB962C8B-B14F-4D97-AF65-F5344CB8AC3E}">
        <p14:creationId xmlns:p14="http://schemas.microsoft.com/office/powerpoint/2010/main" val="2380826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76DB-8A7D-4B30-96A7-0359B89CDD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20F0D0-E1D9-4AB1-9FC2-EDB9FA2C8C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A6BD2E-E24A-4019-A5FF-D1C562341B67}"/>
              </a:ext>
            </a:extLst>
          </p:cNvPr>
          <p:cNvSpPr>
            <a:spLocks noGrp="1"/>
          </p:cNvSpPr>
          <p:nvPr>
            <p:ph type="dt" sz="half" idx="10"/>
          </p:nvPr>
        </p:nvSpPr>
        <p:spPr/>
        <p:txBody>
          <a:bodyPr/>
          <a:lstStyle/>
          <a:p>
            <a:fld id="{8850FD51-1496-45BE-87F6-670328405F83}" type="datetimeFigureOut">
              <a:rPr lang="en-GB" smtClean="0"/>
              <a:t>06/09/2020</a:t>
            </a:fld>
            <a:endParaRPr lang="en-GB"/>
          </a:p>
        </p:txBody>
      </p:sp>
      <p:sp>
        <p:nvSpPr>
          <p:cNvPr id="5" name="Footer Placeholder 4">
            <a:extLst>
              <a:ext uri="{FF2B5EF4-FFF2-40B4-BE49-F238E27FC236}">
                <a16:creationId xmlns:a16="http://schemas.microsoft.com/office/drawing/2014/main" id="{D54D3BB9-271E-4809-AFAC-0EAA7239D9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83C266-5942-4F38-942C-8418043F02B1}"/>
              </a:ext>
            </a:extLst>
          </p:cNvPr>
          <p:cNvSpPr>
            <a:spLocks noGrp="1"/>
          </p:cNvSpPr>
          <p:nvPr>
            <p:ph type="sldNum" sz="quarter" idx="12"/>
          </p:nvPr>
        </p:nvSpPr>
        <p:spPr/>
        <p:txBody>
          <a:bodyPr/>
          <a:lstStyle/>
          <a:p>
            <a:fld id="{73A70EDD-9470-40DF-905A-CB4380F7C0D9}" type="slidenum">
              <a:rPr lang="en-GB" smtClean="0"/>
              <a:t>‹#›</a:t>
            </a:fld>
            <a:endParaRPr lang="en-GB"/>
          </a:p>
        </p:txBody>
      </p:sp>
    </p:spTree>
    <p:extLst>
      <p:ext uri="{BB962C8B-B14F-4D97-AF65-F5344CB8AC3E}">
        <p14:creationId xmlns:p14="http://schemas.microsoft.com/office/powerpoint/2010/main" val="2181884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5A7C-24DA-436E-A063-6AADBF3BF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FC048E-CD2C-47B4-936E-4894BF9BB2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41E489-319E-429A-A0E2-D9F62A372396}"/>
              </a:ext>
            </a:extLst>
          </p:cNvPr>
          <p:cNvSpPr>
            <a:spLocks noGrp="1"/>
          </p:cNvSpPr>
          <p:nvPr>
            <p:ph type="dt" sz="half" idx="10"/>
          </p:nvPr>
        </p:nvSpPr>
        <p:spPr/>
        <p:txBody>
          <a:bodyPr/>
          <a:lstStyle/>
          <a:p>
            <a:fld id="{8850FD51-1496-45BE-87F6-670328405F83}" type="datetimeFigureOut">
              <a:rPr lang="en-GB" smtClean="0"/>
              <a:t>06/09/2020</a:t>
            </a:fld>
            <a:endParaRPr lang="en-GB"/>
          </a:p>
        </p:txBody>
      </p:sp>
      <p:sp>
        <p:nvSpPr>
          <p:cNvPr id="5" name="Footer Placeholder 4">
            <a:extLst>
              <a:ext uri="{FF2B5EF4-FFF2-40B4-BE49-F238E27FC236}">
                <a16:creationId xmlns:a16="http://schemas.microsoft.com/office/drawing/2014/main" id="{CF066E51-4D18-4BE2-81F7-82755B6BAE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8F0DC1-D513-4539-BD34-B1EF8F7DAE9F}"/>
              </a:ext>
            </a:extLst>
          </p:cNvPr>
          <p:cNvSpPr>
            <a:spLocks noGrp="1"/>
          </p:cNvSpPr>
          <p:nvPr>
            <p:ph type="sldNum" sz="quarter" idx="12"/>
          </p:nvPr>
        </p:nvSpPr>
        <p:spPr/>
        <p:txBody>
          <a:bodyPr/>
          <a:lstStyle/>
          <a:p>
            <a:fld id="{73A70EDD-9470-40DF-905A-CB4380F7C0D9}" type="slidenum">
              <a:rPr lang="en-GB" smtClean="0"/>
              <a:t>‹#›</a:t>
            </a:fld>
            <a:endParaRPr lang="en-GB"/>
          </a:p>
        </p:txBody>
      </p:sp>
    </p:spTree>
    <p:extLst>
      <p:ext uri="{BB962C8B-B14F-4D97-AF65-F5344CB8AC3E}">
        <p14:creationId xmlns:p14="http://schemas.microsoft.com/office/powerpoint/2010/main" val="253197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084E-F967-4740-AA0B-6827C01336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DA62E-C08A-4C36-BBAC-4D470A36C8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0372EA-4274-4B78-AA9A-C49D023721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059E5B-559F-4925-85B0-F73B56147E37}"/>
              </a:ext>
            </a:extLst>
          </p:cNvPr>
          <p:cNvSpPr>
            <a:spLocks noGrp="1"/>
          </p:cNvSpPr>
          <p:nvPr>
            <p:ph type="dt" sz="half" idx="10"/>
          </p:nvPr>
        </p:nvSpPr>
        <p:spPr/>
        <p:txBody>
          <a:bodyPr/>
          <a:lstStyle/>
          <a:p>
            <a:fld id="{8850FD51-1496-45BE-87F6-670328405F83}" type="datetimeFigureOut">
              <a:rPr lang="en-GB" smtClean="0"/>
              <a:t>06/09/2020</a:t>
            </a:fld>
            <a:endParaRPr lang="en-GB"/>
          </a:p>
        </p:txBody>
      </p:sp>
      <p:sp>
        <p:nvSpPr>
          <p:cNvPr id="6" name="Footer Placeholder 5">
            <a:extLst>
              <a:ext uri="{FF2B5EF4-FFF2-40B4-BE49-F238E27FC236}">
                <a16:creationId xmlns:a16="http://schemas.microsoft.com/office/drawing/2014/main" id="{87D2431F-B2ED-4B0A-A486-7209F962C4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77027E-4415-43D3-B841-03846C26F92F}"/>
              </a:ext>
            </a:extLst>
          </p:cNvPr>
          <p:cNvSpPr>
            <a:spLocks noGrp="1"/>
          </p:cNvSpPr>
          <p:nvPr>
            <p:ph type="sldNum" sz="quarter" idx="12"/>
          </p:nvPr>
        </p:nvSpPr>
        <p:spPr/>
        <p:txBody>
          <a:bodyPr/>
          <a:lstStyle/>
          <a:p>
            <a:fld id="{73A70EDD-9470-40DF-905A-CB4380F7C0D9}" type="slidenum">
              <a:rPr lang="en-GB" smtClean="0"/>
              <a:t>‹#›</a:t>
            </a:fld>
            <a:endParaRPr lang="en-GB"/>
          </a:p>
        </p:txBody>
      </p:sp>
    </p:spTree>
    <p:extLst>
      <p:ext uri="{BB962C8B-B14F-4D97-AF65-F5344CB8AC3E}">
        <p14:creationId xmlns:p14="http://schemas.microsoft.com/office/powerpoint/2010/main" val="360165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94FA-5015-41CE-B527-55DD36C462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55AD94-599B-4797-8BEA-E9E79D616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48C4CA-0E76-4162-93D7-14EF086123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76B317-BA0E-4795-8DCA-51F2C09AA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9F2FC2-F8A8-4995-88AC-BB7F4B7525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1E1269-F191-4437-8BED-6E52C16E834B}"/>
              </a:ext>
            </a:extLst>
          </p:cNvPr>
          <p:cNvSpPr>
            <a:spLocks noGrp="1"/>
          </p:cNvSpPr>
          <p:nvPr>
            <p:ph type="dt" sz="half" idx="10"/>
          </p:nvPr>
        </p:nvSpPr>
        <p:spPr/>
        <p:txBody>
          <a:bodyPr/>
          <a:lstStyle/>
          <a:p>
            <a:fld id="{8850FD51-1496-45BE-87F6-670328405F83}" type="datetimeFigureOut">
              <a:rPr lang="en-GB" smtClean="0"/>
              <a:t>06/09/2020</a:t>
            </a:fld>
            <a:endParaRPr lang="en-GB"/>
          </a:p>
        </p:txBody>
      </p:sp>
      <p:sp>
        <p:nvSpPr>
          <p:cNvPr id="8" name="Footer Placeholder 7">
            <a:extLst>
              <a:ext uri="{FF2B5EF4-FFF2-40B4-BE49-F238E27FC236}">
                <a16:creationId xmlns:a16="http://schemas.microsoft.com/office/drawing/2014/main" id="{630B01B1-D839-4F21-A39F-3CB8BC1967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087071-5DC7-4765-B94B-5F8A7F52BE65}"/>
              </a:ext>
            </a:extLst>
          </p:cNvPr>
          <p:cNvSpPr>
            <a:spLocks noGrp="1"/>
          </p:cNvSpPr>
          <p:nvPr>
            <p:ph type="sldNum" sz="quarter" idx="12"/>
          </p:nvPr>
        </p:nvSpPr>
        <p:spPr/>
        <p:txBody>
          <a:bodyPr/>
          <a:lstStyle/>
          <a:p>
            <a:fld id="{73A70EDD-9470-40DF-905A-CB4380F7C0D9}" type="slidenum">
              <a:rPr lang="en-GB" smtClean="0"/>
              <a:t>‹#›</a:t>
            </a:fld>
            <a:endParaRPr lang="en-GB"/>
          </a:p>
        </p:txBody>
      </p:sp>
    </p:spTree>
    <p:extLst>
      <p:ext uri="{BB962C8B-B14F-4D97-AF65-F5344CB8AC3E}">
        <p14:creationId xmlns:p14="http://schemas.microsoft.com/office/powerpoint/2010/main" val="1963084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433E-8642-4684-810D-25887E4848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95258A-BA3B-4028-897A-64AC1EF91CE9}"/>
              </a:ext>
            </a:extLst>
          </p:cNvPr>
          <p:cNvSpPr>
            <a:spLocks noGrp="1"/>
          </p:cNvSpPr>
          <p:nvPr>
            <p:ph type="dt" sz="half" idx="10"/>
          </p:nvPr>
        </p:nvSpPr>
        <p:spPr/>
        <p:txBody>
          <a:bodyPr/>
          <a:lstStyle/>
          <a:p>
            <a:fld id="{8850FD51-1496-45BE-87F6-670328405F83}" type="datetimeFigureOut">
              <a:rPr lang="en-GB" smtClean="0"/>
              <a:t>06/09/2020</a:t>
            </a:fld>
            <a:endParaRPr lang="en-GB"/>
          </a:p>
        </p:txBody>
      </p:sp>
      <p:sp>
        <p:nvSpPr>
          <p:cNvPr id="4" name="Footer Placeholder 3">
            <a:extLst>
              <a:ext uri="{FF2B5EF4-FFF2-40B4-BE49-F238E27FC236}">
                <a16:creationId xmlns:a16="http://schemas.microsoft.com/office/drawing/2014/main" id="{71975592-98B3-4E38-8387-05EB5CD440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A8AC3F-68A1-439D-A668-8BE4A60C51BD}"/>
              </a:ext>
            </a:extLst>
          </p:cNvPr>
          <p:cNvSpPr>
            <a:spLocks noGrp="1"/>
          </p:cNvSpPr>
          <p:nvPr>
            <p:ph type="sldNum" sz="quarter" idx="12"/>
          </p:nvPr>
        </p:nvSpPr>
        <p:spPr/>
        <p:txBody>
          <a:bodyPr/>
          <a:lstStyle/>
          <a:p>
            <a:fld id="{73A70EDD-9470-40DF-905A-CB4380F7C0D9}" type="slidenum">
              <a:rPr lang="en-GB" smtClean="0"/>
              <a:t>‹#›</a:t>
            </a:fld>
            <a:endParaRPr lang="en-GB"/>
          </a:p>
        </p:txBody>
      </p:sp>
    </p:spTree>
    <p:extLst>
      <p:ext uri="{BB962C8B-B14F-4D97-AF65-F5344CB8AC3E}">
        <p14:creationId xmlns:p14="http://schemas.microsoft.com/office/powerpoint/2010/main" val="4149652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DBD3BE-A6A0-43A6-A837-E3365D179FD4}"/>
              </a:ext>
            </a:extLst>
          </p:cNvPr>
          <p:cNvSpPr>
            <a:spLocks noGrp="1"/>
          </p:cNvSpPr>
          <p:nvPr>
            <p:ph type="dt" sz="half" idx="10"/>
          </p:nvPr>
        </p:nvSpPr>
        <p:spPr/>
        <p:txBody>
          <a:bodyPr/>
          <a:lstStyle/>
          <a:p>
            <a:fld id="{8850FD51-1496-45BE-87F6-670328405F83}" type="datetimeFigureOut">
              <a:rPr lang="en-GB" smtClean="0"/>
              <a:t>06/09/2020</a:t>
            </a:fld>
            <a:endParaRPr lang="en-GB"/>
          </a:p>
        </p:txBody>
      </p:sp>
      <p:sp>
        <p:nvSpPr>
          <p:cNvPr id="3" name="Footer Placeholder 2">
            <a:extLst>
              <a:ext uri="{FF2B5EF4-FFF2-40B4-BE49-F238E27FC236}">
                <a16:creationId xmlns:a16="http://schemas.microsoft.com/office/drawing/2014/main" id="{8D2988A3-3FFC-430E-B6DA-3E9FAB5941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13A130-B0CB-4E4B-A7A6-7D67B65B65B5}"/>
              </a:ext>
            </a:extLst>
          </p:cNvPr>
          <p:cNvSpPr>
            <a:spLocks noGrp="1"/>
          </p:cNvSpPr>
          <p:nvPr>
            <p:ph type="sldNum" sz="quarter" idx="12"/>
          </p:nvPr>
        </p:nvSpPr>
        <p:spPr/>
        <p:txBody>
          <a:bodyPr/>
          <a:lstStyle/>
          <a:p>
            <a:fld id="{73A70EDD-9470-40DF-905A-CB4380F7C0D9}" type="slidenum">
              <a:rPr lang="en-GB" smtClean="0"/>
              <a:t>‹#›</a:t>
            </a:fld>
            <a:endParaRPr lang="en-GB"/>
          </a:p>
        </p:txBody>
      </p:sp>
    </p:spTree>
    <p:extLst>
      <p:ext uri="{BB962C8B-B14F-4D97-AF65-F5344CB8AC3E}">
        <p14:creationId xmlns:p14="http://schemas.microsoft.com/office/powerpoint/2010/main" val="1000864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E9C2A-0605-4721-952E-F2E35B9EF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D393AA-A6CE-4C65-B61A-65321EC08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843F9F-FCA4-4A02-9F8F-3FD87E85A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D3BFAA-AD9C-4B0A-9E27-4542F6BD1D61}"/>
              </a:ext>
            </a:extLst>
          </p:cNvPr>
          <p:cNvSpPr>
            <a:spLocks noGrp="1"/>
          </p:cNvSpPr>
          <p:nvPr>
            <p:ph type="dt" sz="half" idx="10"/>
          </p:nvPr>
        </p:nvSpPr>
        <p:spPr/>
        <p:txBody>
          <a:bodyPr/>
          <a:lstStyle/>
          <a:p>
            <a:fld id="{8850FD51-1496-45BE-87F6-670328405F83}" type="datetimeFigureOut">
              <a:rPr lang="en-GB" smtClean="0"/>
              <a:t>06/09/2020</a:t>
            </a:fld>
            <a:endParaRPr lang="en-GB"/>
          </a:p>
        </p:txBody>
      </p:sp>
      <p:sp>
        <p:nvSpPr>
          <p:cNvPr id="6" name="Footer Placeholder 5">
            <a:extLst>
              <a:ext uri="{FF2B5EF4-FFF2-40B4-BE49-F238E27FC236}">
                <a16:creationId xmlns:a16="http://schemas.microsoft.com/office/drawing/2014/main" id="{E055DFA1-8639-4F0C-B4EC-14C90BD6AE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2E4E18-F54C-48FD-8F55-68C65F9EAAB7}"/>
              </a:ext>
            </a:extLst>
          </p:cNvPr>
          <p:cNvSpPr>
            <a:spLocks noGrp="1"/>
          </p:cNvSpPr>
          <p:nvPr>
            <p:ph type="sldNum" sz="quarter" idx="12"/>
          </p:nvPr>
        </p:nvSpPr>
        <p:spPr/>
        <p:txBody>
          <a:bodyPr/>
          <a:lstStyle/>
          <a:p>
            <a:fld id="{73A70EDD-9470-40DF-905A-CB4380F7C0D9}" type="slidenum">
              <a:rPr lang="en-GB" smtClean="0"/>
              <a:t>‹#›</a:t>
            </a:fld>
            <a:endParaRPr lang="en-GB"/>
          </a:p>
        </p:txBody>
      </p:sp>
    </p:spTree>
    <p:extLst>
      <p:ext uri="{BB962C8B-B14F-4D97-AF65-F5344CB8AC3E}">
        <p14:creationId xmlns:p14="http://schemas.microsoft.com/office/powerpoint/2010/main" val="216405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152E-FBAF-4576-B83E-9B89B515B7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A9D11D-B1E0-48F4-AEA7-1CEA80E420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BE430B-B22C-4C50-B22E-D741A4019884}"/>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C9A30A98-C8A3-4F61-8F1F-92680EFCF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0CDB5A-9652-4D9F-9930-4932422B9422}"/>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714172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31FD-377D-4A47-AA03-B43E43FC8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DCF5E5-31ED-4542-AB7F-0FA837833A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4DE989-9297-46C4-8D02-D77CEA588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09EF44-F209-458F-9AEA-2D59971125EF}"/>
              </a:ext>
            </a:extLst>
          </p:cNvPr>
          <p:cNvSpPr>
            <a:spLocks noGrp="1"/>
          </p:cNvSpPr>
          <p:nvPr>
            <p:ph type="dt" sz="half" idx="10"/>
          </p:nvPr>
        </p:nvSpPr>
        <p:spPr/>
        <p:txBody>
          <a:bodyPr/>
          <a:lstStyle/>
          <a:p>
            <a:fld id="{8850FD51-1496-45BE-87F6-670328405F83}" type="datetimeFigureOut">
              <a:rPr lang="en-GB" smtClean="0"/>
              <a:t>06/09/2020</a:t>
            </a:fld>
            <a:endParaRPr lang="en-GB"/>
          </a:p>
        </p:txBody>
      </p:sp>
      <p:sp>
        <p:nvSpPr>
          <p:cNvPr id="6" name="Footer Placeholder 5">
            <a:extLst>
              <a:ext uri="{FF2B5EF4-FFF2-40B4-BE49-F238E27FC236}">
                <a16:creationId xmlns:a16="http://schemas.microsoft.com/office/drawing/2014/main" id="{451CB1A3-5F25-4508-AED8-22BD10516D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964DE-29E7-4CFB-B391-13F56D639451}"/>
              </a:ext>
            </a:extLst>
          </p:cNvPr>
          <p:cNvSpPr>
            <a:spLocks noGrp="1"/>
          </p:cNvSpPr>
          <p:nvPr>
            <p:ph type="sldNum" sz="quarter" idx="12"/>
          </p:nvPr>
        </p:nvSpPr>
        <p:spPr/>
        <p:txBody>
          <a:bodyPr/>
          <a:lstStyle/>
          <a:p>
            <a:fld id="{73A70EDD-9470-40DF-905A-CB4380F7C0D9}" type="slidenum">
              <a:rPr lang="en-GB" smtClean="0"/>
              <a:t>‹#›</a:t>
            </a:fld>
            <a:endParaRPr lang="en-GB"/>
          </a:p>
        </p:txBody>
      </p:sp>
    </p:spTree>
    <p:extLst>
      <p:ext uri="{BB962C8B-B14F-4D97-AF65-F5344CB8AC3E}">
        <p14:creationId xmlns:p14="http://schemas.microsoft.com/office/powerpoint/2010/main" val="2470395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A3D2-18C9-4C68-AABB-F8FFF5BAF3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98AC2C-B403-46CD-A86D-5F967DC05A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C53964-DD41-4E6E-B158-CF947CEE56E8}"/>
              </a:ext>
            </a:extLst>
          </p:cNvPr>
          <p:cNvSpPr>
            <a:spLocks noGrp="1"/>
          </p:cNvSpPr>
          <p:nvPr>
            <p:ph type="dt" sz="half" idx="10"/>
          </p:nvPr>
        </p:nvSpPr>
        <p:spPr/>
        <p:txBody>
          <a:bodyPr/>
          <a:lstStyle/>
          <a:p>
            <a:fld id="{8850FD51-1496-45BE-87F6-670328405F83}" type="datetimeFigureOut">
              <a:rPr lang="en-GB" smtClean="0"/>
              <a:t>06/09/2020</a:t>
            </a:fld>
            <a:endParaRPr lang="en-GB"/>
          </a:p>
        </p:txBody>
      </p:sp>
      <p:sp>
        <p:nvSpPr>
          <p:cNvPr id="5" name="Footer Placeholder 4">
            <a:extLst>
              <a:ext uri="{FF2B5EF4-FFF2-40B4-BE49-F238E27FC236}">
                <a16:creationId xmlns:a16="http://schemas.microsoft.com/office/drawing/2014/main" id="{574C052E-32F6-450E-B5B1-215A9818D2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6A52B6-AEDD-4036-AB90-059BED668FAC}"/>
              </a:ext>
            </a:extLst>
          </p:cNvPr>
          <p:cNvSpPr>
            <a:spLocks noGrp="1"/>
          </p:cNvSpPr>
          <p:nvPr>
            <p:ph type="sldNum" sz="quarter" idx="12"/>
          </p:nvPr>
        </p:nvSpPr>
        <p:spPr/>
        <p:txBody>
          <a:bodyPr/>
          <a:lstStyle/>
          <a:p>
            <a:fld id="{73A70EDD-9470-40DF-905A-CB4380F7C0D9}" type="slidenum">
              <a:rPr lang="en-GB" smtClean="0"/>
              <a:t>‹#›</a:t>
            </a:fld>
            <a:endParaRPr lang="en-GB"/>
          </a:p>
        </p:txBody>
      </p:sp>
    </p:spTree>
    <p:extLst>
      <p:ext uri="{BB962C8B-B14F-4D97-AF65-F5344CB8AC3E}">
        <p14:creationId xmlns:p14="http://schemas.microsoft.com/office/powerpoint/2010/main" val="1996955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0F0BFB-F165-4115-8301-17A3EC7922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203F2E-A712-4604-93EC-5DD09E8E0E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2AADFD-70F5-464C-A04B-761DB6E6A5CC}"/>
              </a:ext>
            </a:extLst>
          </p:cNvPr>
          <p:cNvSpPr>
            <a:spLocks noGrp="1"/>
          </p:cNvSpPr>
          <p:nvPr>
            <p:ph type="dt" sz="half" idx="10"/>
          </p:nvPr>
        </p:nvSpPr>
        <p:spPr/>
        <p:txBody>
          <a:bodyPr/>
          <a:lstStyle/>
          <a:p>
            <a:fld id="{8850FD51-1496-45BE-87F6-670328405F83}" type="datetimeFigureOut">
              <a:rPr lang="en-GB" smtClean="0"/>
              <a:t>06/09/2020</a:t>
            </a:fld>
            <a:endParaRPr lang="en-GB"/>
          </a:p>
        </p:txBody>
      </p:sp>
      <p:sp>
        <p:nvSpPr>
          <p:cNvPr id="5" name="Footer Placeholder 4">
            <a:extLst>
              <a:ext uri="{FF2B5EF4-FFF2-40B4-BE49-F238E27FC236}">
                <a16:creationId xmlns:a16="http://schemas.microsoft.com/office/drawing/2014/main" id="{93EC7DD7-B1F2-4157-99A7-8ABC500726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2DD92F-3B4B-4333-A800-2F8CCCE739D1}"/>
              </a:ext>
            </a:extLst>
          </p:cNvPr>
          <p:cNvSpPr>
            <a:spLocks noGrp="1"/>
          </p:cNvSpPr>
          <p:nvPr>
            <p:ph type="sldNum" sz="quarter" idx="12"/>
          </p:nvPr>
        </p:nvSpPr>
        <p:spPr/>
        <p:txBody>
          <a:bodyPr/>
          <a:lstStyle/>
          <a:p>
            <a:fld id="{73A70EDD-9470-40DF-905A-CB4380F7C0D9}" type="slidenum">
              <a:rPr lang="en-GB" smtClean="0"/>
              <a:t>‹#›</a:t>
            </a:fld>
            <a:endParaRPr lang="en-GB"/>
          </a:p>
        </p:txBody>
      </p:sp>
    </p:spTree>
    <p:extLst>
      <p:ext uri="{BB962C8B-B14F-4D97-AF65-F5344CB8AC3E}">
        <p14:creationId xmlns:p14="http://schemas.microsoft.com/office/powerpoint/2010/main" val="2165600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0AC4-E287-4A20-9AB4-DE0838599D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814632-0E15-444E-9901-A7322672D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CF3798-E55F-44E8-AA4A-82FBB1FEF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874C612-6C1A-46D2-B14E-59AFA91159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A3A0101-1421-43F1-B5B3-7FB8236270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425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BF81-443C-4B4F-8A89-0B353AF7B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3B3155-62EC-4E54-B9D4-2B70672355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A9C4A-A06D-40E4-AEDB-FB014698C9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AAA52D8-6F79-4EF5-8837-085707EEB8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5CACF03-C25C-46B4-9814-DC2CD208D5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925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7D53-BCE6-4492-B8B4-30062DA90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EA2CA7-B7B2-4BF0-8317-C9B691E6BE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7C5E7-A60F-46EC-A1C2-730753DED7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4057539-A4E9-4BA7-9D64-578AEF81AC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3C0A57D-972E-4551-988D-E608AF7EE6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047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ECD0-EB07-466A-A845-D922EA2528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9B9010-AE4A-4033-A0BA-DC84556EC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827A68-1B35-4374-9098-2112E69CAC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A6AAFA-10AA-4FCB-8795-744E2F511C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C2124C5-EAC7-4EAB-907C-B0858A759C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1B2569D-131D-484E-B266-15EF188038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980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A43E-DFB8-4360-9154-D07B1DFFAE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9A437D-7BF7-458F-8192-663F24719A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A8C7D3-500F-4F46-ABDB-496C374040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5324F0-17BB-4A0E-A09F-F65B65C37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119B6C-6E2C-4BA2-BCE5-FBF02C3F4F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599650-D15D-4368-9007-D7DB1ADAD5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844EA22-839E-4655-B28C-04CCE9C3B1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D24D9511-063F-40A5-8612-A085012E1D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333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E4FA-FC3F-4E0F-9A32-A260CB330E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A48224-8BE1-4923-A845-4B52AF61F5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547AA05-F136-4452-8AD3-6B44B8D3AC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F09041B-2AF3-4B36-B9B1-3736E0B539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653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EF093-CD77-4E71-A044-E376193759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67C28A13-3473-4602-B6E2-00EC1E45E0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3DD7041-3D9E-45C9-A024-E4A6B048EF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66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494E-658E-4A5C-9476-5668BA16E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FD4B21-58F3-46CC-9447-002DC2B04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2A6F75-0C73-457E-9C24-06FEE4369C06}"/>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6BE95A89-A83E-4F36-AABC-392B98741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330CE3-2298-4248-8FEC-6DF90B8AF38C}"/>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942029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1C0D-F8A5-4614-8E59-4398F332B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9C2A99-D35C-4040-88DB-006167BD5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B11962-9421-4D13-B84F-DF7E7557C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BA1D0-2691-4F9D-82FD-B331BF9B84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41CFFD1-16EC-4EDC-8493-3996945ED99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09CCD26-7736-43F1-885E-D84CE41A99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045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E36A-7166-40FA-97FE-4E453A702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2962D7-6069-4382-8618-603A13A55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57A282-15A6-4FC5-88E5-71781A015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B091A-77EA-4F8B-8D9A-BD6F183313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B147F73-1EA4-45F5-9B41-A786B0AC52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C37CBA8-A203-4AE3-8169-EB96045243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223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87A-D8D5-4701-914B-E02815E5DA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5460F8-21C9-4AEC-8795-A78A7E82DA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B3F347-FAB6-4BCD-A4A9-80D1830146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BC0AD8A-6D4C-40A8-B1A1-465CAFDDBC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B2D8BBB-2A91-41A1-80FA-10563D5F90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894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BD327-3D35-403D-9504-B76F190B68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105E9E-B4FC-4133-B109-A72239C8E4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E75C88-AA89-49AA-890E-5F9976FF13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B7A72B-2B06-465A-B474-C6FB4B16F4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8745A10-8A96-49A1-8861-C7BF75B98C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0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8B71-F90C-4FF4-A807-5A0FC67F81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A2D29D-487F-450C-B008-7FA583862E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3598FD-1DF2-463E-88D9-B68140E7E4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720A7D-4C53-4F3D-A39E-E93DCD39B430}"/>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6" name="Footer Placeholder 5">
            <a:extLst>
              <a:ext uri="{FF2B5EF4-FFF2-40B4-BE49-F238E27FC236}">
                <a16:creationId xmlns:a16="http://schemas.microsoft.com/office/drawing/2014/main" id="{64F31E8A-54B1-4509-8B27-CF7C18ADAA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32E385-8D63-4978-AF1B-FD858151DF37}"/>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208818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87AC-F6AB-43D8-8826-DDFF92017B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76F444-BF08-4FD3-A2BB-B7C5716F3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EA4DDB-DAFD-4C8C-9C62-773A9E6A46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19B466-CAE4-449E-B77D-9CB77D2BF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53C047-B8F7-4619-BB90-B55173E29D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6056AF-1BD6-4ACF-8AAB-6033FD63773B}"/>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8" name="Footer Placeholder 7">
            <a:extLst>
              <a:ext uri="{FF2B5EF4-FFF2-40B4-BE49-F238E27FC236}">
                <a16:creationId xmlns:a16="http://schemas.microsoft.com/office/drawing/2014/main" id="{60AFBA80-9A82-4C24-9E87-D6712E274B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3E49C2-0089-4FB0-8B97-8B43A98008CA}"/>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4273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22E8-9B06-4B83-84ED-ED593931E3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99113F-E389-46D7-986D-C86FEED280C6}"/>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4" name="Footer Placeholder 3">
            <a:extLst>
              <a:ext uri="{FF2B5EF4-FFF2-40B4-BE49-F238E27FC236}">
                <a16:creationId xmlns:a16="http://schemas.microsoft.com/office/drawing/2014/main" id="{ECB7E669-FC27-41A7-BBE7-46662531F3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E2FE45-AF17-432A-AAB0-62D3029A62CD}"/>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143789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BD313-A50D-4802-BBD7-D40749F5CAE6}"/>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3" name="Footer Placeholder 2">
            <a:extLst>
              <a:ext uri="{FF2B5EF4-FFF2-40B4-BE49-F238E27FC236}">
                <a16:creationId xmlns:a16="http://schemas.microsoft.com/office/drawing/2014/main" id="{472B8B80-DAE0-4951-ABB7-DCE369CC47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AFB142-6F20-4356-B238-A30340431C6F}"/>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196061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09C0-B04F-4499-AAF0-D786740FF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27BCB-6822-4FE2-9027-FC336F24FE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A689B4-B1FE-4CC8-9AF5-F509973EA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8F053E-88E6-4331-8723-5EB8ABB74561}"/>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6" name="Footer Placeholder 5">
            <a:extLst>
              <a:ext uri="{FF2B5EF4-FFF2-40B4-BE49-F238E27FC236}">
                <a16:creationId xmlns:a16="http://schemas.microsoft.com/office/drawing/2014/main" id="{C20C9510-F664-45A3-903F-9AC13D476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17509B-2B25-40C5-92EF-079C3E18D646}"/>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45193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7FC8-72E4-413B-8464-E8074B448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B3129F-55E1-4A6F-9008-1AB2EF0B8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D6563D-C22D-4968-A09F-F2EDAF43F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96CE09-35F6-4898-BFF7-B9F469C4F33E}"/>
              </a:ext>
            </a:extLst>
          </p:cNvPr>
          <p:cNvSpPr>
            <a:spLocks noGrp="1"/>
          </p:cNvSpPr>
          <p:nvPr>
            <p:ph type="dt" sz="half" idx="10"/>
          </p:nvPr>
        </p:nvSpPr>
        <p:spPr/>
        <p:txBody>
          <a:bodyPr/>
          <a:lstStyle/>
          <a:p>
            <a:fld id="{0842248B-7C5E-4FE3-BA77-35FD5A8E0B93}" type="datetimeFigureOut">
              <a:rPr lang="en-GB" smtClean="0"/>
              <a:t>06/09/2020</a:t>
            </a:fld>
            <a:endParaRPr lang="en-GB"/>
          </a:p>
        </p:txBody>
      </p:sp>
      <p:sp>
        <p:nvSpPr>
          <p:cNvPr id="6" name="Footer Placeholder 5">
            <a:extLst>
              <a:ext uri="{FF2B5EF4-FFF2-40B4-BE49-F238E27FC236}">
                <a16:creationId xmlns:a16="http://schemas.microsoft.com/office/drawing/2014/main" id="{751C1E9B-7F71-49DD-B260-E5EDCCFF9A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A99B3C-101A-4F1E-8BC4-094A2A72E1F0}"/>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01929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F4036-56CC-42CF-B348-6BC1B25E5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114F53-0888-4B73-93EE-F5AEA50A8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EC987-BCCE-47D0-ADA8-8B5464FF0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2248B-7C5E-4FE3-BA77-35FD5A8E0B93}" type="datetimeFigureOut">
              <a:rPr lang="en-GB" smtClean="0"/>
              <a:t>06/09/2020</a:t>
            </a:fld>
            <a:endParaRPr lang="en-GB"/>
          </a:p>
        </p:txBody>
      </p:sp>
      <p:sp>
        <p:nvSpPr>
          <p:cNvPr id="5" name="Footer Placeholder 4">
            <a:extLst>
              <a:ext uri="{FF2B5EF4-FFF2-40B4-BE49-F238E27FC236}">
                <a16:creationId xmlns:a16="http://schemas.microsoft.com/office/drawing/2014/main" id="{995569B4-28AD-4B01-99D0-7AAA82CB5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A075EA-A8D9-4B1C-8F03-51AFABA6C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3393B-FE72-4645-B5A7-8F49B0FB2D60}" type="slidenum">
              <a:rPr lang="en-GB" smtClean="0"/>
              <a:t>‹#›</a:t>
            </a:fld>
            <a:endParaRPr lang="en-GB"/>
          </a:p>
        </p:txBody>
      </p:sp>
    </p:spTree>
    <p:extLst>
      <p:ext uri="{BB962C8B-B14F-4D97-AF65-F5344CB8AC3E}">
        <p14:creationId xmlns:p14="http://schemas.microsoft.com/office/powerpoint/2010/main" val="1819385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9CFA5-54D9-42A5-AC27-E3A188C5BE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85856A-DF4C-4E50-BCDA-A74931785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3E591B-7194-427A-AF08-F8D801451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0FD51-1496-45BE-87F6-670328405F83}" type="datetimeFigureOut">
              <a:rPr lang="en-GB" smtClean="0"/>
              <a:t>06/09/2020</a:t>
            </a:fld>
            <a:endParaRPr lang="en-GB"/>
          </a:p>
        </p:txBody>
      </p:sp>
      <p:sp>
        <p:nvSpPr>
          <p:cNvPr id="5" name="Footer Placeholder 4">
            <a:extLst>
              <a:ext uri="{FF2B5EF4-FFF2-40B4-BE49-F238E27FC236}">
                <a16:creationId xmlns:a16="http://schemas.microsoft.com/office/drawing/2014/main" id="{A7C01F86-0DB9-4674-BC35-8A3904344E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38FA32-0864-4A4E-A734-DBC0104E6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70EDD-9470-40DF-905A-CB4380F7C0D9}" type="slidenum">
              <a:rPr lang="en-GB" smtClean="0"/>
              <a:t>‹#›</a:t>
            </a:fld>
            <a:endParaRPr lang="en-GB"/>
          </a:p>
        </p:txBody>
      </p:sp>
    </p:spTree>
    <p:extLst>
      <p:ext uri="{BB962C8B-B14F-4D97-AF65-F5344CB8AC3E}">
        <p14:creationId xmlns:p14="http://schemas.microsoft.com/office/powerpoint/2010/main" val="19802435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A6436-FFA7-40E8-B23C-2B668EDBA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08887B-C17B-4AEB-A1A9-D7C72B8F6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AE6E-EC70-4E44-8FA0-4BF1C5994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B257FB-967F-42BA-A945-1EB26B5C24F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6020066-FDDD-4D07-83AC-35D00A64F7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9E0E67F-0415-42FD-805F-9A5958791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F28A8E-1378-4FCD-A634-131B437C75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3969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bbc.com/bitesize/guides/z89hg82/revision/6"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4.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Kt5MDaTapEw" TargetMode="External"/><Relationship Id="rId2" Type="http://schemas.openxmlformats.org/officeDocument/2006/relationships/hyperlink" Target="https://www.youtube.com/watch?v=-7Y0ekr-3So" TargetMode="External"/><Relationship Id="rId1" Type="http://schemas.openxmlformats.org/officeDocument/2006/relationships/slideLayout" Target="../slideLayouts/slideLayout13.xml"/><Relationship Id="rId5" Type="http://schemas.openxmlformats.org/officeDocument/2006/relationships/hyperlink" Target="https://www.youtube.com/watch?v=QAT1KA3Xjbs" TargetMode="External"/><Relationship Id="rId4" Type="http://schemas.openxmlformats.org/officeDocument/2006/relationships/hyperlink" Target="https://www.youtube.com/watch?v=HeFMyrWlZ6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4274284" y="-245660"/>
            <a:ext cx="6351109" cy="6898400"/>
          </a:xfrm>
          <a:prstGeom prst="rect">
            <a:avLst/>
          </a:prstGeom>
        </p:spPr>
      </p:pic>
      <p:sp>
        <p:nvSpPr>
          <p:cNvPr id="3" name="Subtitle 2"/>
          <p:cNvSpPr>
            <a:spLocks noGrp="1"/>
          </p:cNvSpPr>
          <p:nvPr>
            <p:ph type="subTitle" idx="1"/>
          </p:nvPr>
        </p:nvSpPr>
        <p:spPr>
          <a:xfrm rot="21388493">
            <a:off x="-184226" y="926565"/>
            <a:ext cx="4913796" cy="3178621"/>
          </a:xfrm>
        </p:spPr>
        <p:txBody>
          <a:bodyPr>
            <a:noAutofit/>
          </a:bodyPr>
          <a:lstStyle/>
          <a:p>
            <a:r>
              <a:rPr lang="en-GB" sz="4400" b="1" dirty="0">
                <a:solidFill>
                  <a:srgbClr val="00B050"/>
                </a:solidFill>
                <a:latin typeface="Arial Rounded MT Bold" panose="020F0704030504030204" pitchFamily="34" charset="0"/>
              </a:rPr>
              <a:t>Do now task </a:t>
            </a:r>
          </a:p>
          <a:p>
            <a:endParaRPr lang="en-GB" sz="2800" dirty="0">
              <a:solidFill>
                <a:srgbClr val="00B050"/>
              </a:solidFill>
              <a:latin typeface="Arial Rounded MT Bold" panose="020F0704030504030204" pitchFamily="34" charset="0"/>
            </a:endParaRPr>
          </a:p>
          <a:p>
            <a:r>
              <a:rPr lang="en-GB" sz="2800" dirty="0">
                <a:solidFill>
                  <a:srgbClr val="00B050"/>
                </a:solidFill>
                <a:latin typeface="Arial Rounded MT Bold" panose="020F0704030504030204" pitchFamily="34" charset="0"/>
              </a:rPr>
              <a:t>How much can you remember? </a:t>
            </a:r>
          </a:p>
          <a:p>
            <a:endParaRPr lang="en-GB" sz="2800" dirty="0">
              <a:solidFill>
                <a:srgbClr val="00B050"/>
              </a:solidFill>
              <a:latin typeface="Arial Rounded MT Bold" panose="020F0704030504030204" pitchFamily="34" charset="0"/>
            </a:endParaRPr>
          </a:p>
          <a:p>
            <a:endParaRPr lang="en-GB" sz="2800" dirty="0">
              <a:solidFill>
                <a:srgbClr val="00B05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4112070" y="6202908"/>
            <a:ext cx="8283218" cy="655092"/>
          </a:xfrm>
          <a:prstGeom prst="rect">
            <a:avLst/>
          </a:prstGeom>
        </p:spPr>
      </p:pic>
      <p:sp>
        <p:nvSpPr>
          <p:cNvPr id="6" name="TextBox 5"/>
          <p:cNvSpPr txBox="1"/>
          <p:nvPr/>
        </p:nvSpPr>
        <p:spPr>
          <a:xfrm>
            <a:off x="4822642" y="839654"/>
            <a:ext cx="5430630"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1. How was Hungary connected to the Soviet Union?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2. What year was the Hungarian uprising?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3. During WW2 who took over Vietnam?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4. Who did the Vietminh defeat at the battle of Diem Bien </a:t>
            </a:r>
            <a:r>
              <a:rPr kumimoji="0" lang="en-GB" sz="24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Phu</a:t>
            </a: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ontrols>
      <mc:AlternateContent xmlns:mc="http://schemas.openxmlformats.org/markup-compatibility/2006">
        <mc:Choice xmlns:v="urn:schemas-microsoft-com:vml" Requires="v">
          <p:control spid="1027" name="ShockwaveFlash1" r:id="rId2" imgW="3311640" imgH="1368360"/>
        </mc:Choice>
        <mc:Fallback>
          <p:control name="ShockwaveFlash1" r:id="rId2" imgW="3311640" imgH="1368360">
            <p:pic>
              <p:nvPicPr>
                <p:cNvPr id="7" name="ShockwaveFlash1"/>
                <p:cNvPicPr preferRelativeResize="0">
                  <a:picLocks noChangeArrowheads="1" noChangeShapeType="1"/>
                </p:cNvPicPr>
                <p:nvPr/>
              </p:nvPicPr>
              <p:blipFill>
                <a:blip r:embed="rId7"/>
                <a:srcRect/>
                <a:stretch>
                  <a:fillRect/>
                </a:stretch>
              </p:blipFill>
              <p:spPr bwMode="auto">
                <a:xfrm>
                  <a:off x="686412" y="5388710"/>
                  <a:ext cx="3311525" cy="1368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91005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AF81-A3CA-475B-A5D6-79FAAA0B0E95}"/>
              </a:ext>
            </a:extLst>
          </p:cNvPr>
          <p:cNvSpPr>
            <a:spLocks noGrp="1"/>
          </p:cNvSpPr>
          <p:nvPr>
            <p:ph type="title"/>
          </p:nvPr>
        </p:nvSpPr>
        <p:spPr>
          <a:xfrm>
            <a:off x="511444" y="95340"/>
            <a:ext cx="10707757" cy="790413"/>
          </a:xfrm>
          <a:solidFill>
            <a:schemeClr val="accent1">
              <a:lumMod val="40000"/>
              <a:lumOff val="60000"/>
            </a:schemeClr>
          </a:solidFill>
        </p:spPr>
        <p:txBody>
          <a:bodyPr>
            <a:normAutofit/>
          </a:bodyPr>
          <a:lstStyle/>
          <a:p>
            <a:r>
              <a:rPr lang="en-GB" sz="3200" dirty="0">
                <a:latin typeface="Comic Sans MS" panose="030F0702030302020204" pitchFamily="66" charset="0"/>
              </a:rPr>
              <a:t>Explain why there was opposition to the war (8 marks)</a:t>
            </a:r>
          </a:p>
        </p:txBody>
      </p:sp>
      <p:sp>
        <p:nvSpPr>
          <p:cNvPr id="3" name="Content Placeholder 2">
            <a:extLst>
              <a:ext uri="{FF2B5EF4-FFF2-40B4-BE49-F238E27FC236}">
                <a16:creationId xmlns:a16="http://schemas.microsoft.com/office/drawing/2014/main" id="{D2A3F379-DF70-4557-8571-CBB6292E641D}"/>
              </a:ext>
            </a:extLst>
          </p:cNvPr>
          <p:cNvSpPr>
            <a:spLocks noGrp="1"/>
          </p:cNvSpPr>
          <p:nvPr>
            <p:ph idx="1"/>
          </p:nvPr>
        </p:nvSpPr>
        <p:spPr>
          <a:xfrm>
            <a:off x="266610" y="1000815"/>
            <a:ext cx="11658779" cy="5637858"/>
          </a:xfrm>
          <a:solidFill>
            <a:schemeClr val="accent4">
              <a:lumMod val="60000"/>
              <a:lumOff val="40000"/>
            </a:schemeClr>
          </a:solidFill>
        </p:spPr>
        <p:txBody>
          <a:bodyPr>
            <a:noAutofit/>
          </a:bodyPr>
          <a:lstStyle/>
          <a:p>
            <a:pPr marL="0" indent="0">
              <a:buNone/>
            </a:pPr>
            <a:r>
              <a:rPr lang="en-GB" dirty="0">
                <a:latin typeface="Comic Sans MS" panose="030F0702030302020204" pitchFamily="66" charset="0"/>
              </a:rPr>
              <a:t>There was opposition to the war for a number of reasons.                   One reason there was opposition was ….</a:t>
            </a:r>
          </a:p>
          <a:p>
            <a:pPr marL="0" indent="0">
              <a:buNone/>
            </a:pPr>
            <a:r>
              <a:rPr lang="en-GB" dirty="0">
                <a:latin typeface="Comic Sans MS" panose="030F0702030302020204" pitchFamily="66" charset="0"/>
              </a:rPr>
              <a:t>This meant that ….  This led to … </a:t>
            </a:r>
          </a:p>
          <a:p>
            <a:pPr marL="0" indent="0">
              <a:buNone/>
            </a:pPr>
            <a:r>
              <a:rPr lang="en-GB" dirty="0">
                <a:latin typeface="Comic Sans MS" panose="030F0702030302020204" pitchFamily="66" charset="0"/>
              </a:rPr>
              <a:t>                                                                                                 Another reason there was opposition to the war was because ….                                                                                          </a:t>
            </a:r>
          </a:p>
          <a:p>
            <a:pPr marL="0" indent="0">
              <a:buNone/>
            </a:pPr>
            <a:r>
              <a:rPr lang="en-GB" dirty="0">
                <a:latin typeface="Comic Sans MS" panose="030F0702030302020204" pitchFamily="66" charset="0"/>
              </a:rPr>
              <a:t>This meant that …..  This led to …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Third reason there was opposition was …..                                                This meant that …… This led to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Finally, there was opposition to the war because ….                              This meant that ….. This led to …</a:t>
            </a:r>
          </a:p>
        </p:txBody>
      </p:sp>
    </p:spTree>
    <p:extLst>
      <p:ext uri="{BB962C8B-B14F-4D97-AF65-F5344CB8AC3E}">
        <p14:creationId xmlns:p14="http://schemas.microsoft.com/office/powerpoint/2010/main" val="11957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970647"/>
          </a:xfrm>
          <a:prstGeom prst="rect">
            <a:avLst/>
          </a:prstGeom>
        </p:spPr>
      </p:pic>
    </p:spTree>
    <p:extLst>
      <p:ext uri="{BB962C8B-B14F-4D97-AF65-F5344CB8AC3E}">
        <p14:creationId xmlns:p14="http://schemas.microsoft.com/office/powerpoint/2010/main" val="276693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47625"/>
            <a:ext cx="12192000" cy="6953250"/>
          </a:xfrm>
          <a:prstGeom prst="rect">
            <a:avLst/>
          </a:prstGeom>
        </p:spPr>
      </p:pic>
    </p:spTree>
    <p:extLst>
      <p:ext uri="{BB962C8B-B14F-4D97-AF65-F5344CB8AC3E}">
        <p14:creationId xmlns:p14="http://schemas.microsoft.com/office/powerpoint/2010/main" val="267038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895" y="839128"/>
            <a:ext cx="5600505" cy="5843026"/>
          </a:xfrm>
          <a:solidFill>
            <a:schemeClr val="accent1">
              <a:lumMod val="40000"/>
              <a:lumOff val="60000"/>
            </a:schemeClr>
          </a:solidFill>
        </p:spPr>
        <p:txBody>
          <a:bodyPr>
            <a:normAutofit/>
          </a:bodyPr>
          <a:lstStyle/>
          <a:p>
            <a:pPr marL="0" indent="0">
              <a:buNone/>
            </a:pPr>
            <a:r>
              <a:rPr lang="en-GB" sz="2400" dirty="0">
                <a:latin typeface="Comic Sans MS" pitchFamily="66" charset="0"/>
              </a:rPr>
              <a:t>Give two things you can infer from this source about the anti-war movement in the USA from 1969 onwards. (4 marks)</a:t>
            </a:r>
          </a:p>
          <a:p>
            <a:pPr marL="0" indent="0">
              <a:buNone/>
            </a:pPr>
            <a:r>
              <a:rPr lang="en-GB" sz="2400" dirty="0">
                <a:latin typeface="Comic Sans MS" pitchFamily="66" charset="0"/>
              </a:rPr>
              <a:t>What I can infer:</a:t>
            </a:r>
          </a:p>
          <a:p>
            <a:pPr marL="0" indent="0">
              <a:buNone/>
            </a:pPr>
            <a:r>
              <a:rPr lang="en-GB" sz="2400" dirty="0">
                <a:latin typeface="Comic Sans MS" pitchFamily="66" charset="0"/>
              </a:rPr>
              <a:t>………………………………………………………………………………………………………………………………………………………………………………………………………………</a:t>
            </a:r>
          </a:p>
          <a:p>
            <a:pPr marL="0" indent="0">
              <a:buNone/>
            </a:pPr>
            <a:r>
              <a:rPr lang="en-GB" sz="2400" dirty="0">
                <a:latin typeface="Comic Sans MS" pitchFamily="66" charset="0"/>
              </a:rPr>
              <a:t>……………………………………………………………………</a:t>
            </a:r>
          </a:p>
          <a:p>
            <a:pPr marL="0" indent="0">
              <a:buNone/>
            </a:pPr>
            <a:r>
              <a:rPr lang="en-GB" sz="2400" dirty="0">
                <a:latin typeface="Comic Sans MS" pitchFamily="66" charset="0"/>
              </a:rPr>
              <a:t>Details in the source that tell me this:</a:t>
            </a:r>
          </a:p>
          <a:p>
            <a:pPr marL="0" indent="0">
              <a:buNone/>
            </a:pPr>
            <a:r>
              <a:rPr lang="en-GB" sz="2400" dirty="0">
                <a:latin typeface="Comic Sans MS" pitchFamily="66" charset="0"/>
              </a:rPr>
              <a:t>………………………………………………………………………………………………………………………………………………………………………………………………………………</a:t>
            </a:r>
          </a:p>
          <a:p>
            <a:pPr marL="0" indent="0">
              <a:buNone/>
            </a:pPr>
            <a:r>
              <a:rPr lang="en-GB" sz="2400" dirty="0">
                <a:latin typeface="Comic Sans MS" pitchFamily="66" charset="0"/>
              </a:rPr>
              <a:t>……………………………………………………………………</a:t>
            </a:r>
          </a:p>
          <a:p>
            <a:pPr marL="0" indent="0">
              <a:buNone/>
            </a:pPr>
            <a:endParaRPr lang="en-GB" sz="2400" dirty="0">
              <a:latin typeface="Comic Sans MS" pitchFamily="66" charset="0"/>
            </a:endParaRPr>
          </a:p>
          <a:p>
            <a:pPr marL="0" indent="0">
              <a:buNone/>
            </a:pPr>
            <a:endParaRPr lang="en-GB" sz="2400" dirty="0">
              <a:latin typeface="Comic Sans MS" pitchFamily="66" charset="0"/>
            </a:endParaRPr>
          </a:p>
        </p:txBody>
      </p:sp>
      <p:sp>
        <p:nvSpPr>
          <p:cNvPr id="7" name="TextBox 6">
            <a:extLst>
              <a:ext uri="{FF2B5EF4-FFF2-40B4-BE49-F238E27FC236}">
                <a16:creationId xmlns:a16="http://schemas.microsoft.com/office/drawing/2014/main" id="{E91469A8-E2B8-4980-B211-9FDDD94369DF}"/>
              </a:ext>
            </a:extLst>
          </p:cNvPr>
          <p:cNvSpPr txBox="1"/>
          <p:nvPr/>
        </p:nvSpPr>
        <p:spPr>
          <a:xfrm>
            <a:off x="0" y="21614"/>
            <a:ext cx="5740400" cy="584775"/>
          </a:xfrm>
          <a:prstGeom prst="rect">
            <a:avLst/>
          </a:prstGeom>
          <a:solidFill>
            <a:schemeClr val="accent4">
              <a:lumMod val="60000"/>
              <a:lumOff val="40000"/>
            </a:schemeClr>
          </a:solidFill>
        </p:spPr>
        <p:txBody>
          <a:bodyPr wrap="square" rtlCol="0">
            <a:spAutoFit/>
          </a:bodyPr>
          <a:lstStyle/>
          <a:p>
            <a:pPr algn="ctr"/>
            <a:r>
              <a:rPr lang="en-GB" sz="3200" b="1" u="sng" dirty="0">
                <a:latin typeface="Comic Sans MS" panose="030F0702030302020204" pitchFamily="66" charset="0"/>
              </a:rPr>
              <a:t>Whiteboard Recap</a:t>
            </a:r>
          </a:p>
        </p:txBody>
      </p:sp>
      <p:pic>
        <p:nvPicPr>
          <p:cNvPr id="5" name="Picture 2" descr="Anti-War protests from the 1960's. Draft dodgers resist the draft ...">
            <a:extLst>
              <a:ext uri="{FF2B5EF4-FFF2-40B4-BE49-F238E27FC236}">
                <a16:creationId xmlns:a16="http://schemas.microsoft.com/office/drawing/2014/main" id="{946C665B-0F4E-4FF5-AC1D-E0B9301B7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21614"/>
            <a:ext cx="6451600" cy="51548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0909B5-CDB9-4756-8E4E-254DF962FD56}"/>
              </a:ext>
            </a:extLst>
          </p:cNvPr>
          <p:cNvSpPr txBox="1"/>
          <p:nvPr/>
        </p:nvSpPr>
        <p:spPr>
          <a:xfrm>
            <a:off x="5914530" y="5176434"/>
            <a:ext cx="6103339" cy="1446550"/>
          </a:xfrm>
          <a:prstGeom prst="rect">
            <a:avLst/>
          </a:prstGeom>
          <a:solidFill>
            <a:schemeClr val="accent4">
              <a:lumMod val="60000"/>
              <a:lumOff val="40000"/>
            </a:schemeClr>
          </a:solidFill>
        </p:spPr>
        <p:txBody>
          <a:bodyPr wrap="square" rtlCol="0">
            <a:spAutoFit/>
          </a:bodyPr>
          <a:lstStyle/>
          <a:p>
            <a:r>
              <a:rPr lang="en-GB" sz="2200" dirty="0">
                <a:latin typeface="Comic Sans MS" panose="030F0702030302020204" pitchFamily="66" charset="0"/>
              </a:rPr>
              <a:t>Source A, Draft resisters at a demonstration in Washington DC arranged by the National Mobilisation Committee to End the War in Vietnam, 1969.</a:t>
            </a:r>
          </a:p>
        </p:txBody>
      </p:sp>
      <p:sp>
        <p:nvSpPr>
          <p:cNvPr id="8" name="TextBox 7">
            <a:extLst>
              <a:ext uri="{FF2B5EF4-FFF2-40B4-BE49-F238E27FC236}">
                <a16:creationId xmlns:a16="http://schemas.microsoft.com/office/drawing/2014/main" id="{796C07DF-D923-4BBB-8FCC-5DFE818ECEF9}"/>
              </a:ext>
            </a:extLst>
          </p:cNvPr>
          <p:cNvSpPr txBox="1"/>
          <p:nvPr/>
        </p:nvSpPr>
        <p:spPr>
          <a:xfrm>
            <a:off x="189849" y="188069"/>
            <a:ext cx="11894702" cy="6494085"/>
          </a:xfrm>
          <a:prstGeom prst="rect">
            <a:avLst/>
          </a:prstGeom>
          <a:solidFill>
            <a:schemeClr val="accent1">
              <a:lumMod val="40000"/>
              <a:lumOff val="60000"/>
            </a:schemeClr>
          </a:solidFill>
        </p:spPr>
        <p:txBody>
          <a:bodyPr wrap="square" rtlCol="0">
            <a:spAutoFit/>
          </a:bodyPr>
          <a:lstStyle/>
          <a:p>
            <a:r>
              <a:rPr lang="en-GB" sz="2600" u="sng" dirty="0">
                <a:latin typeface="Comic Sans MS" panose="030F0702030302020204" pitchFamily="66" charset="0"/>
              </a:rPr>
              <a:t>Example Answer</a:t>
            </a:r>
          </a:p>
          <a:p>
            <a:r>
              <a:rPr lang="en-GB" sz="2600" dirty="0">
                <a:latin typeface="Comic Sans MS" panose="030F0702030302020204" pitchFamily="66" charset="0"/>
              </a:rPr>
              <a:t>What I can infer: From source A I can infer large numbers of people mobilised to campaign against the war in Vietnam.</a:t>
            </a:r>
          </a:p>
          <a:p>
            <a:endParaRPr lang="en-GB" sz="2600" dirty="0">
              <a:latin typeface="Comic Sans MS" panose="030F0702030302020204" pitchFamily="66" charset="0"/>
            </a:endParaRPr>
          </a:p>
          <a:p>
            <a:r>
              <a:rPr lang="en-GB" sz="2600" dirty="0">
                <a:latin typeface="Comic Sans MS" panose="030F0702030302020204" pitchFamily="66" charset="0"/>
              </a:rPr>
              <a:t>Details in the source that tell me this: The details in the source that tell me this are that the demonstration was arranged by the National Mobilisation Committee to End the War. By refusing to accept the draft their aim was to make the war impossible to continue. </a:t>
            </a:r>
          </a:p>
          <a:p>
            <a:endParaRPr lang="en-GB" sz="2600" dirty="0">
              <a:latin typeface="Comic Sans MS" panose="030F0702030302020204" pitchFamily="66" charset="0"/>
            </a:endParaRPr>
          </a:p>
          <a:p>
            <a:r>
              <a:rPr lang="en-GB" sz="2600" dirty="0">
                <a:latin typeface="Comic Sans MS" panose="030F0702030302020204" pitchFamily="66" charset="0"/>
              </a:rPr>
              <a:t>What I can infer: From source A I can also infer that the demonstrators took their national campaign to the political centre of the country. They clearly sought to speak directly to the politicians who made policies about the war. </a:t>
            </a:r>
          </a:p>
          <a:p>
            <a:endParaRPr lang="en-GB" sz="2600" dirty="0">
              <a:latin typeface="Comic Sans MS" panose="030F0702030302020204" pitchFamily="66" charset="0"/>
            </a:endParaRPr>
          </a:p>
          <a:p>
            <a:r>
              <a:rPr lang="en-GB" sz="2600" dirty="0">
                <a:latin typeface="Comic Sans MS" panose="030F0702030302020204" pitchFamily="66" charset="0"/>
              </a:rPr>
              <a:t>Details in the source that tell me this: The details in the source that tell me this is the fact that the demonstration took place in Washington DC. </a:t>
            </a:r>
          </a:p>
        </p:txBody>
      </p:sp>
    </p:spTree>
    <p:extLst>
      <p:ext uri="{BB962C8B-B14F-4D97-AF65-F5344CB8AC3E}">
        <p14:creationId xmlns:p14="http://schemas.microsoft.com/office/powerpoint/2010/main" val="409921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4295-D6CF-44D2-AF25-BFDFD202E4DA}"/>
              </a:ext>
            </a:extLst>
          </p:cNvPr>
          <p:cNvSpPr>
            <a:spLocks noGrp="1"/>
          </p:cNvSpPr>
          <p:nvPr>
            <p:ph type="title"/>
          </p:nvPr>
        </p:nvSpPr>
        <p:spPr>
          <a:xfrm>
            <a:off x="111606" y="137896"/>
            <a:ext cx="8347772" cy="797390"/>
          </a:xfrm>
          <a:solidFill>
            <a:schemeClr val="accent4">
              <a:lumMod val="60000"/>
              <a:lumOff val="40000"/>
            </a:schemeClr>
          </a:solidFill>
        </p:spPr>
        <p:txBody>
          <a:bodyPr>
            <a:normAutofit/>
          </a:bodyPr>
          <a:lstStyle/>
          <a:p>
            <a:pPr algn="ctr"/>
            <a:r>
              <a:rPr lang="en-GB" sz="3600" u="sng" dirty="0">
                <a:latin typeface="Comic Sans MS" panose="030F0702030302020204" pitchFamily="66" charset="0"/>
              </a:rPr>
              <a:t>Plenary – Design an anti-war poster</a:t>
            </a:r>
          </a:p>
        </p:txBody>
      </p:sp>
      <p:sp>
        <p:nvSpPr>
          <p:cNvPr id="3" name="Content Placeholder 2">
            <a:extLst>
              <a:ext uri="{FF2B5EF4-FFF2-40B4-BE49-F238E27FC236}">
                <a16:creationId xmlns:a16="http://schemas.microsoft.com/office/drawing/2014/main" id="{2CDB0EA6-12DA-439F-8B91-AD46C6BCD76E}"/>
              </a:ext>
            </a:extLst>
          </p:cNvPr>
          <p:cNvSpPr>
            <a:spLocks noGrp="1"/>
          </p:cNvSpPr>
          <p:nvPr>
            <p:ph idx="1"/>
          </p:nvPr>
        </p:nvSpPr>
        <p:spPr>
          <a:xfrm>
            <a:off x="181708" y="1198319"/>
            <a:ext cx="5914292" cy="5258752"/>
          </a:xfrm>
          <a:solidFill>
            <a:schemeClr val="accent4">
              <a:lumMod val="60000"/>
              <a:lumOff val="40000"/>
            </a:schemeClr>
          </a:solidFill>
        </p:spPr>
        <p:txBody>
          <a:bodyPr>
            <a:normAutofit/>
          </a:bodyPr>
          <a:lstStyle/>
          <a:p>
            <a:pPr marL="0" indent="0">
              <a:buNone/>
            </a:pPr>
            <a:r>
              <a:rPr lang="en-GB" dirty="0">
                <a:latin typeface="Comic Sans MS" panose="030F0702030302020204" pitchFamily="66" charset="0"/>
              </a:rPr>
              <a:t>Chose a certain type of opposition</a:t>
            </a:r>
          </a:p>
          <a:p>
            <a:pPr marL="0" indent="0">
              <a:buNone/>
            </a:pPr>
            <a:r>
              <a:rPr lang="en-GB" dirty="0">
                <a:latin typeface="Comic Sans MS" panose="030F0702030302020204" pitchFamily="66" charset="0"/>
              </a:rPr>
              <a:t>-Student movement </a:t>
            </a:r>
          </a:p>
          <a:p>
            <a:pPr marL="0" indent="0">
              <a:buNone/>
            </a:pPr>
            <a:r>
              <a:rPr lang="en-GB" dirty="0">
                <a:latin typeface="Comic Sans MS" panose="030F0702030302020204" pitchFamily="66" charset="0"/>
              </a:rPr>
              <a:t>-Young people</a:t>
            </a:r>
          </a:p>
          <a:p>
            <a:pPr marL="0" indent="0">
              <a:buNone/>
            </a:pPr>
            <a:r>
              <a:rPr lang="en-GB" dirty="0">
                <a:latin typeface="Comic Sans MS" panose="030F0702030302020204" pitchFamily="66" charset="0"/>
              </a:rPr>
              <a:t>-Black person</a:t>
            </a:r>
          </a:p>
          <a:p>
            <a:pPr marL="0" indent="0">
              <a:buNone/>
            </a:pPr>
            <a:r>
              <a:rPr lang="en-GB" dirty="0">
                <a:latin typeface="Comic Sans MS" panose="030F0702030302020204" pitchFamily="66" charset="0"/>
              </a:rPr>
              <a:t>-Poor people</a:t>
            </a:r>
          </a:p>
          <a:p>
            <a:pPr marL="0" indent="0">
              <a:buNone/>
            </a:pPr>
            <a:r>
              <a:rPr lang="en-GB" dirty="0">
                <a:latin typeface="Comic Sans MS" panose="030F0702030302020204" pitchFamily="66" charset="0"/>
              </a:rPr>
              <a:t>-Religious beliefs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*Include as much information you have learnt as possible*</a:t>
            </a:r>
          </a:p>
          <a:p>
            <a:pPr marL="0" indent="0">
              <a:buNone/>
            </a:pPr>
            <a:endParaRPr lang="en-GB" dirty="0"/>
          </a:p>
        </p:txBody>
      </p:sp>
      <p:pic>
        <p:nvPicPr>
          <p:cNvPr id="4098" name="Picture 2" descr="Related image">
            <a:extLst>
              <a:ext uri="{FF2B5EF4-FFF2-40B4-BE49-F238E27FC236}">
                <a16:creationId xmlns:a16="http://schemas.microsoft.com/office/drawing/2014/main" id="{4A768C3F-DAE9-47B4-9A97-8DD58C246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166" y="153780"/>
            <a:ext cx="2916228" cy="36505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nti vietnam war posters">
            <a:extLst>
              <a:ext uri="{FF2B5EF4-FFF2-40B4-BE49-F238E27FC236}">
                <a16:creationId xmlns:a16="http://schemas.microsoft.com/office/drawing/2014/main" id="{F594452D-020E-4A9E-A506-E96451789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612" y="1000962"/>
            <a:ext cx="2550941" cy="30007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nti vietnam war posters">
            <a:extLst>
              <a:ext uri="{FF2B5EF4-FFF2-40B4-BE49-F238E27FC236}">
                <a16:creationId xmlns:a16="http://schemas.microsoft.com/office/drawing/2014/main" id="{AF2E045E-340F-4740-8524-957B73C9280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66030" y="3985644"/>
            <a:ext cx="2625969" cy="32243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anti vietnam war posters">
            <a:extLst>
              <a:ext uri="{FF2B5EF4-FFF2-40B4-BE49-F238E27FC236}">
                <a16:creationId xmlns:a16="http://schemas.microsoft.com/office/drawing/2014/main" id="{82D83BE6-B084-4B51-84ED-89EF674568B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171028" y="4291643"/>
            <a:ext cx="2782961" cy="251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45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C0CD-E1D6-4BA5-AAD2-4C7A28632626}"/>
              </a:ext>
            </a:extLst>
          </p:cNvPr>
          <p:cNvSpPr>
            <a:spLocks noGrp="1"/>
          </p:cNvSpPr>
          <p:nvPr>
            <p:ph type="title"/>
          </p:nvPr>
        </p:nvSpPr>
        <p:spPr>
          <a:xfrm>
            <a:off x="838199" y="0"/>
            <a:ext cx="10515600" cy="472708"/>
          </a:xfrm>
          <a:solidFill>
            <a:schemeClr val="accent1">
              <a:lumMod val="40000"/>
              <a:lumOff val="60000"/>
            </a:schemeClr>
          </a:solidFill>
        </p:spPr>
        <p:txBody>
          <a:bodyPr>
            <a:normAutofit/>
          </a:bodyPr>
          <a:lstStyle/>
          <a:p>
            <a:pPr algn="ctr"/>
            <a:r>
              <a:rPr lang="en-GB" sz="2400" b="1" u="sng" dirty="0">
                <a:latin typeface="Comic Sans MS" panose="030F0702030302020204" pitchFamily="66" charset="0"/>
              </a:rPr>
              <a:t>Exit Ticket</a:t>
            </a:r>
          </a:p>
        </p:txBody>
      </p:sp>
      <p:sp>
        <p:nvSpPr>
          <p:cNvPr id="3" name="Content Placeholder 2">
            <a:extLst>
              <a:ext uri="{FF2B5EF4-FFF2-40B4-BE49-F238E27FC236}">
                <a16:creationId xmlns:a16="http://schemas.microsoft.com/office/drawing/2014/main" id="{5AEF07B4-F452-451B-8C02-21237FB68081}"/>
              </a:ext>
            </a:extLst>
          </p:cNvPr>
          <p:cNvSpPr>
            <a:spLocks noGrp="1"/>
          </p:cNvSpPr>
          <p:nvPr>
            <p:ph idx="1"/>
          </p:nvPr>
        </p:nvSpPr>
        <p:spPr>
          <a:xfrm>
            <a:off x="212359" y="538156"/>
            <a:ext cx="11767279" cy="6162447"/>
          </a:xfrm>
          <a:solidFill>
            <a:schemeClr val="accent1">
              <a:lumMod val="40000"/>
              <a:lumOff val="60000"/>
            </a:schemeClr>
          </a:solidFill>
        </p:spPr>
        <p:txBody>
          <a:bodyPr>
            <a:noAutofit/>
          </a:bodyPr>
          <a:lstStyle/>
          <a:p>
            <a:pPr marL="0" indent="0">
              <a:buNone/>
            </a:pPr>
            <a:r>
              <a:rPr lang="en-GB" sz="2400" dirty="0">
                <a:latin typeface="Comic Sans MS" panose="030F0702030302020204" pitchFamily="66" charset="0"/>
              </a:rPr>
              <a:t>Identify the correct statement</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A – </a:t>
            </a:r>
            <a:r>
              <a:rPr lang="en-GB" sz="2400" dirty="0">
                <a:solidFill>
                  <a:prstClr val="black"/>
                </a:solidFill>
                <a:latin typeface="Comic Sans MS" panose="030F0702030302020204" pitchFamily="66" charset="0"/>
              </a:rPr>
              <a:t>Before 1975, there was broad support for US involvement in Vietnam. Some anti-war groups spoke out from the start. Once LBJ escalated the war, the media and the public grew concerned. Opposition came from people of every race, class, age and religion.</a:t>
            </a: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lvl="0" indent="0">
              <a:buNone/>
            </a:pPr>
            <a:r>
              <a:rPr lang="en-GB" sz="2400" dirty="0">
                <a:latin typeface="Comic Sans MS" panose="030F0702030302020204" pitchFamily="66" charset="0"/>
              </a:rPr>
              <a:t>B – </a:t>
            </a:r>
            <a:r>
              <a:rPr lang="en-GB" sz="2400" dirty="0">
                <a:solidFill>
                  <a:prstClr val="black"/>
                </a:solidFill>
                <a:latin typeface="Comic Sans MS" panose="030F0702030302020204" pitchFamily="66" charset="0"/>
              </a:rPr>
              <a:t>Before 1965, there was broad support for US involvement in Vietnam. Some anti-war groups spoke out from the start. Once LBJ escalated the war, the media and the public grew concerned. Opposition came from people of every race, class, age and religion.</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C – </a:t>
            </a:r>
            <a:r>
              <a:rPr lang="en-GB" sz="2400" dirty="0">
                <a:solidFill>
                  <a:prstClr val="black"/>
                </a:solidFill>
                <a:latin typeface="Comic Sans MS" panose="030F0702030302020204" pitchFamily="66" charset="0"/>
              </a:rPr>
              <a:t>Before 1965, there was broad support for US involvement in Vietnam. Some anti-war groups spoke out from the start. Once JFK escalated the war, the media and the public grew concerned. Opposition came from people of every race, class, age and religion.</a:t>
            </a: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p:txBody>
      </p:sp>
    </p:spTree>
    <p:extLst>
      <p:ext uri="{BB962C8B-B14F-4D97-AF65-F5344CB8AC3E}">
        <p14:creationId xmlns:p14="http://schemas.microsoft.com/office/powerpoint/2010/main" val="123507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a:extLst>
              <a:ext uri="{FF2B5EF4-FFF2-40B4-BE49-F238E27FC236}">
                <a16:creationId xmlns:a16="http://schemas.microsoft.com/office/drawing/2014/main" id="{8C222100-3752-4A21-8B60-6E96E42D3F5F}"/>
              </a:ext>
            </a:extLst>
          </p:cNvPr>
          <p:cNvSpPr txBox="1">
            <a:spLocks noChangeArrowheads="1"/>
          </p:cNvSpPr>
          <p:nvPr/>
        </p:nvSpPr>
        <p:spPr bwMode="auto">
          <a:xfrm>
            <a:off x="1021055" y="112751"/>
            <a:ext cx="10149890" cy="584775"/>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a:t>
            </a:r>
            <a:r>
              <a:rPr lang="en-GB" altLang="en-US" sz="3200" u="sng" dirty="0">
                <a:solidFill>
                  <a:prstClr val="black"/>
                </a:solidFill>
                <a:latin typeface="Comic Sans MS" panose="030F0702030302020204" pitchFamily="66" charset="0"/>
              </a:rPr>
              <a:t>Opposition to the war</a:t>
            </a:r>
            <a:endParaRPr kumimoji="0" lang="en-GB" altLang="en-US"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p:txBody>
      </p:sp>
      <p:sp>
        <p:nvSpPr>
          <p:cNvPr id="4100" name="Subtitle 2">
            <a:extLst>
              <a:ext uri="{FF2B5EF4-FFF2-40B4-BE49-F238E27FC236}">
                <a16:creationId xmlns:a16="http://schemas.microsoft.com/office/drawing/2014/main" id="{E452F292-543A-4B08-9C9C-26A42AB2EF1C}"/>
              </a:ext>
            </a:extLst>
          </p:cNvPr>
          <p:cNvSpPr txBox="1">
            <a:spLocks/>
          </p:cNvSpPr>
          <p:nvPr/>
        </p:nvSpPr>
        <p:spPr bwMode="auto">
          <a:xfrm>
            <a:off x="32164" y="5683348"/>
            <a:ext cx="12159835" cy="1174652"/>
          </a:xfrm>
          <a:prstGeom prst="rect">
            <a:avLst/>
          </a:prstGeom>
          <a:solidFill>
            <a:srgbClr val="FFC000"/>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a:spcBef>
                <a:spcPct val="20000"/>
              </a:spcBef>
              <a:buChar char="–"/>
              <a:defRPr sz="2000">
                <a:solidFill>
                  <a:schemeClr val="tx1"/>
                </a:solidFill>
                <a:latin typeface="Arial" panose="020B0604020202020204" pitchFamily="34" charset="0"/>
                <a:cs typeface="Arial" panose="020B0604020202020204" pitchFamily="34" charset="0"/>
              </a:defRPr>
            </a:lvl4pPr>
            <a:lvl5pPr>
              <a:spcBef>
                <a:spcPct val="20000"/>
              </a:spcBef>
              <a:buChar char="»"/>
              <a:defRPr sz="2000">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Learning Objective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I will understand why there was opposition to the war.</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I will be able to explain the different reasons for people opposing the war. </a:t>
            </a:r>
            <a:endParaRPr kumimoji="0" lang="en-GB"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2B8EE9-72EE-4A35-A5E0-0AE94569742B}"/>
              </a:ext>
            </a:extLst>
          </p:cNvPr>
          <p:cNvSpPr txBox="1"/>
          <p:nvPr/>
        </p:nvSpPr>
        <p:spPr>
          <a:xfrm>
            <a:off x="344302" y="1568390"/>
            <a:ext cx="1639481" cy="2677656"/>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Comic Sans MS" panose="030F0702030302020204" pitchFamily="66" charset="0"/>
              </a:rPr>
              <a:t>What can you infer from this source?</a:t>
            </a:r>
            <a:endParaRPr kumimoji="0" lang="en-GB" sz="2800" i="0" u="none" strike="noStrike" kern="1200" cap="none" spc="0" normalizeH="0" baseline="0" noProof="0" dirty="0">
              <a:ln>
                <a:noFill/>
              </a:ln>
              <a:solidFill>
                <a:prstClr val="black"/>
              </a:solidFill>
              <a:effectLst/>
              <a:uLnTx/>
              <a:uFillTx/>
              <a:latin typeface="Comic Sans MS" panose="030F0702030302020204" pitchFamily="66" charset="0"/>
            </a:endParaRPr>
          </a:p>
        </p:txBody>
      </p:sp>
      <p:pic>
        <p:nvPicPr>
          <p:cNvPr id="6" name="Picture 6" descr="Image result for opposition to the vietnam war">
            <a:extLst>
              <a:ext uri="{FF2B5EF4-FFF2-40B4-BE49-F238E27FC236}">
                <a16:creationId xmlns:a16="http://schemas.microsoft.com/office/drawing/2014/main" id="{28689387-B948-4418-8700-716D7D93B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241" y="821218"/>
            <a:ext cx="9476457" cy="466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70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330B-BD23-4362-BB63-488633C14732}"/>
              </a:ext>
            </a:extLst>
          </p:cNvPr>
          <p:cNvSpPr>
            <a:spLocks noGrp="1"/>
          </p:cNvSpPr>
          <p:nvPr>
            <p:ph type="title"/>
          </p:nvPr>
        </p:nvSpPr>
        <p:spPr>
          <a:xfrm>
            <a:off x="1208149" y="164890"/>
            <a:ext cx="9677207" cy="692343"/>
          </a:xfrm>
          <a:solidFill>
            <a:schemeClr val="accent4">
              <a:lumMod val="60000"/>
              <a:lumOff val="40000"/>
            </a:schemeClr>
          </a:solidFill>
        </p:spPr>
        <p:txBody>
          <a:bodyPr>
            <a:normAutofit/>
          </a:bodyPr>
          <a:lstStyle/>
          <a:p>
            <a:pPr algn="ctr"/>
            <a:r>
              <a:rPr lang="en-GB" sz="3200" u="sng" dirty="0">
                <a:latin typeface="Comic Sans MS" panose="030F0702030302020204" pitchFamily="66" charset="0"/>
              </a:rPr>
              <a:t>Initial reaction to the war</a:t>
            </a:r>
          </a:p>
        </p:txBody>
      </p:sp>
      <p:sp>
        <p:nvSpPr>
          <p:cNvPr id="3" name="Content Placeholder 2">
            <a:extLst>
              <a:ext uri="{FF2B5EF4-FFF2-40B4-BE49-F238E27FC236}">
                <a16:creationId xmlns:a16="http://schemas.microsoft.com/office/drawing/2014/main" id="{8915595A-73DD-4D06-9191-738CB54509F8}"/>
              </a:ext>
            </a:extLst>
          </p:cNvPr>
          <p:cNvSpPr>
            <a:spLocks noGrp="1"/>
          </p:cNvSpPr>
          <p:nvPr>
            <p:ph idx="1"/>
          </p:nvPr>
        </p:nvSpPr>
        <p:spPr>
          <a:xfrm>
            <a:off x="416167" y="1253331"/>
            <a:ext cx="11261170" cy="4351338"/>
          </a:xfrm>
          <a:solidFill>
            <a:schemeClr val="accent4">
              <a:lumMod val="60000"/>
              <a:lumOff val="40000"/>
            </a:schemeClr>
          </a:solidFill>
        </p:spPr>
        <p:txBody>
          <a:bodyPr/>
          <a:lstStyle/>
          <a:p>
            <a:pPr marL="0" indent="0">
              <a:buNone/>
            </a:pPr>
            <a:r>
              <a:rPr lang="en-GB" dirty="0">
                <a:latin typeface="Comic Sans MS" panose="030F0702030302020204" pitchFamily="66" charset="0"/>
              </a:rPr>
              <a:t>- Before 1965, there was broad support for US involvement.</a:t>
            </a:r>
          </a:p>
          <a:p>
            <a:pPr marL="0" indent="0">
              <a:buNone/>
            </a:pPr>
            <a:r>
              <a:rPr lang="en-GB" dirty="0">
                <a:latin typeface="Comic Sans MS" panose="030F0702030302020204" pitchFamily="66" charset="0"/>
              </a:rPr>
              <a:t>- Some anti-war groups spoke out from the start.</a:t>
            </a:r>
          </a:p>
          <a:p>
            <a:pPr marL="0" indent="0">
              <a:buNone/>
            </a:pPr>
            <a:r>
              <a:rPr lang="en-GB" dirty="0">
                <a:latin typeface="Comic Sans MS" panose="030F0702030302020204" pitchFamily="66" charset="0"/>
              </a:rPr>
              <a:t>- Once LBJ escalated the war, the media and the public grew concerned.</a:t>
            </a:r>
          </a:p>
          <a:p>
            <a:pPr marL="0" indent="0">
              <a:buNone/>
            </a:pPr>
            <a:r>
              <a:rPr lang="en-GB" dirty="0">
                <a:latin typeface="Comic Sans MS" panose="030F0702030302020204" pitchFamily="66" charset="0"/>
              </a:rPr>
              <a:t>- Opposition came from people of every race, class, age and religion.</a:t>
            </a:r>
          </a:p>
          <a:p>
            <a:pPr marL="0" indent="0">
              <a:buNone/>
            </a:pPr>
            <a:endParaRPr lang="en-GB" dirty="0"/>
          </a:p>
        </p:txBody>
      </p:sp>
      <p:sp>
        <p:nvSpPr>
          <p:cNvPr id="5" name="TextBox 4">
            <a:extLst>
              <a:ext uri="{FF2B5EF4-FFF2-40B4-BE49-F238E27FC236}">
                <a16:creationId xmlns:a16="http://schemas.microsoft.com/office/drawing/2014/main" id="{68E46ACF-91FE-4411-B32E-D4851D0E46BB}"/>
              </a:ext>
            </a:extLst>
          </p:cNvPr>
          <p:cNvSpPr txBox="1"/>
          <p:nvPr/>
        </p:nvSpPr>
        <p:spPr>
          <a:xfrm>
            <a:off x="137241" y="4345055"/>
            <a:ext cx="119175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was there support for the war before 1965?</a:t>
            </a:r>
          </a:p>
        </p:txBody>
      </p:sp>
      <p:sp>
        <p:nvSpPr>
          <p:cNvPr id="6" name="TextBox 5">
            <a:extLst>
              <a:ext uri="{FF2B5EF4-FFF2-40B4-BE49-F238E27FC236}">
                <a16:creationId xmlns:a16="http://schemas.microsoft.com/office/drawing/2014/main" id="{64431624-C71A-45CD-B5FB-D23A1D05D724}"/>
              </a:ext>
            </a:extLst>
          </p:cNvPr>
          <p:cNvSpPr txBox="1"/>
          <p:nvPr/>
        </p:nvSpPr>
        <p:spPr>
          <a:xfrm>
            <a:off x="148674" y="5188036"/>
            <a:ext cx="119175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would an escalation of the war create more opposition?</a:t>
            </a:r>
          </a:p>
        </p:txBody>
      </p:sp>
    </p:spTree>
    <p:extLst>
      <p:ext uri="{BB962C8B-B14F-4D97-AF65-F5344CB8AC3E}">
        <p14:creationId xmlns:p14="http://schemas.microsoft.com/office/powerpoint/2010/main" val="37164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A72B-2FD4-4803-8E5C-3578FD51369F}"/>
              </a:ext>
            </a:extLst>
          </p:cNvPr>
          <p:cNvSpPr>
            <a:spLocks noGrp="1"/>
          </p:cNvSpPr>
          <p:nvPr>
            <p:ph type="title"/>
          </p:nvPr>
        </p:nvSpPr>
        <p:spPr>
          <a:xfrm>
            <a:off x="838200" y="215223"/>
            <a:ext cx="10515600" cy="1325563"/>
          </a:xfrm>
        </p:spPr>
        <p:txBody>
          <a:bodyPr>
            <a:normAutofit/>
          </a:bodyPr>
          <a:lstStyle/>
          <a:p>
            <a:r>
              <a:rPr lang="en-GB" sz="3200" dirty="0">
                <a:hlinkClick r:id="rId2"/>
              </a:rPr>
              <a:t>https://www.bbc.com/bitesize/guides/z89hg82/revision/6</a:t>
            </a:r>
            <a:r>
              <a:rPr lang="en-GB" sz="3200" dirty="0"/>
              <a:t> </a:t>
            </a:r>
          </a:p>
        </p:txBody>
      </p:sp>
      <p:sp>
        <p:nvSpPr>
          <p:cNvPr id="3" name="Content Placeholder 2">
            <a:extLst>
              <a:ext uri="{FF2B5EF4-FFF2-40B4-BE49-F238E27FC236}">
                <a16:creationId xmlns:a16="http://schemas.microsoft.com/office/drawing/2014/main" id="{3AA64012-54A9-4E6C-A42E-6549EB426B07}"/>
              </a:ext>
            </a:extLst>
          </p:cNvPr>
          <p:cNvSpPr>
            <a:spLocks noGrp="1"/>
          </p:cNvSpPr>
          <p:nvPr>
            <p:ph idx="1"/>
          </p:nvPr>
        </p:nvSpPr>
        <p:spPr>
          <a:xfrm>
            <a:off x="718279" y="1540786"/>
            <a:ext cx="10515600" cy="4351338"/>
          </a:xfrm>
          <a:solidFill>
            <a:schemeClr val="accent4">
              <a:lumMod val="60000"/>
              <a:lumOff val="40000"/>
            </a:schemeClr>
          </a:solidFill>
        </p:spPr>
        <p:txBody>
          <a:bodyPr/>
          <a:lstStyle/>
          <a:p>
            <a:pPr marL="0" indent="0">
              <a:buNone/>
            </a:pPr>
            <a:r>
              <a:rPr lang="en-GB" dirty="0">
                <a:latin typeface="Comic Sans MS" panose="030F0702030302020204" pitchFamily="66" charset="0"/>
              </a:rPr>
              <a:t>Watch the video clip and answer the questions below.</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1. Who decided to not run for election again?</a:t>
            </a:r>
          </a:p>
          <a:p>
            <a:pPr marL="0" indent="0">
              <a:buNone/>
            </a:pPr>
            <a:r>
              <a:rPr lang="en-GB" dirty="0">
                <a:latin typeface="Comic Sans MS" panose="030F0702030302020204" pitchFamily="66" charset="0"/>
              </a:rPr>
              <a:t>2. Who became President in 1969?</a:t>
            </a:r>
          </a:p>
          <a:p>
            <a:pPr marL="0" indent="0">
              <a:buNone/>
            </a:pPr>
            <a:r>
              <a:rPr lang="en-GB" dirty="0">
                <a:latin typeface="Comic Sans MS" panose="030F0702030302020204" pitchFamily="66" charset="0"/>
              </a:rPr>
              <a:t>3. What was Vietnamisation?</a:t>
            </a:r>
          </a:p>
          <a:p>
            <a:pPr marL="0" indent="0">
              <a:buNone/>
            </a:pPr>
            <a:r>
              <a:rPr lang="en-GB" dirty="0">
                <a:latin typeface="Comic Sans MS" panose="030F0702030302020204" pitchFamily="66" charset="0"/>
              </a:rPr>
              <a:t>4. What year did the USA leave Vietnam?</a:t>
            </a:r>
          </a:p>
          <a:p>
            <a:pPr marL="0" indent="0">
              <a:buNone/>
            </a:pPr>
            <a:r>
              <a:rPr lang="en-GB" dirty="0">
                <a:latin typeface="Comic Sans MS" panose="030F0702030302020204" pitchFamily="66" charset="0"/>
              </a:rPr>
              <a:t>5. Who opposed (against) the war?</a:t>
            </a:r>
          </a:p>
        </p:txBody>
      </p:sp>
    </p:spTree>
    <p:extLst>
      <p:ext uri="{BB962C8B-B14F-4D97-AF65-F5344CB8AC3E}">
        <p14:creationId xmlns:p14="http://schemas.microsoft.com/office/powerpoint/2010/main" val="77822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D3BC-A0F7-484C-A10D-CD7F9360584E}"/>
              </a:ext>
            </a:extLst>
          </p:cNvPr>
          <p:cNvSpPr>
            <a:spLocks noGrp="1"/>
          </p:cNvSpPr>
          <p:nvPr>
            <p:ph type="title"/>
          </p:nvPr>
        </p:nvSpPr>
        <p:spPr>
          <a:xfrm>
            <a:off x="284813" y="179478"/>
            <a:ext cx="11127698" cy="840193"/>
          </a:xfrm>
          <a:solidFill>
            <a:schemeClr val="accent4">
              <a:lumMod val="60000"/>
              <a:lumOff val="40000"/>
            </a:schemeClr>
          </a:solidFill>
        </p:spPr>
        <p:txBody>
          <a:bodyPr>
            <a:normAutofit/>
          </a:bodyPr>
          <a:lstStyle/>
          <a:p>
            <a:pPr algn="ctr"/>
            <a:r>
              <a:rPr lang="en-GB" sz="3200" dirty="0">
                <a:latin typeface="Comic Sans MS" panose="030F0702030302020204" pitchFamily="66" charset="0"/>
              </a:rPr>
              <a:t>How could a living room war lead to opposition?</a:t>
            </a:r>
          </a:p>
        </p:txBody>
      </p:sp>
      <p:sp>
        <p:nvSpPr>
          <p:cNvPr id="3" name="Content Placeholder 2">
            <a:extLst>
              <a:ext uri="{FF2B5EF4-FFF2-40B4-BE49-F238E27FC236}">
                <a16:creationId xmlns:a16="http://schemas.microsoft.com/office/drawing/2014/main" id="{41E66BAB-6D98-4DA5-95FA-59B758495C4F}"/>
              </a:ext>
            </a:extLst>
          </p:cNvPr>
          <p:cNvSpPr>
            <a:spLocks noGrp="1"/>
          </p:cNvSpPr>
          <p:nvPr>
            <p:ph idx="1"/>
          </p:nvPr>
        </p:nvSpPr>
        <p:spPr>
          <a:xfrm>
            <a:off x="284813" y="1290120"/>
            <a:ext cx="10829836" cy="5388401"/>
          </a:xfrm>
          <a:solidFill>
            <a:schemeClr val="accent4">
              <a:lumMod val="60000"/>
              <a:lumOff val="40000"/>
            </a:schemeClr>
          </a:solidFill>
        </p:spPr>
        <p:txBody>
          <a:bodyPr>
            <a:noAutofit/>
          </a:bodyPr>
          <a:lstStyle/>
          <a:p>
            <a:pPr marL="0" indent="0">
              <a:buNone/>
            </a:pPr>
            <a:r>
              <a:rPr lang="en-GB" dirty="0">
                <a:latin typeface="Comic Sans MS" panose="030F0702030302020204" pitchFamily="66" charset="0"/>
              </a:rPr>
              <a:t>First war to be widely watched on TV!</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Ordinary Americans watched news reports                 </a:t>
            </a:r>
          </a:p>
          <a:p>
            <a:pPr marL="0" indent="0">
              <a:buNone/>
            </a:pPr>
            <a:r>
              <a:rPr lang="en-GB" dirty="0">
                <a:latin typeface="Comic Sans MS" panose="030F0702030302020204" pitchFamily="66" charset="0"/>
              </a:rPr>
              <a:t>on the war and anti-war protests.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Saw the violence, death and bombings!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Lost faith in the government! Clear that they were lying and keeping information!</a:t>
            </a:r>
          </a:p>
        </p:txBody>
      </p:sp>
      <p:pic>
        <p:nvPicPr>
          <p:cNvPr id="4" name="Picture 3" descr="http://www.clipartlord.com/wp-content/uploads/2013/09/television10.png">
            <a:extLst>
              <a:ext uri="{FF2B5EF4-FFF2-40B4-BE49-F238E27FC236}">
                <a16:creationId xmlns:a16="http://schemas.microsoft.com/office/drawing/2014/main" id="{BB1B340E-243A-4A73-9783-3A5A75CAE101}"/>
              </a:ext>
            </a:extLst>
          </p:cNvPr>
          <p:cNvPicPr/>
          <p:nvPr/>
        </p:nvPicPr>
        <p:blipFill rotWithShape="1">
          <a:blip r:embed="rId2" cstate="print">
            <a:extLst>
              <a:ext uri="{28A0092B-C50C-407E-A947-70E740481C1C}">
                <a14:useLocalDpi xmlns:a14="http://schemas.microsoft.com/office/drawing/2010/main" val="0"/>
              </a:ext>
            </a:extLst>
          </a:blip>
          <a:srcRect l="14786" t="1905" r="15812" b="2221"/>
          <a:stretch/>
        </p:blipFill>
        <p:spPr bwMode="auto">
          <a:xfrm>
            <a:off x="8178731" y="1410358"/>
            <a:ext cx="4013269" cy="3220568"/>
          </a:xfrm>
          <a:prstGeom prst="rect">
            <a:avLst/>
          </a:prstGeom>
          <a:noFill/>
          <a:ln>
            <a:noFill/>
          </a:ln>
          <a:extLst>
            <a:ext uri="{53640926-AAD7-44D8-BBD7-CCE9431645EC}">
              <a14:shadowObscured xmlns:a14="http://schemas.microsoft.com/office/drawing/2010/main"/>
            </a:ext>
          </a:extLst>
        </p:spPr>
      </p:pic>
      <p:sp>
        <p:nvSpPr>
          <p:cNvPr id="5" name="Text Box 6">
            <a:extLst>
              <a:ext uri="{FF2B5EF4-FFF2-40B4-BE49-F238E27FC236}">
                <a16:creationId xmlns:a16="http://schemas.microsoft.com/office/drawing/2014/main" id="{BBCCA7C7-2FA7-4C9C-BFD1-DC4E48BA28C1}"/>
              </a:ext>
            </a:extLst>
          </p:cNvPr>
          <p:cNvSpPr txBox="1"/>
          <p:nvPr/>
        </p:nvSpPr>
        <p:spPr>
          <a:xfrm>
            <a:off x="8836187" y="2948343"/>
            <a:ext cx="2002542" cy="144365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Kristen ITC" panose="03050502040202030202" pitchFamily="66" charset="0"/>
                <a:ea typeface="Calibri" panose="020F0502020204030204" pitchFamily="34" charset="0"/>
                <a:cs typeface="Times New Roman" panose="02020603050405020304" pitchFamily="18" charset="0"/>
              </a:rPr>
              <a:t>Living Room War</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FD9543-D143-4EB2-8093-1C34C775D229}"/>
              </a:ext>
            </a:extLst>
          </p:cNvPr>
          <p:cNvSpPr txBox="1"/>
          <p:nvPr/>
        </p:nvSpPr>
        <p:spPr>
          <a:xfrm>
            <a:off x="0" y="5785956"/>
            <a:ext cx="119175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would seeing war on TV lead to opposition?</a:t>
            </a:r>
          </a:p>
        </p:txBody>
      </p:sp>
    </p:spTree>
    <p:extLst>
      <p:ext uri="{BB962C8B-B14F-4D97-AF65-F5344CB8AC3E}">
        <p14:creationId xmlns:p14="http://schemas.microsoft.com/office/powerpoint/2010/main" val="199283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AB55-7388-4238-B8BB-01A39820E013}"/>
              </a:ext>
            </a:extLst>
          </p:cNvPr>
          <p:cNvSpPr>
            <a:spLocks noGrp="1"/>
          </p:cNvSpPr>
          <p:nvPr>
            <p:ph type="title"/>
          </p:nvPr>
        </p:nvSpPr>
        <p:spPr>
          <a:xfrm>
            <a:off x="838200" y="365125"/>
            <a:ext cx="10515600" cy="1325563"/>
          </a:xfrm>
        </p:spPr>
        <p:txBody>
          <a:bodyPr/>
          <a:lstStyle/>
          <a:p>
            <a:endParaRPr lang="en-GB"/>
          </a:p>
        </p:txBody>
      </p:sp>
      <p:sp>
        <p:nvSpPr>
          <p:cNvPr id="3" name="Content Placeholder 2">
            <a:extLst>
              <a:ext uri="{FF2B5EF4-FFF2-40B4-BE49-F238E27FC236}">
                <a16:creationId xmlns:a16="http://schemas.microsoft.com/office/drawing/2014/main" id="{9955E6A4-B510-4836-883D-79318CCCE149}"/>
              </a:ext>
            </a:extLst>
          </p:cNvPr>
          <p:cNvSpPr>
            <a:spLocks noGrp="1"/>
          </p:cNvSpPr>
          <p:nvPr>
            <p:ph idx="1"/>
          </p:nvPr>
        </p:nvSpPr>
        <p:spPr>
          <a:xfrm>
            <a:off x="838200" y="1825625"/>
            <a:ext cx="10515600" cy="4351338"/>
          </a:xfrm>
        </p:spPr>
        <p:txBody>
          <a:bodyPr/>
          <a:lstStyle/>
          <a:p>
            <a:pPr marL="0" indent="0">
              <a:buNone/>
            </a:pPr>
            <a:endParaRPr lang="en-GB" dirty="0"/>
          </a:p>
        </p:txBody>
      </p:sp>
      <p:pic>
        <p:nvPicPr>
          <p:cNvPr id="1026" name="Picture 2" descr="Image result for opposition to the vietnam war">
            <a:extLst>
              <a:ext uri="{FF2B5EF4-FFF2-40B4-BE49-F238E27FC236}">
                <a16:creationId xmlns:a16="http://schemas.microsoft.com/office/drawing/2014/main" id="{C68AD232-F4C3-4CF1-A7D5-ACA5E7FA0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59391"/>
            <a:ext cx="4531479" cy="33986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pposition to the vietnam war">
            <a:extLst>
              <a:ext uri="{FF2B5EF4-FFF2-40B4-BE49-F238E27FC236}">
                <a16:creationId xmlns:a16="http://schemas.microsoft.com/office/drawing/2014/main" id="{71F35AFA-2166-4B38-A343-5C77EFADE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1478" y="-8963"/>
            <a:ext cx="5650522" cy="28678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pposition to the vietnam war">
            <a:extLst>
              <a:ext uri="{FF2B5EF4-FFF2-40B4-BE49-F238E27FC236}">
                <a16:creationId xmlns:a16="http://schemas.microsoft.com/office/drawing/2014/main" id="{9411D937-8413-47A3-B0CD-7BCD288A97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507" y="3311166"/>
            <a:ext cx="4546016" cy="33986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opposition to the vietnam war">
            <a:extLst>
              <a:ext uri="{FF2B5EF4-FFF2-40B4-BE49-F238E27FC236}">
                <a16:creationId xmlns:a16="http://schemas.microsoft.com/office/drawing/2014/main" id="{3E01D02A-B191-4F07-8D17-D291632632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3495" y="2913150"/>
            <a:ext cx="3568504" cy="39923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opposition to the vietnam war">
            <a:extLst>
              <a:ext uri="{FF2B5EF4-FFF2-40B4-BE49-F238E27FC236}">
                <a16:creationId xmlns:a16="http://schemas.microsoft.com/office/drawing/2014/main" id="{BFCB7BD0-810C-4965-A471-E90E68AD35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84"/>
            <a:ext cx="6096000" cy="343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41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090F49F-14E1-4859-B325-00AED34878DC}"/>
              </a:ext>
            </a:extLst>
          </p:cNvPr>
          <p:cNvSpPr/>
          <p:nvPr/>
        </p:nvSpPr>
        <p:spPr>
          <a:xfrm>
            <a:off x="4375051" y="2842677"/>
            <a:ext cx="3193366" cy="163505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F9B1E705-CAF9-4C3D-B638-7E8038CD7078}"/>
              </a:ext>
            </a:extLst>
          </p:cNvPr>
          <p:cNvSpPr txBox="1"/>
          <p:nvPr/>
        </p:nvSpPr>
        <p:spPr>
          <a:xfrm>
            <a:off x="4970584" y="3137074"/>
            <a:ext cx="200230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i="0" u="none" strike="noStrike" kern="1200" cap="none" spc="0" normalizeH="0" baseline="0" noProof="0" dirty="0">
                <a:ln>
                  <a:noFill/>
                </a:ln>
                <a:effectLst/>
                <a:uLnTx/>
                <a:uFillTx/>
                <a:latin typeface="Comic Sans MS" panose="030F0702030302020204" pitchFamily="66" charset="0"/>
                <a:ea typeface="+mn-ea"/>
                <a:cs typeface="+mn-cs"/>
              </a:rPr>
              <a:t>Opposition to the war</a:t>
            </a:r>
          </a:p>
        </p:txBody>
      </p:sp>
      <p:sp>
        <p:nvSpPr>
          <p:cNvPr id="6" name="TextBox 5">
            <a:extLst>
              <a:ext uri="{FF2B5EF4-FFF2-40B4-BE49-F238E27FC236}">
                <a16:creationId xmlns:a16="http://schemas.microsoft.com/office/drawing/2014/main" id="{25C5299C-88CD-4B52-87EB-4386F524573C}"/>
              </a:ext>
            </a:extLst>
          </p:cNvPr>
          <p:cNvSpPr txBox="1"/>
          <p:nvPr/>
        </p:nvSpPr>
        <p:spPr>
          <a:xfrm>
            <a:off x="212400" y="181086"/>
            <a:ext cx="2999108" cy="1785104"/>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i="0" u="none" strike="noStrike" kern="1200" cap="none" spc="0" normalizeH="0" baseline="0" noProof="0" dirty="0">
                <a:ln>
                  <a:noFill/>
                </a:ln>
                <a:effectLst/>
                <a:uLnTx/>
                <a:uFillTx/>
                <a:latin typeface="Comic Sans MS" panose="030F0702030302020204" pitchFamily="66" charset="0"/>
                <a:ea typeface="+mn-ea"/>
                <a:cs typeface="+mn-cs"/>
              </a:rPr>
              <a:t>Short term factors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i="0" u="none" strike="noStrike" kern="1200" cap="none" spc="0" normalizeH="0" baseline="0" noProof="0" dirty="0">
                <a:ln>
                  <a:noFill/>
                </a:ln>
                <a:effectLst/>
                <a:uLnTx/>
                <a:uFillTx/>
                <a:latin typeface="Comic Sans MS" panose="030F0702030302020204" pitchFamily="66" charset="0"/>
                <a:ea typeface="+mn-ea"/>
                <a:cs typeface="+mn-cs"/>
              </a:rPr>
              <a:t>Events like the TET Offensive and invading Cambodia triggered opposition.</a:t>
            </a:r>
          </a:p>
        </p:txBody>
      </p:sp>
      <p:sp>
        <p:nvSpPr>
          <p:cNvPr id="9" name="TextBox 8">
            <a:extLst>
              <a:ext uri="{FF2B5EF4-FFF2-40B4-BE49-F238E27FC236}">
                <a16:creationId xmlns:a16="http://schemas.microsoft.com/office/drawing/2014/main" id="{602A298D-DBEB-4878-8CE8-577CE51F5FAF}"/>
              </a:ext>
            </a:extLst>
          </p:cNvPr>
          <p:cNvSpPr txBox="1"/>
          <p:nvPr/>
        </p:nvSpPr>
        <p:spPr>
          <a:xfrm>
            <a:off x="150478" y="2606755"/>
            <a:ext cx="2883877" cy="1785104"/>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u="none" strike="noStrike" kern="1200" cap="none" spc="0" normalizeH="0" baseline="0" noProof="0" dirty="0">
                <a:ln>
                  <a:noFill/>
                </a:ln>
                <a:effectLst/>
                <a:uLnTx/>
                <a:uFillTx/>
                <a:latin typeface="Comic Sans MS" panose="030F0702030302020204" pitchFamily="66" charset="0"/>
                <a:ea typeface="+mn-ea"/>
                <a:cs typeface="+mn-cs"/>
              </a:rPr>
              <a:t>Long term factors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u="none" strike="noStrike" kern="1200" cap="none" spc="0" normalizeH="0" baseline="0" noProof="0" dirty="0">
                <a:ln>
                  <a:noFill/>
                </a:ln>
                <a:effectLst/>
                <a:uLnTx/>
                <a:uFillTx/>
                <a:latin typeface="Comic Sans MS" panose="030F0702030302020204" pitchFamily="66" charset="0"/>
                <a:ea typeface="+mn-ea"/>
                <a:cs typeface="+mn-cs"/>
              </a:rPr>
              <a:t>-Rising death toll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u="none" strike="noStrike" kern="1200" cap="none" spc="0" normalizeH="0" baseline="0" noProof="0" dirty="0">
                <a:ln>
                  <a:noFill/>
                </a:ln>
                <a:effectLst/>
                <a:uLnTx/>
                <a:uFillTx/>
                <a:latin typeface="Comic Sans MS" panose="030F0702030302020204" pitchFamily="66" charset="0"/>
                <a:ea typeface="+mn-ea"/>
                <a:cs typeface="+mn-cs"/>
              </a:rPr>
              <a:t>-Loss or serious injury of loved 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u="none" strike="noStrike" kern="1200" cap="none" spc="0" normalizeH="0" baseline="0" noProof="0" dirty="0">
                <a:ln>
                  <a:noFill/>
                </a:ln>
                <a:effectLst/>
                <a:uLnTx/>
                <a:uFillTx/>
                <a:latin typeface="Comic Sans MS" panose="030F0702030302020204" pitchFamily="66" charset="0"/>
                <a:ea typeface="+mn-ea"/>
                <a:cs typeface="+mn-cs"/>
              </a:rPr>
              <a:t>-Length of the war.</a:t>
            </a:r>
          </a:p>
        </p:txBody>
      </p:sp>
      <p:sp>
        <p:nvSpPr>
          <p:cNvPr id="10" name="TextBox 9">
            <a:extLst>
              <a:ext uri="{FF2B5EF4-FFF2-40B4-BE49-F238E27FC236}">
                <a16:creationId xmlns:a16="http://schemas.microsoft.com/office/drawing/2014/main" id="{5F37C068-7CD5-4DEF-9B14-B00014CD487D}"/>
              </a:ext>
            </a:extLst>
          </p:cNvPr>
          <p:cNvSpPr txBox="1"/>
          <p:nvPr/>
        </p:nvSpPr>
        <p:spPr>
          <a:xfrm>
            <a:off x="8564879" y="4140166"/>
            <a:ext cx="3455964" cy="2462213"/>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i="0" u="none" strike="noStrike" kern="1200" cap="none" spc="0" normalizeH="0" baseline="0" noProof="0" dirty="0">
                <a:ln>
                  <a:noFill/>
                </a:ln>
                <a:effectLst/>
                <a:uLnTx/>
                <a:uFillTx/>
                <a:latin typeface="Comic Sans MS" panose="030F0702030302020204" pitchFamily="66" charset="0"/>
                <a:ea typeface="+mn-ea"/>
                <a:cs typeface="+mn-cs"/>
              </a:rPr>
              <a:t>The student movement – rejected the values of their parents (counter culture) and wanted social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i="0" u="none" strike="noStrike" kern="1200" cap="none" spc="0" normalizeH="0" baseline="0" noProof="0" dirty="0">
                <a:ln>
                  <a:noFill/>
                </a:ln>
                <a:effectLst/>
                <a:uLnTx/>
                <a:uFillTx/>
                <a:latin typeface="Comic Sans MS" panose="030F0702030302020204" pitchFamily="66" charset="0"/>
                <a:ea typeface="+mn-ea"/>
                <a:cs typeface="+mn-cs"/>
              </a:rPr>
              <a:t>Mostly white and middle class. </a:t>
            </a:r>
          </a:p>
        </p:txBody>
      </p:sp>
      <p:sp>
        <p:nvSpPr>
          <p:cNvPr id="11" name="TextBox 10">
            <a:extLst>
              <a:ext uri="{FF2B5EF4-FFF2-40B4-BE49-F238E27FC236}">
                <a16:creationId xmlns:a16="http://schemas.microsoft.com/office/drawing/2014/main" id="{2D907441-6513-4D6F-B505-48C6719FBB07}"/>
              </a:ext>
            </a:extLst>
          </p:cNvPr>
          <p:cNvSpPr txBox="1"/>
          <p:nvPr/>
        </p:nvSpPr>
        <p:spPr>
          <a:xfrm>
            <a:off x="8564879" y="165342"/>
            <a:ext cx="2883877" cy="1785104"/>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i="0" u="none" strike="noStrike" kern="1200" cap="none" spc="0" normalizeH="0" baseline="0" noProof="0" dirty="0">
                <a:ln>
                  <a:noFill/>
                </a:ln>
                <a:effectLst/>
                <a:uLnTx/>
                <a:uFillTx/>
                <a:latin typeface="Comic Sans MS" panose="030F0702030302020204" pitchFamily="66" charset="0"/>
                <a:ea typeface="+mn-ea"/>
                <a:cs typeface="+mn-cs"/>
              </a:rPr>
              <a:t>Some black Americans opposed fighting for a country where they faced racism daily. </a:t>
            </a:r>
          </a:p>
        </p:txBody>
      </p:sp>
      <p:sp>
        <p:nvSpPr>
          <p:cNvPr id="12" name="TextBox 11">
            <a:extLst>
              <a:ext uri="{FF2B5EF4-FFF2-40B4-BE49-F238E27FC236}">
                <a16:creationId xmlns:a16="http://schemas.microsoft.com/office/drawing/2014/main" id="{F7C05963-4A68-4780-BC36-F2E7726671DD}"/>
              </a:ext>
            </a:extLst>
          </p:cNvPr>
          <p:cNvSpPr txBox="1"/>
          <p:nvPr/>
        </p:nvSpPr>
        <p:spPr>
          <a:xfrm>
            <a:off x="4054062" y="202182"/>
            <a:ext cx="3256671" cy="1446550"/>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i="0" u="none" strike="noStrike" kern="1200" cap="none" spc="0" normalizeH="0" baseline="0" noProof="0" dirty="0">
                <a:ln>
                  <a:noFill/>
                </a:ln>
                <a:effectLst/>
                <a:uLnTx/>
                <a:uFillTx/>
                <a:latin typeface="Comic Sans MS" panose="030F0702030302020204" pitchFamily="66" charset="0"/>
                <a:ea typeface="+mn-ea"/>
                <a:cs typeface="+mn-cs"/>
              </a:rPr>
              <a:t>The cost of the war paid for by taxes. Money could be spent elsewhere.</a:t>
            </a:r>
          </a:p>
        </p:txBody>
      </p:sp>
      <p:sp>
        <p:nvSpPr>
          <p:cNvPr id="13" name="TextBox 12">
            <a:extLst>
              <a:ext uri="{FF2B5EF4-FFF2-40B4-BE49-F238E27FC236}">
                <a16:creationId xmlns:a16="http://schemas.microsoft.com/office/drawing/2014/main" id="{9B7BB868-9CC5-43A1-AE6D-A9AA3CDD1FA8}"/>
              </a:ext>
            </a:extLst>
          </p:cNvPr>
          <p:cNvSpPr txBox="1"/>
          <p:nvPr/>
        </p:nvSpPr>
        <p:spPr>
          <a:xfrm>
            <a:off x="93618" y="5059839"/>
            <a:ext cx="4634280" cy="1446550"/>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i="0" u="none" strike="noStrike" kern="1200" cap="none" spc="0" normalizeH="0" baseline="0" noProof="0" dirty="0">
                <a:ln>
                  <a:noFill/>
                </a:ln>
                <a:effectLst/>
                <a:uLnTx/>
                <a:uFillTx/>
                <a:latin typeface="Comic Sans MS" panose="030F0702030302020204" pitchFamily="66" charset="0"/>
                <a:ea typeface="+mn-ea"/>
                <a:cs typeface="+mn-cs"/>
              </a:rPr>
              <a:t>Students for a Democratic Society (SDS) supported communists. “Hey, hey, LBJ How many kids did you kill today?” </a:t>
            </a:r>
          </a:p>
        </p:txBody>
      </p:sp>
      <p:sp>
        <p:nvSpPr>
          <p:cNvPr id="2" name="TextBox 1">
            <a:extLst>
              <a:ext uri="{FF2B5EF4-FFF2-40B4-BE49-F238E27FC236}">
                <a16:creationId xmlns:a16="http://schemas.microsoft.com/office/drawing/2014/main" id="{1C8ED3F4-4BEC-43F8-B12C-0187352E6F4C}"/>
              </a:ext>
            </a:extLst>
          </p:cNvPr>
          <p:cNvSpPr txBox="1"/>
          <p:nvPr/>
        </p:nvSpPr>
        <p:spPr>
          <a:xfrm>
            <a:off x="9367334" y="2354932"/>
            <a:ext cx="2497016" cy="1107996"/>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i="0" u="none" strike="noStrike" kern="1200" cap="none" spc="0" normalizeH="0" baseline="0" noProof="0" dirty="0">
                <a:ln>
                  <a:noFill/>
                </a:ln>
                <a:effectLst/>
                <a:uLnTx/>
                <a:uFillTx/>
                <a:latin typeface="Comic Sans MS" panose="030F0702030302020204" pitchFamily="66" charset="0"/>
                <a:ea typeface="+mn-ea"/>
                <a:cs typeface="+mn-cs"/>
              </a:rPr>
              <a:t>Religious beliefs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i="0" u="none" strike="noStrike" kern="1200" cap="none" spc="0" normalizeH="0" baseline="0" noProof="0" dirty="0">
                <a:ln>
                  <a:noFill/>
                </a:ln>
                <a:effectLst/>
                <a:uLnTx/>
                <a:uFillTx/>
                <a:latin typeface="Comic Sans MS" panose="030F0702030302020204" pitchFamily="66" charset="0"/>
                <a:ea typeface="+mn-ea"/>
                <a:cs typeface="+mn-cs"/>
              </a:rPr>
              <a:t>Believed all war is wrong.</a:t>
            </a:r>
          </a:p>
        </p:txBody>
      </p:sp>
      <p:cxnSp>
        <p:nvCxnSpPr>
          <p:cNvPr id="16" name="Straight Arrow Connector 15">
            <a:extLst>
              <a:ext uri="{FF2B5EF4-FFF2-40B4-BE49-F238E27FC236}">
                <a16:creationId xmlns:a16="http://schemas.microsoft.com/office/drawing/2014/main" id="{9A432E71-1BDE-40D4-983A-94A54F31FAE8}"/>
              </a:ext>
            </a:extLst>
          </p:cNvPr>
          <p:cNvCxnSpPr>
            <a:cxnSpLocks/>
          </p:cNvCxnSpPr>
          <p:nvPr/>
        </p:nvCxnSpPr>
        <p:spPr>
          <a:xfrm flipH="1" flipV="1">
            <a:off x="3197594" y="2174697"/>
            <a:ext cx="1556758" cy="9877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CBF0FBA-5F9F-4599-AF09-51D1E040E5AD}"/>
              </a:ext>
            </a:extLst>
          </p:cNvPr>
          <p:cNvCxnSpPr>
            <a:cxnSpLocks/>
          </p:cNvCxnSpPr>
          <p:nvPr/>
        </p:nvCxnSpPr>
        <p:spPr>
          <a:xfrm flipH="1" flipV="1">
            <a:off x="5762240" y="1909570"/>
            <a:ext cx="1" cy="10400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91812F4-E532-4205-A16E-5ED0E1644099}"/>
              </a:ext>
            </a:extLst>
          </p:cNvPr>
          <p:cNvCxnSpPr>
            <a:cxnSpLocks/>
            <a:stCxn id="4" idx="7"/>
          </p:cNvCxnSpPr>
          <p:nvPr/>
        </p:nvCxnSpPr>
        <p:spPr>
          <a:xfrm flipV="1">
            <a:off x="7100759" y="1836151"/>
            <a:ext cx="1321098" cy="12459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BE5C037-09FF-4137-AC70-06C1BCA4B93E}"/>
              </a:ext>
            </a:extLst>
          </p:cNvPr>
          <p:cNvCxnSpPr>
            <a:cxnSpLocks/>
          </p:cNvCxnSpPr>
          <p:nvPr/>
        </p:nvCxnSpPr>
        <p:spPr>
          <a:xfrm>
            <a:off x="7310733" y="4086278"/>
            <a:ext cx="1005617" cy="6545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1A65C87-B75C-4D16-A6CF-21B77C65AC58}"/>
              </a:ext>
            </a:extLst>
          </p:cNvPr>
          <p:cNvCxnSpPr>
            <a:cxnSpLocks/>
            <a:endCxn id="9" idx="3"/>
          </p:cNvCxnSpPr>
          <p:nvPr/>
        </p:nvCxnSpPr>
        <p:spPr>
          <a:xfrm flipH="1" flipV="1">
            <a:off x="3034355" y="3499307"/>
            <a:ext cx="1394436" cy="2144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A374333-EAA4-4B5F-BD94-61BC6AD73606}"/>
              </a:ext>
            </a:extLst>
          </p:cNvPr>
          <p:cNvCxnSpPr>
            <a:cxnSpLocks/>
          </p:cNvCxnSpPr>
          <p:nvPr/>
        </p:nvCxnSpPr>
        <p:spPr>
          <a:xfrm flipV="1">
            <a:off x="7469122" y="3107700"/>
            <a:ext cx="1752051" cy="4916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EF27E72-8A07-4492-8552-92C0B0A41CE9}"/>
              </a:ext>
            </a:extLst>
          </p:cNvPr>
          <p:cNvCxnSpPr>
            <a:cxnSpLocks/>
          </p:cNvCxnSpPr>
          <p:nvPr/>
        </p:nvCxnSpPr>
        <p:spPr>
          <a:xfrm flipH="1">
            <a:off x="4054062" y="4189466"/>
            <a:ext cx="843911" cy="8396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878B2E0-C9CE-4937-A653-766C05B2B6C1}"/>
              </a:ext>
            </a:extLst>
          </p:cNvPr>
          <p:cNvSpPr txBox="1"/>
          <p:nvPr/>
        </p:nvSpPr>
        <p:spPr>
          <a:xfrm>
            <a:off x="93618" y="1948044"/>
            <a:ext cx="119175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What reason would make you oppose the war?</a:t>
            </a:r>
          </a:p>
        </p:txBody>
      </p:sp>
      <p:sp>
        <p:nvSpPr>
          <p:cNvPr id="23" name="TextBox 22">
            <a:extLst>
              <a:ext uri="{FF2B5EF4-FFF2-40B4-BE49-F238E27FC236}">
                <a16:creationId xmlns:a16="http://schemas.microsoft.com/office/drawing/2014/main" id="{181FB781-501B-477F-808E-CE505CFD897C}"/>
              </a:ext>
            </a:extLst>
          </p:cNvPr>
          <p:cNvSpPr txBox="1"/>
          <p:nvPr/>
        </p:nvSpPr>
        <p:spPr>
          <a:xfrm>
            <a:off x="93618" y="6169438"/>
            <a:ext cx="119175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Can you think of a reason that would make you support the war?</a:t>
            </a:r>
          </a:p>
        </p:txBody>
      </p:sp>
    </p:spTree>
    <p:extLst>
      <p:ext uri="{BB962C8B-B14F-4D97-AF65-F5344CB8AC3E}">
        <p14:creationId xmlns:p14="http://schemas.microsoft.com/office/powerpoint/2010/main" val="320094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D805-9608-4926-9CD5-081E6B28B6B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6AF43C8-1536-4839-A227-133B7E37A60C}"/>
              </a:ext>
            </a:extLst>
          </p:cNvPr>
          <p:cNvSpPr>
            <a:spLocks noGrp="1"/>
          </p:cNvSpPr>
          <p:nvPr>
            <p:ph idx="1"/>
          </p:nvPr>
        </p:nvSpPr>
        <p:spPr>
          <a:xfrm>
            <a:off x="269823" y="1825625"/>
            <a:ext cx="11590873" cy="4351338"/>
          </a:xfrm>
        </p:spPr>
        <p:txBody>
          <a:bodyPr/>
          <a:lstStyle/>
          <a:p>
            <a:r>
              <a:rPr lang="en-GB" dirty="0">
                <a:hlinkClick r:id="rId2"/>
              </a:rPr>
              <a:t>https://www.youtube.com/watch?v=-7Y0ekr-3So</a:t>
            </a:r>
            <a:r>
              <a:rPr lang="en-GB" dirty="0"/>
              <a:t> </a:t>
            </a:r>
            <a:r>
              <a:rPr lang="en-GB" dirty="0">
                <a:latin typeface="Comic Sans MS" panose="030F0702030302020204" pitchFamily="66" charset="0"/>
              </a:rPr>
              <a:t>Country Joe McDonald</a:t>
            </a:r>
          </a:p>
          <a:p>
            <a:r>
              <a:rPr lang="en-GB" dirty="0">
                <a:hlinkClick r:id="rId3"/>
              </a:rPr>
              <a:t>https://www.youtube.com/watch?v=Kt5MDaTapEw</a:t>
            </a:r>
            <a:r>
              <a:rPr lang="en-GB" dirty="0"/>
              <a:t> </a:t>
            </a:r>
            <a:r>
              <a:rPr lang="en-GB" dirty="0">
                <a:latin typeface="Comic Sans MS" panose="030F0702030302020204" pitchFamily="66" charset="0"/>
              </a:rPr>
              <a:t>Burning draft cards</a:t>
            </a:r>
          </a:p>
          <a:p>
            <a:r>
              <a:rPr lang="en-GB" dirty="0">
                <a:hlinkClick r:id="rId4"/>
              </a:rPr>
              <a:t>https://www.youtube.com/watch?v=HeFMyrWlZ68</a:t>
            </a:r>
            <a:r>
              <a:rPr lang="en-GB" dirty="0"/>
              <a:t> </a:t>
            </a:r>
            <a:r>
              <a:rPr lang="en-GB" dirty="0">
                <a:latin typeface="Comic Sans MS" panose="030F0702030302020204" pitchFamily="66" charset="0"/>
              </a:rPr>
              <a:t>Muhammad Ali </a:t>
            </a:r>
          </a:p>
          <a:p>
            <a:r>
              <a:rPr lang="en-GB" dirty="0">
                <a:hlinkClick r:id="rId5"/>
              </a:rPr>
              <a:t>https://www.youtube.com/watch?v=QAT1KA3Xjbs</a:t>
            </a:r>
            <a:r>
              <a:rPr lang="en-GB" dirty="0"/>
              <a:t> </a:t>
            </a:r>
            <a:r>
              <a:rPr lang="en-GB" dirty="0">
                <a:latin typeface="Comic Sans MS" panose="030F0702030302020204" pitchFamily="66" charset="0"/>
              </a:rPr>
              <a:t>media </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60241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3D23-E788-4C69-89F7-32AFCB1993BC}"/>
              </a:ext>
            </a:extLst>
          </p:cNvPr>
          <p:cNvSpPr>
            <a:spLocks noGrp="1"/>
          </p:cNvSpPr>
          <p:nvPr>
            <p:ph type="title"/>
          </p:nvPr>
        </p:nvSpPr>
        <p:spPr>
          <a:xfrm>
            <a:off x="370689" y="264067"/>
            <a:ext cx="5725312" cy="675220"/>
          </a:xfrm>
          <a:solidFill>
            <a:schemeClr val="accent4">
              <a:lumMod val="60000"/>
              <a:lumOff val="40000"/>
            </a:schemeClr>
          </a:solidFill>
        </p:spPr>
        <p:txBody>
          <a:bodyPr>
            <a:normAutofit/>
          </a:bodyPr>
          <a:lstStyle/>
          <a:p>
            <a:pPr algn="ctr"/>
            <a:r>
              <a:rPr lang="en-GB" sz="3200" u="sng" dirty="0">
                <a:latin typeface="Comic Sans MS" panose="030F0702030302020204" pitchFamily="66" charset="0"/>
              </a:rPr>
              <a:t>The draft</a:t>
            </a:r>
          </a:p>
        </p:txBody>
      </p:sp>
      <p:sp>
        <p:nvSpPr>
          <p:cNvPr id="3" name="Content Placeholder 2">
            <a:extLst>
              <a:ext uri="{FF2B5EF4-FFF2-40B4-BE49-F238E27FC236}">
                <a16:creationId xmlns:a16="http://schemas.microsoft.com/office/drawing/2014/main" id="{6574F072-3AC3-4E39-864B-3889B4B70D91}"/>
              </a:ext>
            </a:extLst>
          </p:cNvPr>
          <p:cNvSpPr>
            <a:spLocks noGrp="1"/>
          </p:cNvSpPr>
          <p:nvPr>
            <p:ph idx="1"/>
          </p:nvPr>
        </p:nvSpPr>
        <p:spPr>
          <a:xfrm>
            <a:off x="107856" y="1253331"/>
            <a:ext cx="6316394" cy="4351338"/>
          </a:xfrm>
          <a:solidFill>
            <a:schemeClr val="accent4">
              <a:lumMod val="60000"/>
              <a:lumOff val="40000"/>
            </a:schemeClr>
          </a:solidFill>
        </p:spPr>
        <p:txBody>
          <a:bodyPr>
            <a:normAutofit/>
          </a:bodyPr>
          <a:lstStyle/>
          <a:p>
            <a:pPr marL="0" indent="0">
              <a:buNone/>
            </a:pPr>
            <a:r>
              <a:rPr lang="en-GB" dirty="0">
                <a:latin typeface="Comic Sans MS" panose="030F0702030302020204" pitchFamily="66" charset="0"/>
              </a:rPr>
              <a:t>- Compulsory service in the military. Drafted from the age of 18 and given basic training.</a:t>
            </a:r>
          </a:p>
          <a:p>
            <a:pPr marL="0" indent="0">
              <a:buNone/>
            </a:pPr>
            <a:r>
              <a:rPr lang="en-GB" dirty="0">
                <a:latin typeface="Comic Sans MS" panose="030F0702030302020204" pitchFamily="66" charset="0"/>
              </a:rPr>
              <a:t>- Many thought it was unfair as they were too young and not well enough trained.</a:t>
            </a:r>
          </a:p>
          <a:p>
            <a:pPr marL="0" indent="0">
              <a:buNone/>
            </a:pPr>
            <a:r>
              <a:rPr lang="en-GB" dirty="0">
                <a:latin typeface="Comic Sans MS" panose="030F0702030302020204" pitchFamily="66" charset="0"/>
              </a:rPr>
              <a:t>- Poor families, black and white were less able to avoid it. </a:t>
            </a:r>
          </a:p>
          <a:p>
            <a:pPr marL="0" indent="0">
              <a:buNone/>
            </a:pPr>
            <a:r>
              <a:rPr lang="en-GB" dirty="0">
                <a:latin typeface="Comic Sans MS" panose="030F0702030302020204" pitchFamily="66" charset="0"/>
              </a:rPr>
              <a:t>- Later changed to a lottery system.</a:t>
            </a:r>
          </a:p>
        </p:txBody>
      </p:sp>
      <p:pic>
        <p:nvPicPr>
          <p:cNvPr id="2050" name="Picture 2" descr="Image result for draft vietnam war">
            <a:extLst>
              <a:ext uri="{FF2B5EF4-FFF2-40B4-BE49-F238E27FC236}">
                <a16:creationId xmlns:a16="http://schemas.microsoft.com/office/drawing/2014/main" id="{58A8A28E-22C3-48AB-9CE4-D6A9F96E2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989" y="3270714"/>
            <a:ext cx="3981155" cy="34949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raft vietnam war">
            <a:extLst>
              <a:ext uri="{FF2B5EF4-FFF2-40B4-BE49-F238E27FC236}">
                <a16:creationId xmlns:a16="http://schemas.microsoft.com/office/drawing/2014/main" id="{939595B3-FA9B-4AB0-AAAB-A395D49B7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679" y="92320"/>
            <a:ext cx="5481711" cy="30834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raft Dodging - TV Tropes">
            <a:extLst>
              <a:ext uri="{FF2B5EF4-FFF2-40B4-BE49-F238E27FC236}">
                <a16:creationId xmlns:a16="http://schemas.microsoft.com/office/drawing/2014/main" id="{B7F62269-0456-49BC-A5C3-B073B058B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250" y="2813492"/>
            <a:ext cx="1905000" cy="34949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5461624-149E-4F61-9B13-14B6CBA0BBC8}"/>
              </a:ext>
            </a:extLst>
          </p:cNvPr>
          <p:cNvSpPr txBox="1"/>
          <p:nvPr/>
        </p:nvSpPr>
        <p:spPr>
          <a:xfrm>
            <a:off x="107856" y="5461273"/>
            <a:ext cx="119175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would the draft lead to opposition?</a:t>
            </a:r>
          </a:p>
        </p:txBody>
      </p:sp>
      <p:sp>
        <p:nvSpPr>
          <p:cNvPr id="8" name="TextBox 7">
            <a:extLst>
              <a:ext uri="{FF2B5EF4-FFF2-40B4-BE49-F238E27FC236}">
                <a16:creationId xmlns:a16="http://schemas.microsoft.com/office/drawing/2014/main" id="{5B685D72-B074-4E36-9F56-2F49CA7BC73D}"/>
              </a:ext>
            </a:extLst>
          </p:cNvPr>
          <p:cNvSpPr txBox="1"/>
          <p:nvPr/>
        </p:nvSpPr>
        <p:spPr>
          <a:xfrm>
            <a:off x="50453" y="6160914"/>
            <a:ext cx="11917518" cy="523220"/>
          </a:xfrm>
          <a:prstGeom prst="rect">
            <a:avLst/>
          </a:prstGeom>
          <a:solidFill>
            <a:srgbClr val="FF99CC"/>
          </a:solidFill>
        </p:spPr>
        <p:txBody>
          <a:bodyPr wrap="square" rtlCol="0">
            <a:spAutoFit/>
          </a:bodyPr>
          <a:lstStyle/>
          <a:p>
            <a:pPr algn="ctr"/>
            <a:r>
              <a:rPr lang="en-GB" sz="2800" dirty="0">
                <a:latin typeface="Comic Sans MS" panose="030F0702030302020204" pitchFamily="66" charset="0"/>
              </a:rPr>
              <a:t>Why could the rich avoid it?</a:t>
            </a:r>
          </a:p>
        </p:txBody>
      </p:sp>
    </p:spTree>
    <p:extLst>
      <p:ext uri="{BB962C8B-B14F-4D97-AF65-F5344CB8AC3E}">
        <p14:creationId xmlns:p14="http://schemas.microsoft.com/office/powerpoint/2010/main" val="330864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1113</Words>
  <Application>Microsoft Office PowerPoint</Application>
  <PresentationFormat>Widescreen</PresentationFormat>
  <Paragraphs>123</Paragraphs>
  <Slides>15</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Arial Rounded MT Bold</vt:lpstr>
      <vt:lpstr>Calibri</vt:lpstr>
      <vt:lpstr>Calibri Light</vt:lpstr>
      <vt:lpstr>Comic Sans MS</vt:lpstr>
      <vt:lpstr>Kristen ITC</vt:lpstr>
      <vt:lpstr>Times New Roman</vt:lpstr>
      <vt:lpstr>1_Office Theme</vt:lpstr>
      <vt:lpstr>2_Office Theme</vt:lpstr>
      <vt:lpstr>Office Theme</vt:lpstr>
      <vt:lpstr>PowerPoint Presentation</vt:lpstr>
      <vt:lpstr>PowerPoint Presentation</vt:lpstr>
      <vt:lpstr>Initial reaction to the war</vt:lpstr>
      <vt:lpstr>https://www.bbc.com/bitesize/guides/z89hg82/revision/6 </vt:lpstr>
      <vt:lpstr>How could a living room war lead to opposition?</vt:lpstr>
      <vt:lpstr>PowerPoint Presentation</vt:lpstr>
      <vt:lpstr>PowerPoint Presentation</vt:lpstr>
      <vt:lpstr>PowerPoint Presentation</vt:lpstr>
      <vt:lpstr>The draft</vt:lpstr>
      <vt:lpstr>Explain why there was opposition to the war (8 marks)</vt:lpstr>
      <vt:lpstr>PowerPoint Presentation</vt:lpstr>
      <vt:lpstr>PowerPoint Presentation</vt:lpstr>
      <vt:lpstr>PowerPoint Presentation</vt:lpstr>
      <vt:lpstr>Plenary – Design an anti-war poster</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dc:creator>
  <cp:lastModifiedBy>Matthew Hawthorne</cp:lastModifiedBy>
  <cp:revision>29</cp:revision>
  <dcterms:created xsi:type="dcterms:W3CDTF">2020-07-16T17:25:03Z</dcterms:created>
  <dcterms:modified xsi:type="dcterms:W3CDTF">2020-09-06T13:11:41Z</dcterms:modified>
</cp:coreProperties>
</file>