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68" r:id="rId4"/>
    <p:sldId id="260" r:id="rId5"/>
    <p:sldId id="327" r:id="rId6"/>
    <p:sldId id="286" r:id="rId7"/>
    <p:sldId id="288" r:id="rId8"/>
    <p:sldId id="287" r:id="rId9"/>
    <p:sldId id="289" r:id="rId10"/>
    <p:sldId id="291" r:id="rId11"/>
    <p:sldId id="293" r:id="rId12"/>
    <p:sldId id="294" r:id="rId13"/>
    <p:sldId id="295" r:id="rId14"/>
    <p:sldId id="296" r:id="rId15"/>
    <p:sldId id="297" r:id="rId16"/>
    <p:sldId id="299" r:id="rId17"/>
    <p:sldId id="290"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8F3A2-0EF9-44A6-BB1B-C19AF7D3F085}"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61EA2-F476-4B4C-A252-67EDE3596C31}" type="slidenum">
              <a:rPr lang="en-GB" smtClean="0"/>
              <a:t>‹#›</a:t>
            </a:fld>
            <a:endParaRPr lang="en-GB"/>
          </a:p>
        </p:txBody>
      </p:sp>
    </p:spTree>
    <p:extLst>
      <p:ext uri="{BB962C8B-B14F-4D97-AF65-F5344CB8AC3E}">
        <p14:creationId xmlns:p14="http://schemas.microsoft.com/office/powerpoint/2010/main" val="148408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Nine. 2.1964. 3. 1965. 4. President Johnson.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A74D1-31ED-412D-A7BA-299D1FFA3B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03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005CF-C555-4AFE-A1E9-8B4A32F27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12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AD931-1FE5-403C-B353-3973C44CF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92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DON’T DO THIS JUST PLAN IT BUM the question – on one hand – youth, wealth, stable government and country left to him, alliance with Spain (very powerful), very popular, smart and intelligent, on the other hand – he was not interesting in the daily running of a country, no male heir at this point, was not trained to be king as his older brother was, stubborn, did not listen to advice very often, not a major power in Europe– conclusion </a:t>
            </a:r>
          </a:p>
          <a:p>
            <a:endParaRPr lang="en-GB" dirty="0"/>
          </a:p>
        </p:txBody>
      </p:sp>
      <p:sp>
        <p:nvSpPr>
          <p:cNvPr id="4" name="Slide Number Placeholder 3"/>
          <p:cNvSpPr>
            <a:spLocks noGrp="1"/>
          </p:cNvSpPr>
          <p:nvPr>
            <p:ph type="sldNum" sz="quarter" idx="5"/>
          </p:nvPr>
        </p:nvSpPr>
        <p:spPr/>
        <p:txBody>
          <a:bodyPr/>
          <a:lstStyle/>
          <a:p>
            <a:fld id="{614DC9D4-E9E8-4057-909B-57793BDF19EA}" type="slidenum">
              <a:rPr lang="en-GB" smtClean="0"/>
              <a:t>4</a:t>
            </a:fld>
            <a:endParaRPr lang="en-GB"/>
          </a:p>
        </p:txBody>
      </p:sp>
    </p:spTree>
    <p:extLst>
      <p:ext uri="{BB962C8B-B14F-4D97-AF65-F5344CB8AC3E}">
        <p14:creationId xmlns:p14="http://schemas.microsoft.com/office/powerpoint/2010/main" val="19574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Spider diagram facts</a:t>
            </a:r>
            <a:r>
              <a:rPr lang="en-GB" baseline="0" dirty="0"/>
              <a:t> about Wolsey on the following slides.</a:t>
            </a:r>
            <a:endParaRPr lang="en-GB" dirty="0"/>
          </a:p>
        </p:txBody>
      </p:sp>
      <p:sp>
        <p:nvSpPr>
          <p:cNvPr id="4" name="Slide Number Placeholder 3"/>
          <p:cNvSpPr>
            <a:spLocks noGrp="1"/>
          </p:cNvSpPr>
          <p:nvPr>
            <p:ph type="sldNum" sz="quarter" idx="10"/>
          </p:nvPr>
        </p:nvSpPr>
        <p:spPr/>
        <p:txBody>
          <a:bodyPr/>
          <a:lstStyle/>
          <a:p>
            <a:fld id="{7D961EA2-F476-4B4C-A252-67EDE3596C31}" type="slidenum">
              <a:rPr lang="en-GB" smtClean="0"/>
              <a:t>5</a:t>
            </a:fld>
            <a:endParaRPr lang="en-GB"/>
          </a:p>
        </p:txBody>
      </p:sp>
    </p:spTree>
    <p:extLst>
      <p:ext uri="{BB962C8B-B14F-4D97-AF65-F5344CB8AC3E}">
        <p14:creationId xmlns:p14="http://schemas.microsoft.com/office/powerpoint/2010/main" val="296396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include 3 to 4 separate points.</a:t>
            </a:r>
          </a:p>
        </p:txBody>
      </p:sp>
      <p:sp>
        <p:nvSpPr>
          <p:cNvPr id="4" name="Slide Number Placeholder 3"/>
          <p:cNvSpPr>
            <a:spLocks noGrp="1"/>
          </p:cNvSpPr>
          <p:nvPr>
            <p:ph type="sldNum" sz="quarter" idx="5"/>
          </p:nvPr>
        </p:nvSpPr>
        <p:spPr/>
        <p:txBody>
          <a:bodyPr/>
          <a:lstStyle/>
          <a:p>
            <a:fld id="{7D961EA2-F476-4B4C-A252-67EDE3596C31}" type="slidenum">
              <a:rPr lang="en-GB" smtClean="0"/>
              <a:t>15</a:t>
            </a:fld>
            <a:endParaRPr lang="en-GB"/>
          </a:p>
        </p:txBody>
      </p:sp>
    </p:spTree>
    <p:extLst>
      <p:ext uri="{BB962C8B-B14F-4D97-AF65-F5344CB8AC3E}">
        <p14:creationId xmlns:p14="http://schemas.microsoft.com/office/powerpoint/2010/main" val="337530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E8727-F6D1-4665-9ACB-7E41AB2826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3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8C86-01E1-4FD3-B613-9770567DD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2A9FAC-6853-4464-9171-A7F1D878E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02A8C0-F043-4D46-8D1C-E0738550CDB1}"/>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5" name="Footer Placeholder 4">
            <a:extLst>
              <a:ext uri="{FF2B5EF4-FFF2-40B4-BE49-F238E27FC236}">
                <a16:creationId xmlns:a16="http://schemas.microsoft.com/office/drawing/2014/main" id="{FBB8DB2E-6611-459E-B919-9B44026C3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FE21B-0603-4748-B552-40E27F496D1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82179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539E-164E-48EC-946E-30EE341F58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54B04-F7DF-49F1-BD0C-F11CF4337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94216-0C12-4710-996A-80E8895D4B93}"/>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5" name="Footer Placeholder 4">
            <a:extLst>
              <a:ext uri="{FF2B5EF4-FFF2-40B4-BE49-F238E27FC236}">
                <a16:creationId xmlns:a16="http://schemas.microsoft.com/office/drawing/2014/main" id="{727AC34B-645D-4B79-8649-1C1BB2BF3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8D8E1A-13A9-4056-A3A4-98F9619C8FA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23941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1ED16-911A-4494-A6C7-D3401147F1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A494F6-4D2F-4F40-8129-9F51D98BB5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4BDAA-A5B6-4EE1-B925-29A647E3B70F}"/>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5" name="Footer Placeholder 4">
            <a:extLst>
              <a:ext uri="{FF2B5EF4-FFF2-40B4-BE49-F238E27FC236}">
                <a16:creationId xmlns:a16="http://schemas.microsoft.com/office/drawing/2014/main" id="{20482C1E-C82B-44AB-A908-6AE4100DD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B72CD-6A5C-4F2C-B10A-E6D06CF1275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77484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903841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488900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3782-DA33-49AD-8890-65A74F5BDE49}"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80277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7D3782-DA33-49AD-8890-65A74F5BDE49}"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635667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7D3782-DA33-49AD-8890-65A74F5BDE49}"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24450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7D3782-DA33-49AD-8890-65A74F5BDE49}"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2513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D3782-DA33-49AD-8890-65A74F5BDE49}"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626110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3782-DA33-49AD-8890-65A74F5BDE49}"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22606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152E-FBAF-4576-B83E-9B89B515B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9D11D-B1E0-48F4-AEA7-1CEA80E420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E430B-B22C-4C50-B22E-D741A4019884}"/>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5" name="Footer Placeholder 4">
            <a:extLst>
              <a:ext uri="{FF2B5EF4-FFF2-40B4-BE49-F238E27FC236}">
                <a16:creationId xmlns:a16="http://schemas.microsoft.com/office/drawing/2014/main" id="{C9A30A98-C8A3-4F61-8F1F-92680EFCF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0CDB5A-9652-4D9F-9930-4932422B9422}"/>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827879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3782-DA33-49AD-8890-65A74F5BDE49}"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725418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653303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477172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EC37B9-619F-4426-BAA9-9B2A86B55E44}"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2876267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C37B9-619F-4426-BAA9-9B2A86B55E44}"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830266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EC37B9-619F-4426-BAA9-9B2A86B55E44}"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1322381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EC37B9-619F-4426-BAA9-9B2A86B55E44}"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1476172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EC37B9-619F-4426-BAA9-9B2A86B55E44}"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1627892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EC37B9-619F-4426-BAA9-9B2A86B55E44}"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526475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C37B9-619F-4426-BAA9-9B2A86B55E44}"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26575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494E-658E-4A5C-9476-5668BA16E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FD4B21-58F3-46CC-9447-002DC2B04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2A6F75-0C73-457E-9C24-06FEE4369C06}"/>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5" name="Footer Placeholder 4">
            <a:extLst>
              <a:ext uri="{FF2B5EF4-FFF2-40B4-BE49-F238E27FC236}">
                <a16:creationId xmlns:a16="http://schemas.microsoft.com/office/drawing/2014/main" id="{6BE95A89-A83E-4F36-AABC-392B98741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30CE3-2298-4248-8FEC-6DF90B8AF38C}"/>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709020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C37B9-619F-4426-BAA9-9B2A86B55E44}"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155667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C37B9-619F-4426-BAA9-9B2A86B55E44}"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3804743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C37B9-619F-4426-BAA9-9B2A86B55E44}"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1084657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EC37B9-619F-4426-BAA9-9B2A86B55E44}"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D1718-E3C8-43CB-94CC-61D02B66CDDB}" type="slidenum">
              <a:rPr lang="en-GB" smtClean="0"/>
              <a:t>‹#›</a:t>
            </a:fld>
            <a:endParaRPr lang="en-GB"/>
          </a:p>
        </p:txBody>
      </p:sp>
    </p:spTree>
    <p:extLst>
      <p:ext uri="{BB962C8B-B14F-4D97-AF65-F5344CB8AC3E}">
        <p14:creationId xmlns:p14="http://schemas.microsoft.com/office/powerpoint/2010/main" val="96298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8B71-F90C-4FF4-A807-5A0FC67F8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A2D29D-487F-450C-B008-7FA583862E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3598FD-1DF2-463E-88D9-B68140E7E4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720A7D-4C53-4F3D-A39E-E93DCD39B430}"/>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6" name="Footer Placeholder 5">
            <a:extLst>
              <a:ext uri="{FF2B5EF4-FFF2-40B4-BE49-F238E27FC236}">
                <a16:creationId xmlns:a16="http://schemas.microsoft.com/office/drawing/2014/main" id="{64F31E8A-54B1-4509-8B27-CF7C18ADAA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2E385-8D63-4978-AF1B-FD858151DF37}"/>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791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87AC-F6AB-43D8-8826-DDFF92017B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76F444-BF08-4FD3-A2BB-B7C5716F3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EA4DDB-DAFD-4C8C-9C62-773A9E6A46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19B466-CAE4-449E-B77D-9CB77D2BF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53C047-B8F7-4619-BB90-B55173E29D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6056AF-1BD6-4ACF-8AAB-6033FD63773B}"/>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8" name="Footer Placeholder 7">
            <a:extLst>
              <a:ext uri="{FF2B5EF4-FFF2-40B4-BE49-F238E27FC236}">
                <a16:creationId xmlns:a16="http://schemas.microsoft.com/office/drawing/2014/main" id="{60AFBA80-9A82-4C24-9E87-D6712E274B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3E49C2-0089-4FB0-8B97-8B43A98008CA}"/>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88577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22E8-9B06-4B83-84ED-ED593931E3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99113F-E389-46D7-986D-C86FEED280C6}"/>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4" name="Footer Placeholder 3">
            <a:extLst>
              <a:ext uri="{FF2B5EF4-FFF2-40B4-BE49-F238E27FC236}">
                <a16:creationId xmlns:a16="http://schemas.microsoft.com/office/drawing/2014/main" id="{ECB7E669-FC27-41A7-BBE7-46662531F3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E2FE45-AF17-432A-AAB0-62D3029A62CD}"/>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72542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BD313-A50D-4802-BBD7-D40749F5CAE6}"/>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3" name="Footer Placeholder 2">
            <a:extLst>
              <a:ext uri="{FF2B5EF4-FFF2-40B4-BE49-F238E27FC236}">
                <a16:creationId xmlns:a16="http://schemas.microsoft.com/office/drawing/2014/main" id="{472B8B80-DAE0-4951-ABB7-DCE369CC47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AFB142-6F20-4356-B238-A30340431C6F}"/>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35299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09C0-B04F-4499-AAF0-D786740FF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27BCB-6822-4FE2-9027-FC336F24F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A689B4-B1FE-4CC8-9AF5-F509973E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8F053E-88E6-4331-8723-5EB8ABB74561}"/>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6" name="Footer Placeholder 5">
            <a:extLst>
              <a:ext uri="{FF2B5EF4-FFF2-40B4-BE49-F238E27FC236}">
                <a16:creationId xmlns:a16="http://schemas.microsoft.com/office/drawing/2014/main" id="{C20C9510-F664-45A3-903F-9AC13D476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7509B-2B25-40C5-92EF-079C3E18D64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31196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7FC8-72E4-413B-8464-E8074B448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B3129F-55E1-4A6F-9008-1AB2EF0B8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D6563D-C22D-4968-A09F-F2EDAF43F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96CE09-35F6-4898-BFF7-B9F469C4F33E}"/>
              </a:ext>
            </a:extLst>
          </p:cNvPr>
          <p:cNvSpPr>
            <a:spLocks noGrp="1"/>
          </p:cNvSpPr>
          <p:nvPr>
            <p:ph type="dt" sz="half" idx="10"/>
          </p:nvPr>
        </p:nvSpPr>
        <p:spPr/>
        <p:txBody>
          <a:bodyPr/>
          <a:lstStyle/>
          <a:p>
            <a:fld id="{0842248B-7C5E-4FE3-BA77-35FD5A8E0B93}" type="datetimeFigureOut">
              <a:rPr lang="en-GB" smtClean="0"/>
              <a:t>15/09/2020</a:t>
            </a:fld>
            <a:endParaRPr lang="en-GB"/>
          </a:p>
        </p:txBody>
      </p:sp>
      <p:sp>
        <p:nvSpPr>
          <p:cNvPr id="6" name="Footer Placeholder 5">
            <a:extLst>
              <a:ext uri="{FF2B5EF4-FFF2-40B4-BE49-F238E27FC236}">
                <a16:creationId xmlns:a16="http://schemas.microsoft.com/office/drawing/2014/main" id="{751C1E9B-7F71-49DD-B260-E5EDCCFF9A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A99B3C-101A-4F1E-8BC4-094A2A72E1F0}"/>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89664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F4036-56CC-42CF-B348-6BC1B25E5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114F53-0888-4B73-93EE-F5AEA50A8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EC987-BCCE-47D0-ADA8-8B5464FF0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2248B-7C5E-4FE3-BA77-35FD5A8E0B93}" type="datetimeFigureOut">
              <a:rPr lang="en-GB" smtClean="0"/>
              <a:t>15/09/2020</a:t>
            </a:fld>
            <a:endParaRPr lang="en-GB"/>
          </a:p>
        </p:txBody>
      </p:sp>
      <p:sp>
        <p:nvSpPr>
          <p:cNvPr id="5" name="Footer Placeholder 4">
            <a:extLst>
              <a:ext uri="{FF2B5EF4-FFF2-40B4-BE49-F238E27FC236}">
                <a16:creationId xmlns:a16="http://schemas.microsoft.com/office/drawing/2014/main" id="{995569B4-28AD-4B01-99D0-7AAA82CB5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A075EA-A8D9-4B1C-8F03-51AFABA6C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3393B-FE72-4645-B5A7-8F49B0FB2D60}" type="slidenum">
              <a:rPr lang="en-GB" smtClean="0"/>
              <a:t>‹#›</a:t>
            </a:fld>
            <a:endParaRPr lang="en-GB"/>
          </a:p>
        </p:txBody>
      </p:sp>
    </p:spTree>
    <p:extLst>
      <p:ext uri="{BB962C8B-B14F-4D97-AF65-F5344CB8AC3E}">
        <p14:creationId xmlns:p14="http://schemas.microsoft.com/office/powerpoint/2010/main" val="1735803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D3782-DA33-49AD-8890-65A74F5BDE49}" type="datetimeFigureOut">
              <a:rPr lang="en-GB" smtClean="0"/>
              <a:t>15/09/2020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4A334-34D1-4831-B16F-C4053B1F3DD1}" type="slidenum">
              <a:rPr lang="en-GB" smtClean="0"/>
              <a:t>‹#›</a:t>
            </a:fld>
            <a:endParaRPr lang="en-GB"/>
          </a:p>
        </p:txBody>
      </p:sp>
    </p:spTree>
    <p:extLst>
      <p:ext uri="{BB962C8B-B14F-4D97-AF65-F5344CB8AC3E}">
        <p14:creationId xmlns:p14="http://schemas.microsoft.com/office/powerpoint/2010/main" val="1978316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C37B9-619F-4426-BAA9-9B2A86B55E44}"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D1718-E3C8-43CB-94CC-61D02B66CDDB}" type="slidenum">
              <a:rPr lang="en-GB" smtClean="0"/>
              <a:t>‹#›</a:t>
            </a:fld>
            <a:endParaRPr lang="en-GB"/>
          </a:p>
        </p:txBody>
      </p:sp>
    </p:spTree>
    <p:extLst>
      <p:ext uri="{BB962C8B-B14F-4D97-AF65-F5344CB8AC3E}">
        <p14:creationId xmlns:p14="http://schemas.microsoft.com/office/powerpoint/2010/main" val="156086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274284" y="-245660"/>
            <a:ext cx="6351109" cy="6898400"/>
          </a:xfrm>
          <a:prstGeom prst="rect">
            <a:avLst/>
          </a:prstGeom>
        </p:spPr>
      </p:pic>
      <p:sp>
        <p:nvSpPr>
          <p:cNvPr id="3" name="Subtitle 2"/>
          <p:cNvSpPr>
            <a:spLocks noGrp="1"/>
          </p:cNvSpPr>
          <p:nvPr>
            <p:ph type="subTitle" idx="1"/>
          </p:nvPr>
        </p:nvSpPr>
        <p:spPr>
          <a:xfrm rot="21388493">
            <a:off x="-184226" y="926565"/>
            <a:ext cx="4913796" cy="3178621"/>
          </a:xfrm>
        </p:spPr>
        <p:txBody>
          <a:bodyPr>
            <a:noAutofit/>
          </a:bodyPr>
          <a:lstStyle/>
          <a:p>
            <a:r>
              <a:rPr lang="en-GB" sz="4400" b="1" dirty="0">
                <a:solidFill>
                  <a:srgbClr val="00B050"/>
                </a:solidFill>
                <a:latin typeface="Arial Rounded MT Bold" panose="020F0704030504030204" pitchFamily="34" charset="0"/>
              </a:rPr>
              <a:t>Do now task </a:t>
            </a:r>
          </a:p>
          <a:p>
            <a:endParaRPr lang="en-GB" sz="2800" dirty="0">
              <a:solidFill>
                <a:srgbClr val="00B050"/>
              </a:solidFill>
              <a:latin typeface="Arial Rounded MT Bold" panose="020F0704030504030204" pitchFamily="34" charset="0"/>
            </a:endParaRPr>
          </a:p>
          <a:p>
            <a:r>
              <a:rPr lang="en-GB" sz="2800" dirty="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endParaRPr lang="en-GB" sz="28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4112070" y="6202908"/>
            <a:ext cx="8283218" cy="655092"/>
          </a:xfrm>
          <a:prstGeom prst="rect">
            <a:avLst/>
          </a:prstGeom>
        </p:spPr>
      </p:pic>
      <p:sp>
        <p:nvSpPr>
          <p:cNvPr id="6" name="TextBox 5"/>
          <p:cNvSpPr txBox="1"/>
          <p:nvPr/>
        </p:nvSpPr>
        <p:spPr>
          <a:xfrm>
            <a:off x="4822642" y="839654"/>
            <a:ext cx="5036024" cy="609397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How many black students tried to enrol at Little Rock?</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What year was the Civil Rights Act passed?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What year was the Voting Rights Act passed?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Which US President passed both of the above Acts?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ontrols>
      <mc:AlternateContent xmlns:mc="http://schemas.openxmlformats.org/markup-compatibility/2006">
        <mc:Choice xmlns:v="urn:schemas-microsoft-com:vml" Requires="v">
          <p:control spid="1029" r:id="rId2" imgW="3311640" imgH="1368360"/>
        </mc:Choice>
        <mc:Fallback>
          <p:control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686412" y="5388710"/>
                  <a:ext cx="3311525" cy="1368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449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Reasons for Wolsey’s rise to power 1</a:t>
            </a:r>
          </a:p>
        </p:txBody>
      </p:sp>
      <p:sp>
        <p:nvSpPr>
          <p:cNvPr id="3" name="Content Placeholder 2"/>
          <p:cNvSpPr>
            <a:spLocks noGrp="1"/>
          </p:cNvSpPr>
          <p:nvPr>
            <p:ph idx="1"/>
          </p:nvPr>
        </p:nvSpPr>
        <p:spPr>
          <a:xfrm>
            <a:off x="267628" y="1266228"/>
            <a:ext cx="11661248" cy="5223782"/>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Henry did not involve himself with the day to day running of government. This increased Wolsey’s power as he was left to carry out the important tasks that bored Henry.</a:t>
            </a:r>
          </a:p>
        </p:txBody>
      </p:sp>
    </p:spTree>
    <p:extLst>
      <p:ext uri="{BB962C8B-B14F-4D97-AF65-F5344CB8AC3E}">
        <p14:creationId xmlns:p14="http://schemas.microsoft.com/office/powerpoint/2010/main" val="319319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Reasons for Wolsey’s rise to power 2</a:t>
            </a:r>
          </a:p>
        </p:txBody>
      </p:sp>
      <p:sp>
        <p:nvSpPr>
          <p:cNvPr id="3" name="Content Placeholder 2"/>
          <p:cNvSpPr>
            <a:spLocks noGrp="1"/>
          </p:cNvSpPr>
          <p:nvPr>
            <p:ph idx="1"/>
          </p:nvPr>
        </p:nvSpPr>
        <p:spPr>
          <a:xfrm>
            <a:off x="267628" y="1266228"/>
            <a:ext cx="11661248" cy="5223782"/>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Wolsey’s appointment as Royal Almoner in 1509 (in charge of donations to the poor) made him a member of the Royal Council. This gave him regular access to the king. This allowed him to influence Henry and other members.</a:t>
            </a:r>
          </a:p>
        </p:txBody>
      </p:sp>
    </p:spTree>
    <p:extLst>
      <p:ext uri="{BB962C8B-B14F-4D97-AF65-F5344CB8AC3E}">
        <p14:creationId xmlns:p14="http://schemas.microsoft.com/office/powerpoint/2010/main" val="15574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Reasons for Wolsey’s rise to power 3</a:t>
            </a:r>
          </a:p>
        </p:txBody>
      </p:sp>
      <p:sp>
        <p:nvSpPr>
          <p:cNvPr id="3" name="Content Placeholder 2"/>
          <p:cNvSpPr>
            <a:spLocks noGrp="1"/>
          </p:cNvSpPr>
          <p:nvPr>
            <p:ph idx="1"/>
          </p:nvPr>
        </p:nvSpPr>
        <p:spPr>
          <a:xfrm>
            <a:off x="267628" y="1266228"/>
            <a:ext cx="11661248" cy="5223782"/>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Henry disliked many of his father’s advisers who he saw as too cautious and unpopular. This removed potential rivals and made Wolsey’s rise to power easier.</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Wolsey was ambitious and driven to get power and influence.  </a:t>
            </a:r>
          </a:p>
        </p:txBody>
      </p:sp>
    </p:spTree>
    <p:extLst>
      <p:ext uri="{BB962C8B-B14F-4D97-AF65-F5344CB8AC3E}">
        <p14:creationId xmlns:p14="http://schemas.microsoft.com/office/powerpoint/2010/main" val="285028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Reasons for Wolsey’s rise to power 4</a:t>
            </a:r>
          </a:p>
        </p:txBody>
      </p:sp>
      <p:sp>
        <p:nvSpPr>
          <p:cNvPr id="3" name="Content Placeholder 2"/>
          <p:cNvSpPr>
            <a:spLocks noGrp="1"/>
          </p:cNvSpPr>
          <p:nvPr>
            <p:ph idx="1"/>
          </p:nvPr>
        </p:nvSpPr>
        <p:spPr>
          <a:xfrm>
            <a:off x="267628" y="1266228"/>
            <a:ext cx="11661248" cy="5223782"/>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Wolsey’s persuasive skills and his use of flattery enabled him to have influence over the king and made him an effective negotiator on Henry’s behalf.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His ruthlessness and willingness to financially ruin his rivals stopped many from challenging him or his position. This allowed him to gain even more power.   </a:t>
            </a:r>
          </a:p>
        </p:txBody>
      </p:sp>
    </p:spTree>
    <p:extLst>
      <p:ext uri="{BB962C8B-B14F-4D97-AF65-F5344CB8AC3E}">
        <p14:creationId xmlns:p14="http://schemas.microsoft.com/office/powerpoint/2010/main" val="197985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Reasons for Wolsey’s rise to power 5</a:t>
            </a:r>
          </a:p>
        </p:txBody>
      </p:sp>
      <p:sp>
        <p:nvSpPr>
          <p:cNvPr id="3" name="Content Placeholder 2"/>
          <p:cNvSpPr>
            <a:spLocks noGrp="1"/>
          </p:cNvSpPr>
          <p:nvPr>
            <p:ph idx="1"/>
          </p:nvPr>
        </p:nvSpPr>
        <p:spPr>
          <a:xfrm>
            <a:off x="267628" y="1266228"/>
            <a:ext cx="11661248" cy="5223782"/>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The war with France in 1512 allowed Wolsey to impress Henry. He organised a well-equipped and a well-supplied army. He showed skills that Henry would need and this increased his power and influence at court. </a:t>
            </a:r>
          </a:p>
        </p:txBody>
      </p:sp>
    </p:spTree>
    <p:extLst>
      <p:ext uri="{BB962C8B-B14F-4D97-AF65-F5344CB8AC3E}">
        <p14:creationId xmlns:p14="http://schemas.microsoft.com/office/powerpoint/2010/main" val="2131498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128810"/>
            <a:ext cx="11844170" cy="2382686"/>
          </a:xfrm>
          <a:solidFill>
            <a:schemeClr val="accent1">
              <a:lumMod val="40000"/>
              <a:lumOff val="60000"/>
            </a:schemeClr>
          </a:solidFill>
        </p:spPr>
        <p:txBody>
          <a:bodyPr>
            <a:noAutofit/>
          </a:bodyPr>
          <a:lstStyle/>
          <a:p>
            <a:pPr algn="ctr"/>
            <a:r>
              <a:rPr lang="en-GB" sz="2400" dirty="0">
                <a:latin typeface="Comic Sans MS" panose="030F0702030302020204" pitchFamily="66" charset="0"/>
              </a:rPr>
              <a:t>Explain why Wolsey had become Henry’s chief minister by 1515. (12 marks)</a:t>
            </a:r>
            <a:br>
              <a:rPr lang="en-GB" sz="2400" dirty="0">
                <a:latin typeface="Comic Sans MS" panose="030F0702030302020204" pitchFamily="66" charset="0"/>
              </a:rPr>
            </a:br>
            <a:r>
              <a:rPr lang="en-GB" sz="2400" dirty="0">
                <a:latin typeface="Comic Sans MS" panose="030F0702030302020204" pitchFamily="66" charset="0"/>
              </a:rPr>
              <a:t>You may use the following in your answer:</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-Wolsey’s appointment as Royal Almoner</a:t>
            </a:r>
            <a:br>
              <a:rPr lang="en-GB" sz="2400" dirty="0">
                <a:latin typeface="Comic Sans MS" panose="030F0702030302020204" pitchFamily="66" charset="0"/>
              </a:rPr>
            </a:br>
            <a:r>
              <a:rPr lang="en-GB" sz="2400" dirty="0">
                <a:latin typeface="Comic Sans MS" panose="030F0702030302020204" pitchFamily="66" charset="0"/>
              </a:rPr>
              <a:t>-Henry’s dislike of his father’s advisers</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You must also use information of your now.</a:t>
            </a:r>
          </a:p>
        </p:txBody>
      </p:sp>
      <p:sp>
        <p:nvSpPr>
          <p:cNvPr id="3" name="Content Placeholder 2">
            <a:extLst>
              <a:ext uri="{FF2B5EF4-FFF2-40B4-BE49-F238E27FC236}">
                <a16:creationId xmlns:a16="http://schemas.microsoft.com/office/drawing/2014/main" id="{BA13CD91-DF6F-418B-8E4D-0EE20E82DDCF}"/>
              </a:ext>
            </a:extLst>
          </p:cNvPr>
          <p:cNvSpPr>
            <a:spLocks noGrp="1"/>
          </p:cNvSpPr>
          <p:nvPr>
            <p:ph idx="1"/>
          </p:nvPr>
        </p:nvSpPr>
        <p:spPr>
          <a:xfrm>
            <a:off x="173915" y="2668248"/>
            <a:ext cx="11844169" cy="4060942"/>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18134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C0CD-E1D6-4BA5-AAD2-4C7A28632626}"/>
              </a:ext>
            </a:extLst>
          </p:cNvPr>
          <p:cNvSpPr>
            <a:spLocks noGrp="1"/>
          </p:cNvSpPr>
          <p:nvPr>
            <p:ph type="title"/>
          </p:nvPr>
        </p:nvSpPr>
        <p:spPr>
          <a:xfrm>
            <a:off x="838199" y="0"/>
            <a:ext cx="10515600" cy="472708"/>
          </a:xfrm>
          <a:solidFill>
            <a:schemeClr val="accent1">
              <a:lumMod val="40000"/>
              <a:lumOff val="60000"/>
            </a:schemeClr>
          </a:solidFill>
        </p:spPr>
        <p:txBody>
          <a:bodyPr>
            <a:normAutofit/>
          </a:bodyPr>
          <a:lstStyle/>
          <a:p>
            <a:pPr algn="ctr"/>
            <a:r>
              <a:rPr lang="en-GB" sz="2400" b="1" u="sng" dirty="0">
                <a:latin typeface="Comic Sans MS" panose="030F0702030302020204" pitchFamily="66" charset="0"/>
              </a:rPr>
              <a:t>Exit Ticket</a:t>
            </a:r>
          </a:p>
        </p:txBody>
      </p:sp>
      <p:sp>
        <p:nvSpPr>
          <p:cNvPr id="3" name="Content Placeholder 2">
            <a:extLst>
              <a:ext uri="{FF2B5EF4-FFF2-40B4-BE49-F238E27FC236}">
                <a16:creationId xmlns:a16="http://schemas.microsoft.com/office/drawing/2014/main" id="{5AEF07B4-F452-451B-8C02-21237FB68081}"/>
              </a:ext>
            </a:extLst>
          </p:cNvPr>
          <p:cNvSpPr>
            <a:spLocks noGrp="1"/>
          </p:cNvSpPr>
          <p:nvPr>
            <p:ph idx="1"/>
          </p:nvPr>
        </p:nvSpPr>
        <p:spPr>
          <a:xfrm>
            <a:off x="106180" y="583126"/>
            <a:ext cx="11979638" cy="6162447"/>
          </a:xfrm>
          <a:solidFill>
            <a:schemeClr val="accent1">
              <a:lumMod val="40000"/>
              <a:lumOff val="60000"/>
            </a:schemeClr>
          </a:solidFill>
        </p:spPr>
        <p:txBody>
          <a:bodyPr>
            <a:noAutofit/>
          </a:bodyPr>
          <a:lstStyle/>
          <a:p>
            <a:pPr marL="0" indent="0">
              <a:buNone/>
            </a:pPr>
            <a:r>
              <a:rPr lang="en-GB" sz="2200" dirty="0">
                <a:latin typeface="Comic Sans MS" panose="030F0702030302020204" pitchFamily="66" charset="0"/>
              </a:rPr>
              <a:t>Identify the correct statement</a:t>
            </a:r>
          </a:p>
          <a:p>
            <a:pPr marL="0" indent="0">
              <a:buNone/>
            </a:pPr>
            <a:r>
              <a:rPr lang="en-GB" sz="2200" dirty="0">
                <a:latin typeface="Comic Sans MS" panose="030F0702030302020204" pitchFamily="66" charset="0"/>
              </a:rPr>
              <a:t>A – The war with France in 1502 enabled Wolsey to prove his worth to Henry by organising a well-equipped and well-supplied army. Wolsey demonstrated skills that Henry later relied on, increasing his power and influence. </a:t>
            </a:r>
          </a:p>
          <a:p>
            <a:pPr marL="0" indent="0">
              <a:buNone/>
            </a:pPr>
            <a:r>
              <a:rPr lang="en-GB" sz="2200" dirty="0">
                <a:latin typeface="Comic Sans MS" panose="030F0702030302020204" pitchFamily="66" charset="0"/>
              </a:rPr>
              <a:t> </a:t>
            </a:r>
          </a:p>
          <a:p>
            <a:pPr marL="0" indent="0">
              <a:buNone/>
            </a:pPr>
            <a:r>
              <a:rPr lang="en-GB" sz="2200" dirty="0">
                <a:latin typeface="Comic Sans MS" panose="030F0702030302020204" pitchFamily="66" charset="0"/>
              </a:rPr>
              <a:t>B – The war with France in 1512 enabled Wolsey to prove his worth to Henry by organising a well-equipped and well-supplied army. Wolsey demonstrated skills that Henry later relied on, increasing his power and influence. </a:t>
            </a:r>
          </a:p>
          <a:p>
            <a:pPr marL="0" indent="0">
              <a:buNone/>
            </a:pPr>
            <a:endParaRPr lang="en-GB" sz="2200" dirty="0">
              <a:latin typeface="Comic Sans MS" panose="030F0702030302020204" pitchFamily="66" charset="0"/>
            </a:endParaRPr>
          </a:p>
          <a:p>
            <a:pPr marL="0" indent="0">
              <a:buNone/>
            </a:pPr>
            <a:r>
              <a:rPr lang="en-GB" sz="2200" dirty="0">
                <a:latin typeface="Comic Sans MS" panose="030F0702030302020204" pitchFamily="66" charset="0"/>
              </a:rPr>
              <a:t>C – The war </a:t>
            </a:r>
            <a:r>
              <a:rPr lang="en-GB" sz="2200">
                <a:latin typeface="Comic Sans MS" panose="030F0702030302020204" pitchFamily="66" charset="0"/>
              </a:rPr>
              <a:t>with Spain </a:t>
            </a:r>
            <a:r>
              <a:rPr lang="en-GB" sz="2200" dirty="0">
                <a:latin typeface="Comic Sans MS" panose="030F0702030302020204" pitchFamily="66" charset="0"/>
              </a:rPr>
              <a:t>in 1512 enabled Wolsey to prove his worth to Henry by organising a well-equipped and well-supplied army. Wolsey demonstrated skills that Henry later relied on, increasing his power and influence. </a:t>
            </a:r>
          </a:p>
        </p:txBody>
      </p:sp>
    </p:spTree>
    <p:extLst>
      <p:ext uri="{BB962C8B-B14F-4D97-AF65-F5344CB8AC3E}">
        <p14:creationId xmlns:p14="http://schemas.microsoft.com/office/powerpoint/2010/main" val="123507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8C222100-3752-4A21-8B60-6E96E42D3F5F}"/>
              </a:ext>
            </a:extLst>
          </p:cNvPr>
          <p:cNvSpPr txBox="1">
            <a:spLocks noChangeArrowheads="1"/>
          </p:cNvSpPr>
          <p:nvPr/>
        </p:nvSpPr>
        <p:spPr bwMode="auto">
          <a:xfrm>
            <a:off x="1021055" y="112751"/>
            <a:ext cx="10149890"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Wolsey’s rise to power</a:t>
            </a:r>
          </a:p>
        </p:txBody>
      </p:sp>
      <p:sp>
        <p:nvSpPr>
          <p:cNvPr id="4100" name="Subtitle 2">
            <a:extLst>
              <a:ext uri="{FF2B5EF4-FFF2-40B4-BE49-F238E27FC236}">
                <a16:creationId xmlns:a16="http://schemas.microsoft.com/office/drawing/2014/main" id="{E452F292-543A-4B08-9C9C-26A42AB2EF1C}"/>
              </a:ext>
            </a:extLst>
          </p:cNvPr>
          <p:cNvSpPr txBox="1">
            <a:spLocks/>
          </p:cNvSpPr>
          <p:nvPr/>
        </p:nvSpPr>
        <p:spPr bwMode="auto">
          <a:xfrm>
            <a:off x="32164" y="5683348"/>
            <a:ext cx="12159835" cy="1174652"/>
          </a:xfrm>
          <a:prstGeom prst="rect">
            <a:avLst/>
          </a:prstGeom>
          <a:solidFill>
            <a:srgbClr val="FFC000"/>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a:spcBef>
                <a:spcPct val="20000"/>
              </a:spcBef>
              <a:buChar char="–"/>
              <a:defRPr sz="2000">
                <a:solidFill>
                  <a:schemeClr val="tx1"/>
                </a:solidFill>
                <a:latin typeface="Arial" panose="020B0604020202020204" pitchFamily="34" charset="0"/>
                <a:cs typeface="Arial" panose="020B0604020202020204" pitchFamily="34" charset="0"/>
              </a:defRPr>
            </a:lvl4pPr>
            <a:lvl5pPr>
              <a:spcBef>
                <a:spcPct val="20000"/>
              </a:spcBef>
              <a:buChar char="»"/>
              <a:defRPr sz="2000">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Learning Objective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a:t>
            </a:r>
            <a:r>
              <a:rPr lang="en-GB" altLang="en-US" sz="1800" dirty="0">
                <a:solidFill>
                  <a:prstClr val="black"/>
                </a:solidFill>
                <a:latin typeface="Comic Sans MS" panose="030F0702030302020204" pitchFamily="66" charset="0"/>
              </a:rPr>
              <a:t>understand who Wolsey was</a:t>
            </a: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p>
          <a:p>
            <a:pPr algn="ctr" eaLnBrk="0" fontAlgn="base" hangingPunct="0">
              <a:spcAft>
                <a:spcPct val="0"/>
              </a:spcAft>
              <a:buNone/>
              <a:defRPr/>
            </a:pPr>
            <a:r>
              <a:rPr lang="en-GB" altLang="en-US" sz="1800" dirty="0">
                <a:solidFill>
                  <a:prstClr val="black"/>
                </a:solidFill>
                <a:latin typeface="Comic Sans MS" panose="030F0702030302020204" pitchFamily="66" charset="0"/>
              </a:rPr>
              <a:t>I will be able to explain how Wolsey rose to power.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4D5F8F6-7213-4DAE-9939-07356CB713FC}"/>
              </a:ext>
            </a:extLst>
          </p:cNvPr>
          <p:cNvSpPr txBox="1"/>
          <p:nvPr/>
        </p:nvSpPr>
        <p:spPr>
          <a:xfrm>
            <a:off x="225083" y="1112945"/>
            <a:ext cx="11732455" cy="4154984"/>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Recap – True or False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lvl="0">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Henry was the eldest</a:t>
            </a:r>
            <a:r>
              <a:rPr kumimoji="0" lang="en-GB" sz="2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 son of Henry VII</a:t>
            </a:r>
            <a:r>
              <a:rPr lang="en-GB" sz="2200" dirty="0">
                <a:solidFill>
                  <a:prstClr val="black"/>
                </a:solidFill>
                <a:latin typeface="Comic Sans MS" panose="030F0702030302020204" pitchFamily="66" charset="0"/>
              </a:rPr>
              <a:t>.</a:t>
            </a:r>
            <a:endPar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noProof="0" dirty="0">
                <a:solidFill>
                  <a:prstClr val="black"/>
                </a:solidFill>
                <a:latin typeface="Comic Sans MS" panose="030F0702030302020204" pitchFamily="66" charset="0"/>
              </a:rPr>
              <a:t>False – Second son.</a:t>
            </a:r>
            <a:endPar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Henry’s reign began in 1609</a:t>
            </a:r>
            <a:r>
              <a:rPr lang="en-GB" sz="2200" dirty="0">
                <a:solidFill>
                  <a:prstClr val="black"/>
                </a:solidFill>
                <a:latin typeface="Comic Sans MS" panose="030F0702030302020204" pitchFamily="66" charset="0"/>
              </a:rPr>
              <a:t>? </a:t>
            </a:r>
            <a:endPar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a:defRPr/>
            </a:pPr>
            <a:r>
              <a:rPr lang="en-GB" sz="2200" b="1" dirty="0">
                <a:solidFill>
                  <a:prstClr val="black"/>
                </a:solidFill>
                <a:latin typeface="Comic Sans MS" panose="030F0702030302020204" pitchFamily="66" charset="0"/>
              </a:rPr>
              <a:t>False - 1509.</a:t>
            </a:r>
            <a:endPar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lvl="0">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 Henry wanted to be a renaissance king</a:t>
            </a:r>
            <a:r>
              <a:rPr lang="en-GB" sz="2200" noProof="0" dirty="0">
                <a:solidFill>
                  <a:prstClr val="black"/>
                </a:solidFill>
                <a:latin typeface="Comic Sans MS" panose="030F0702030302020204" pitchFamily="66" charset="0"/>
              </a:rPr>
              <a:t>.</a:t>
            </a:r>
            <a:endParaRPr lang="en-GB" sz="2200" dirty="0">
              <a:solidFill>
                <a:prstClr val="black"/>
              </a:solidFill>
              <a:latin typeface="Comic Sans MS" panose="030F0702030302020204" pitchFamily="66" charset="0"/>
            </a:endParaRPr>
          </a:p>
          <a:p>
            <a:pPr lvl="0">
              <a:defRPr/>
            </a:pPr>
            <a:r>
              <a:rPr lang="en-GB" sz="2200" b="1" dirty="0">
                <a:latin typeface="Comic Sans MS" panose="030F0702030302020204" pitchFamily="66" charset="0"/>
              </a:rPr>
              <a:t>True. </a:t>
            </a:r>
            <a:endPar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lvl="0">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 Henry did not believe in the Divine Right</a:t>
            </a:r>
            <a:r>
              <a:rPr kumimoji="0" lang="en-GB" sz="2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 of kings</a:t>
            </a:r>
            <a:r>
              <a:rPr lang="en-GB" sz="2200" dirty="0">
                <a:solidFill>
                  <a:prstClr val="black"/>
                </a:solidFill>
                <a:latin typeface="Comic Sans MS" panose="030F0702030302020204" pitchFamily="66" charset="0"/>
              </a:rPr>
              <a:t>.</a:t>
            </a:r>
          </a:p>
          <a:p>
            <a:pPr lvl="0">
              <a:defRPr/>
            </a:pPr>
            <a:r>
              <a:rPr lang="en-GB" sz="2200" b="1" dirty="0">
                <a:latin typeface="Comic Sans MS" panose="030F0702030302020204" pitchFamily="66" charset="0"/>
              </a:rPr>
              <a:t>False – he did believe in it. </a:t>
            </a:r>
          </a:p>
          <a:p>
            <a:pPr lvl="0">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5.</a:t>
            </a:r>
            <a:r>
              <a:rPr lang="en-GB" sz="2200" dirty="0">
                <a:solidFill>
                  <a:prstClr val="black"/>
                </a:solidFill>
                <a:latin typeface="Comic Sans MS" panose="030F0702030302020204" pitchFamily="66" charset="0"/>
              </a:rPr>
              <a:t> One of Henry’s aims was to win back lands from France.</a:t>
            </a:r>
          </a:p>
          <a:p>
            <a:pPr lvl="0">
              <a:defRPr/>
            </a:pPr>
            <a:r>
              <a:rPr lang="en-GB" sz="2200" b="1" dirty="0">
                <a:solidFill>
                  <a:prstClr val="black"/>
                </a:solidFill>
                <a:latin typeface="Comic Sans MS" panose="030F0702030302020204" pitchFamily="66" charset="0"/>
              </a:rPr>
              <a:t>True.</a:t>
            </a:r>
          </a:p>
        </p:txBody>
      </p:sp>
    </p:spTree>
    <p:extLst>
      <p:ext uri="{BB962C8B-B14F-4D97-AF65-F5344CB8AC3E}">
        <p14:creationId xmlns:p14="http://schemas.microsoft.com/office/powerpoint/2010/main" val="1676530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7316" y="767800"/>
            <a:ext cx="4572000" cy="584775"/>
          </a:xfrm>
          <a:prstGeom prst="rect">
            <a:avLst/>
          </a:prstGeom>
        </p:spPr>
        <p:txBody>
          <a:bodyPr>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336732" y="1988840"/>
            <a:ext cx="77048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endParaRPr>
          </a:p>
        </p:txBody>
      </p:sp>
      <p:cxnSp>
        <p:nvCxnSpPr>
          <p:cNvPr id="10" name="Straight Connector 9"/>
          <p:cNvCxnSpPr/>
          <p:nvPr/>
        </p:nvCxnSpPr>
        <p:spPr>
          <a:xfrm>
            <a:off x="2086132" y="5973581"/>
            <a:ext cx="8042223" cy="7496"/>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132" y="6101654"/>
            <a:ext cx="7560945" cy="540068"/>
          </a:xfrm>
          <a:prstGeom prst="rect">
            <a:avLst/>
          </a:prstGeom>
        </p:spPr>
      </p:pic>
      <p:sp>
        <p:nvSpPr>
          <p:cNvPr id="3" name="Title 2"/>
          <p:cNvSpPr>
            <a:spLocks noGrp="1"/>
          </p:cNvSpPr>
          <p:nvPr>
            <p:ph type="title"/>
          </p:nvPr>
        </p:nvSpPr>
        <p:spPr/>
        <p:txBody>
          <a:bodyPr/>
          <a:lstStyle/>
          <a:p>
            <a:endParaRPr lang="en-GB"/>
          </a:p>
        </p:txBody>
      </p:sp>
      <p:grpSp>
        <p:nvGrpSpPr>
          <p:cNvPr id="21" name="Group 20"/>
          <p:cNvGrpSpPr/>
          <p:nvPr/>
        </p:nvGrpSpPr>
        <p:grpSpPr>
          <a:xfrm>
            <a:off x="1703512" y="274639"/>
            <a:ext cx="8555886" cy="5356761"/>
            <a:chOff x="179512" y="274638"/>
            <a:chExt cx="8555886" cy="5356761"/>
          </a:xfrm>
        </p:grpSpPr>
        <p:sp>
          <p:nvSpPr>
            <p:cNvPr id="4" name="Rounded Rectangle 3"/>
            <p:cNvSpPr/>
            <p:nvPr/>
          </p:nvSpPr>
          <p:spPr>
            <a:xfrm>
              <a:off x="179512" y="274638"/>
              <a:ext cx="2376264" cy="1426170"/>
            </a:xfrm>
            <a:prstGeom prst="round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Read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Describe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3910862" y="274638"/>
              <a:ext cx="4824536" cy="151216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Define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Give a detailed account in words of an event.</a:t>
              </a: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2" name="Rounded Rectangle 11"/>
            <p:cNvSpPr/>
            <p:nvPr/>
          </p:nvSpPr>
          <p:spPr>
            <a:xfrm>
              <a:off x="5635671" y="2355399"/>
              <a:ext cx="3096250" cy="14207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Describe the leadership of Martin Luther 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3" name="Rounded Rectangle 12"/>
            <p:cNvSpPr/>
            <p:nvPr/>
          </p:nvSpPr>
          <p:spPr>
            <a:xfrm>
              <a:off x="2831528" y="4375466"/>
              <a:ext cx="3204356" cy="125593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Link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Mark out, outline, recount.</a:t>
              </a:r>
            </a:p>
          </p:txBody>
        </p:sp>
        <p:sp>
          <p:nvSpPr>
            <p:cNvPr id="14" name="Rounded Rectangle 13"/>
            <p:cNvSpPr/>
            <p:nvPr/>
          </p:nvSpPr>
          <p:spPr>
            <a:xfrm>
              <a:off x="523742" y="2294350"/>
              <a:ext cx="3529871" cy="14817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Deconstruct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late Middle English: from Latin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describere</a:t>
              </a:r>
              <a:r>
                <a:rPr kumimoji="0" lang="en-GB" sz="1800" b="0" i="0" u="none" strike="noStrike" kern="1200" cap="none" spc="0" normalizeH="0" baseline="0" noProof="0" dirty="0">
                  <a:ln>
                    <a:noFill/>
                  </a:ln>
                  <a:solidFill>
                    <a:prstClr val="black"/>
                  </a:solidFill>
                  <a:effectLst/>
                  <a:uLnTx/>
                  <a:uFillTx/>
                  <a:latin typeface="Calibri"/>
                  <a:ea typeface="+mn-ea"/>
                  <a:cs typeface="+mn-cs"/>
                </a:rPr>
                <a:t>, from </a:t>
              </a:r>
              <a:r>
                <a:rPr kumimoji="0" lang="en-GB" sz="1800" b="0" i="1" u="none" strike="noStrike" kern="1200" cap="none" spc="0" normalizeH="0" baseline="0" noProof="0" dirty="0">
                  <a:ln>
                    <a:noFill/>
                  </a:ln>
                  <a:solidFill>
                    <a:prstClr val="black"/>
                  </a:solidFill>
                  <a:effectLst/>
                  <a:uLnTx/>
                  <a:uFillTx/>
                  <a:latin typeface="Calibri"/>
                  <a:ea typeface="+mn-ea"/>
                  <a:cs typeface="+mn-cs"/>
                </a:rPr>
                <a:t>de-</a:t>
              </a:r>
              <a:r>
                <a:rPr kumimoji="0" lang="en-GB" sz="1800" b="0" i="0" u="none" strike="noStrike" kern="1200" cap="none" spc="0" normalizeH="0" baseline="0" noProof="0" dirty="0">
                  <a:ln>
                    <a:noFill/>
                  </a:ln>
                  <a:solidFill>
                    <a:prstClr val="black"/>
                  </a:solidFill>
                  <a:effectLst/>
                  <a:uLnTx/>
                  <a:uFillTx/>
                  <a:latin typeface="Calibri"/>
                  <a:ea typeface="+mn-ea"/>
                  <a:cs typeface="+mn-cs"/>
                </a:rPr>
                <a:t> ‘down’ +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scribere</a:t>
              </a:r>
              <a:r>
                <a:rPr kumimoji="0" lang="en-GB" sz="1800" b="0" i="0" u="none" strike="noStrike" kern="1200" cap="none" spc="0" normalizeH="0" baseline="0" noProof="0" dirty="0">
                  <a:ln>
                    <a:noFill/>
                  </a:ln>
                  <a:solidFill>
                    <a:prstClr val="black"/>
                  </a:solidFill>
                  <a:effectLst/>
                  <a:uLnTx/>
                  <a:uFillTx/>
                  <a:latin typeface="Calibri"/>
                  <a:ea typeface="+mn-ea"/>
                  <a:cs typeface="+mn-cs"/>
                </a:rPr>
                <a:t> ‘write’.</a:t>
              </a: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cxnSp>
          <p:nvCxnSpPr>
            <p:cNvPr id="16" name="Straight Arrow Connector 15"/>
            <p:cNvCxnSpPr>
              <a:stCxn id="4" idx="3"/>
            </p:cNvCxnSpPr>
            <p:nvPr/>
          </p:nvCxnSpPr>
          <p:spPr>
            <a:xfrm>
              <a:off x="2555776" y="987723"/>
              <a:ext cx="1446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stretch>
              <a:fillRect/>
            </a:stretch>
          </p:blipFill>
          <p:spPr>
            <a:xfrm rot="10800000">
              <a:off x="3779912" y="2703544"/>
              <a:ext cx="1829736" cy="481626"/>
            </a:xfrm>
            <a:prstGeom prst="rect">
              <a:avLst/>
            </a:prstGeom>
          </p:spPr>
        </p:pic>
        <p:pic>
          <p:nvPicPr>
            <p:cNvPr id="22" name="Picture 21"/>
            <p:cNvPicPr>
              <a:picLocks noChangeAspect="1"/>
            </p:cNvPicPr>
            <p:nvPr/>
          </p:nvPicPr>
          <p:blipFill>
            <a:blip r:embed="rId4"/>
            <a:stretch>
              <a:fillRect/>
            </a:stretch>
          </p:blipFill>
          <p:spPr>
            <a:xfrm rot="1784590">
              <a:off x="1402972" y="4061518"/>
              <a:ext cx="1829736" cy="481626"/>
            </a:xfrm>
            <a:prstGeom prst="rect">
              <a:avLst/>
            </a:prstGeom>
          </p:spPr>
        </p:pic>
      </p:grpSp>
    </p:spTree>
    <p:extLst>
      <p:ext uri="{BB962C8B-B14F-4D97-AF65-F5344CB8AC3E}">
        <p14:creationId xmlns:p14="http://schemas.microsoft.com/office/powerpoint/2010/main" val="290076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104931"/>
            <a:ext cx="11844170" cy="1828800"/>
          </a:xfrm>
          <a:solidFill>
            <a:schemeClr val="accent1">
              <a:lumMod val="40000"/>
              <a:lumOff val="60000"/>
            </a:schemeClr>
          </a:solidFill>
        </p:spPr>
        <p:txBody>
          <a:bodyPr>
            <a:noAutofit/>
          </a:bodyPr>
          <a:lstStyle/>
          <a:p>
            <a:pPr algn="ctr"/>
            <a:r>
              <a:rPr lang="en-GB" sz="2400" dirty="0">
                <a:latin typeface="Comic Sans MS" panose="030F0702030302020204" pitchFamily="66" charset="0"/>
              </a:rPr>
              <a:t>‘In 1509, England’s new King had everything going for him.’ How far do you agree? (16)</a:t>
            </a:r>
            <a:br>
              <a:rPr lang="en-GB" sz="2400" dirty="0">
                <a:latin typeface="Comic Sans MS" panose="030F0702030302020204" pitchFamily="66" charset="0"/>
              </a:rPr>
            </a:br>
            <a:r>
              <a:rPr lang="en-GB" sz="2400" dirty="0">
                <a:latin typeface="Comic Sans MS" panose="030F0702030302020204" pitchFamily="66" charset="0"/>
              </a:rPr>
              <a:t>You may use the following in your answer:</a:t>
            </a:r>
            <a:br>
              <a:rPr lang="en-GB" sz="2400" dirty="0">
                <a:latin typeface="Comic Sans MS" panose="030F0702030302020204" pitchFamily="66" charset="0"/>
              </a:rPr>
            </a:br>
            <a:r>
              <a:rPr lang="en-GB" sz="2400" dirty="0">
                <a:latin typeface="Comic Sans MS" panose="030F0702030302020204" pitchFamily="66" charset="0"/>
              </a:rPr>
              <a:t>- English government</a:t>
            </a:r>
            <a:br>
              <a:rPr lang="en-GB" sz="2400" dirty="0">
                <a:latin typeface="Comic Sans MS" panose="030F0702030302020204" pitchFamily="66" charset="0"/>
              </a:rPr>
            </a:br>
            <a:r>
              <a:rPr lang="en-GB" sz="2400" dirty="0">
                <a:latin typeface="Comic Sans MS" panose="030F0702030302020204" pitchFamily="66" charset="0"/>
              </a:rPr>
              <a:t>- The alliance with Spain</a:t>
            </a:r>
            <a:endParaRPr lang="en-GB" sz="2400" u="sng" dirty="0">
              <a:latin typeface="Comic Sans MS" panose="030F0702030302020204" pitchFamily="66" charset="0"/>
            </a:endParaRPr>
          </a:p>
        </p:txBody>
      </p:sp>
      <p:sp>
        <p:nvSpPr>
          <p:cNvPr id="6" name="TextBox 5">
            <a:extLst>
              <a:ext uri="{FF2B5EF4-FFF2-40B4-BE49-F238E27FC236}">
                <a16:creationId xmlns:a16="http://schemas.microsoft.com/office/drawing/2014/main" id="{53C2D7F1-0598-447D-B141-6ECDE425E48C}"/>
              </a:ext>
            </a:extLst>
          </p:cNvPr>
          <p:cNvSpPr txBox="1"/>
          <p:nvPr/>
        </p:nvSpPr>
        <p:spPr>
          <a:xfrm>
            <a:off x="137967" y="1980379"/>
            <a:ext cx="4508983" cy="4708981"/>
          </a:xfrm>
          <a:prstGeom prst="rect">
            <a:avLst/>
          </a:prstGeom>
          <a:solidFill>
            <a:schemeClr val="accent4">
              <a:lumMod val="60000"/>
              <a:lumOff val="40000"/>
            </a:schemeClr>
          </a:solidFill>
        </p:spPr>
        <p:txBody>
          <a:bodyPr wrap="square" rtlCol="0">
            <a:spAutoFit/>
          </a:bodyPr>
          <a:lstStyle/>
          <a:p>
            <a:r>
              <a:rPr lang="en-GB" sz="2000" u="sng" dirty="0">
                <a:latin typeface="Comic Sans MS" panose="030F0702030302020204" pitchFamily="66" charset="0"/>
              </a:rPr>
              <a:t>Plan this answer</a:t>
            </a:r>
          </a:p>
          <a:p>
            <a:r>
              <a:rPr lang="en-GB" sz="2000" u="sng" dirty="0">
                <a:latin typeface="Comic Sans MS" panose="030F0702030302020204" pitchFamily="66" charset="0"/>
              </a:rPr>
              <a:t>Structure</a:t>
            </a:r>
          </a:p>
          <a:p>
            <a:endParaRPr lang="en-GB" sz="2000" u="sng" dirty="0">
              <a:latin typeface="Comic Sans MS" panose="030F0702030302020204" pitchFamily="66" charset="0"/>
            </a:endParaRPr>
          </a:p>
          <a:p>
            <a:r>
              <a:rPr lang="en-GB" sz="2000" dirty="0">
                <a:latin typeface="Comic Sans MS" panose="030F0702030302020204" pitchFamily="66" charset="0"/>
              </a:rPr>
              <a:t>-Intro – Agree/partly agree/disagree</a:t>
            </a:r>
          </a:p>
          <a:p>
            <a:r>
              <a:rPr lang="en-GB" sz="2000" dirty="0">
                <a:latin typeface="Comic Sans MS" panose="030F0702030302020204" pitchFamily="66" charset="0"/>
              </a:rPr>
              <a:t> </a:t>
            </a:r>
          </a:p>
          <a:p>
            <a:r>
              <a:rPr lang="en-GB" sz="2000" dirty="0">
                <a:latin typeface="Comic Sans MS" panose="030F0702030302020204" pitchFamily="66" charset="0"/>
              </a:rPr>
              <a:t>-On one hand, I agree with the statement (At least 2 different points explained)</a:t>
            </a:r>
          </a:p>
          <a:p>
            <a:endParaRPr lang="en-GB" sz="2000" dirty="0">
              <a:latin typeface="Comic Sans MS" panose="030F0702030302020204" pitchFamily="66" charset="0"/>
            </a:endParaRPr>
          </a:p>
          <a:p>
            <a:r>
              <a:rPr lang="en-GB" sz="2000" dirty="0">
                <a:latin typeface="Comic Sans MS" panose="030F0702030302020204" pitchFamily="66" charset="0"/>
              </a:rPr>
              <a:t>-On the other hand, I disagree with the statement (At least 2 different points explained)</a:t>
            </a:r>
          </a:p>
          <a:p>
            <a:endParaRPr lang="en-GB" sz="2000" dirty="0">
              <a:latin typeface="Comic Sans MS" panose="030F0702030302020204" pitchFamily="66" charset="0"/>
            </a:endParaRPr>
          </a:p>
          <a:p>
            <a:r>
              <a:rPr lang="en-GB" sz="2000" dirty="0">
                <a:latin typeface="Comic Sans MS" panose="030F0702030302020204" pitchFamily="66" charset="0"/>
              </a:rPr>
              <a:t>-Conclusion</a:t>
            </a:r>
          </a:p>
        </p:txBody>
      </p:sp>
      <p:sp>
        <p:nvSpPr>
          <p:cNvPr id="7" name="TextBox 6">
            <a:extLst>
              <a:ext uri="{FF2B5EF4-FFF2-40B4-BE49-F238E27FC236}">
                <a16:creationId xmlns:a16="http://schemas.microsoft.com/office/drawing/2014/main" id="{A26F273C-AB13-4332-A13A-42BC919313B9}"/>
              </a:ext>
            </a:extLst>
          </p:cNvPr>
          <p:cNvSpPr txBox="1"/>
          <p:nvPr/>
        </p:nvSpPr>
        <p:spPr>
          <a:xfrm>
            <a:off x="4783946" y="1980379"/>
            <a:ext cx="7374604" cy="4093428"/>
          </a:xfrm>
          <a:prstGeom prst="rect">
            <a:avLst/>
          </a:prstGeom>
          <a:solidFill>
            <a:schemeClr val="accent4">
              <a:lumMod val="60000"/>
              <a:lumOff val="40000"/>
            </a:schemeClr>
          </a:solidFill>
        </p:spPr>
        <p:txBody>
          <a:bodyPr wrap="square" rtlCol="0">
            <a:spAutoFit/>
          </a:bodyPr>
          <a:lstStyle/>
          <a:p>
            <a:r>
              <a:rPr lang="en-GB" sz="2000" dirty="0">
                <a:latin typeface="Comic Sans MS" panose="030F0702030302020204" pitchFamily="66" charset="0"/>
              </a:rPr>
              <a:t>To answer this successfully you need to talk about Henry’s strengths and weaknesses when he became king.</a:t>
            </a:r>
          </a:p>
          <a:p>
            <a:r>
              <a:rPr lang="en-GB" sz="2000" dirty="0">
                <a:latin typeface="Comic Sans MS" panose="030F0702030302020204" pitchFamily="66" charset="0"/>
              </a:rPr>
              <a:t>List them first</a:t>
            </a:r>
          </a:p>
          <a:p>
            <a:endParaRPr lang="en-GB" sz="2000" dirty="0">
              <a:latin typeface="Comic Sans MS" panose="030F0702030302020204" pitchFamily="66" charset="0"/>
            </a:endParaRPr>
          </a:p>
          <a:p>
            <a:r>
              <a:rPr lang="en-GB" sz="2000" u="sng" dirty="0">
                <a:latin typeface="Comic Sans MS" panose="030F0702030302020204" pitchFamily="66" charset="0"/>
              </a:rPr>
              <a:t>Strengths</a:t>
            </a:r>
            <a:r>
              <a:rPr lang="en-GB" sz="2000" dirty="0">
                <a:latin typeface="Comic Sans MS" panose="030F0702030302020204" pitchFamily="66" charset="0"/>
              </a:rPr>
              <a:t>                                              </a:t>
            </a:r>
            <a:r>
              <a:rPr lang="en-GB" sz="2000" u="sng" dirty="0">
                <a:latin typeface="Comic Sans MS" panose="030F0702030302020204" pitchFamily="66" charset="0"/>
              </a:rPr>
              <a:t>Weaknesses</a:t>
            </a:r>
            <a:r>
              <a:rPr lang="en-GB" sz="2000" dirty="0">
                <a:latin typeface="Comic Sans MS" panose="030F0702030302020204" pitchFamily="66" charset="0"/>
              </a:rPr>
              <a:t>    </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432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203760"/>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Who was Wolsey?</a:t>
            </a:r>
          </a:p>
        </p:txBody>
      </p:sp>
      <p:sp>
        <p:nvSpPr>
          <p:cNvPr id="3" name="Content Placeholder 2"/>
          <p:cNvSpPr>
            <a:spLocks noGrp="1"/>
          </p:cNvSpPr>
          <p:nvPr>
            <p:ph idx="1"/>
          </p:nvPr>
        </p:nvSpPr>
        <p:spPr>
          <a:xfrm>
            <a:off x="340658" y="1266228"/>
            <a:ext cx="11360075" cy="5391050"/>
          </a:xfrm>
          <a:solidFill>
            <a:schemeClr val="accent4">
              <a:lumMod val="60000"/>
              <a:lumOff val="40000"/>
            </a:schemeClr>
          </a:solidFill>
        </p:spPr>
        <p:txBody>
          <a:bodyPr>
            <a:noAutofit/>
          </a:bodyPr>
          <a:lstStyle/>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4" name="Oval 3"/>
          <p:cNvSpPr/>
          <p:nvPr/>
        </p:nvSpPr>
        <p:spPr>
          <a:xfrm>
            <a:off x="4895385" y="3445727"/>
            <a:ext cx="2430966" cy="1103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omic Sans MS" panose="030F0702030302020204" pitchFamily="66" charset="0"/>
              </a:rPr>
              <a:t>Wolsey</a:t>
            </a:r>
          </a:p>
        </p:txBody>
      </p:sp>
      <p:cxnSp>
        <p:nvCxnSpPr>
          <p:cNvPr id="6" name="Straight Arrow Connector 5"/>
          <p:cNvCxnSpPr/>
          <p:nvPr/>
        </p:nvCxnSpPr>
        <p:spPr>
          <a:xfrm flipV="1">
            <a:off x="6951921" y="2774795"/>
            <a:ext cx="735980" cy="8586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462070" y="2852853"/>
            <a:ext cx="913786" cy="7025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702512" y="3981442"/>
            <a:ext cx="1194603" cy="162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326351" y="3910345"/>
            <a:ext cx="1192873" cy="255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86257" y="4549698"/>
            <a:ext cx="12115" cy="8809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198372" y="2437014"/>
            <a:ext cx="22303" cy="990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739268" y="4476163"/>
            <a:ext cx="752554" cy="6658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92807" y="4436208"/>
            <a:ext cx="833979" cy="502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53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Who was Wolsey?</a:t>
            </a:r>
          </a:p>
        </p:txBody>
      </p:sp>
      <p:sp>
        <p:nvSpPr>
          <p:cNvPr id="3" name="Content Placeholder 2"/>
          <p:cNvSpPr>
            <a:spLocks noGrp="1"/>
          </p:cNvSpPr>
          <p:nvPr>
            <p:ph idx="1"/>
          </p:nvPr>
        </p:nvSpPr>
        <p:spPr>
          <a:xfrm>
            <a:off x="173915" y="1154714"/>
            <a:ext cx="9070445" cy="5502563"/>
          </a:xfrm>
          <a:solidFill>
            <a:schemeClr val="accent4">
              <a:lumMod val="60000"/>
              <a:lumOff val="40000"/>
            </a:schemeClr>
          </a:solidFill>
        </p:spPr>
        <p:txBody>
          <a:bodyPr>
            <a:noAutofit/>
          </a:bodyPr>
          <a:lstStyle/>
          <a:p>
            <a:pPr marL="0" indent="0">
              <a:buNone/>
            </a:pPr>
            <a:r>
              <a:rPr lang="en-GB" sz="2400" dirty="0">
                <a:latin typeface="Comic Sans MS" panose="030F0702030302020204" pitchFamily="66" charset="0"/>
              </a:rPr>
              <a:t>Born in 1472 Thomas Wolsey was the son of an Ipswich butcher. He graduated from College in Oxford, and was ordained into the priesthood in 1498. He became a Royal Chaplain (private priest) in 1507 to King Henry VII. </a:t>
            </a:r>
          </a:p>
          <a:p>
            <a:pPr marL="0" indent="0">
              <a:buNone/>
            </a:pPr>
            <a:r>
              <a:rPr lang="en-GB" sz="2400" dirty="0">
                <a:latin typeface="Comic Sans MS" panose="030F0702030302020204" pitchFamily="66" charset="0"/>
              </a:rPr>
              <a:t>The accession of Henry VIII to the throne in 1509 helped  Wolsey’s further rise to power. It was he who provided the King with an army and a strategy to beat the French at the Battle of the Spurs in 1513. </a:t>
            </a:r>
          </a:p>
          <a:p>
            <a:pPr marL="0" indent="0">
              <a:buNone/>
            </a:pPr>
            <a:r>
              <a:rPr lang="en-GB" sz="2400" dirty="0">
                <a:latin typeface="Comic Sans MS" panose="030F0702030302020204" pitchFamily="66" charset="0"/>
              </a:rPr>
              <a:t>In 1514 he became Archbishop of York, which was the second most powerful position in the Church throughout England. He also became Papal legate in 1518. The real peak of his power was reached when he was appointed Cardinal and Lord Chancellor in 1515. He was thereafter Henry’s chief minister until his fall from grace in 1529.</a:t>
            </a:r>
          </a:p>
        </p:txBody>
      </p:sp>
      <p:pic>
        <p:nvPicPr>
          <p:cNvPr id="6" name="Picture 5">
            <a:extLst>
              <a:ext uri="{FF2B5EF4-FFF2-40B4-BE49-F238E27FC236}">
                <a16:creationId xmlns:a16="http://schemas.microsoft.com/office/drawing/2014/main" id="{A09D477E-9A98-477F-B8F0-4CD7A9AAEC99}"/>
              </a:ext>
            </a:extLst>
          </p:cNvPr>
          <p:cNvPicPr>
            <a:picLocks noChangeAspect="1"/>
          </p:cNvPicPr>
          <p:nvPr/>
        </p:nvPicPr>
        <p:blipFill>
          <a:blip r:embed="rId2"/>
          <a:stretch>
            <a:fillRect/>
          </a:stretch>
        </p:blipFill>
        <p:spPr>
          <a:xfrm>
            <a:off x="9500838" y="1065370"/>
            <a:ext cx="2691161" cy="5681118"/>
          </a:xfrm>
          <a:prstGeom prst="rect">
            <a:avLst/>
          </a:prstGeom>
        </p:spPr>
      </p:pic>
    </p:spTree>
    <p:extLst>
      <p:ext uri="{BB962C8B-B14F-4D97-AF65-F5344CB8AC3E}">
        <p14:creationId xmlns:p14="http://schemas.microsoft.com/office/powerpoint/2010/main" val="152946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Who was Wolsey?</a:t>
            </a:r>
          </a:p>
        </p:txBody>
      </p:sp>
      <p:sp>
        <p:nvSpPr>
          <p:cNvPr id="3" name="Content Placeholder 2"/>
          <p:cNvSpPr>
            <a:spLocks noGrp="1"/>
          </p:cNvSpPr>
          <p:nvPr>
            <p:ph idx="1"/>
          </p:nvPr>
        </p:nvSpPr>
        <p:spPr>
          <a:xfrm>
            <a:off x="2732050" y="1266228"/>
            <a:ext cx="8968684" cy="5223782"/>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He was charming and gifted, and he dominated the country’s legal, financial and administrative system following his appointment as Lord Chancellor in 1515. As Lord Chancellor, Wolsey was the king’s chief minister and main advisor on all things.</a:t>
            </a:r>
          </a:p>
          <a:p>
            <a:pPr marL="0" indent="0">
              <a:buNone/>
            </a:pPr>
            <a:r>
              <a:rPr lang="en-GB" dirty="0">
                <a:latin typeface="Comic Sans MS" panose="030F0702030302020204" pitchFamily="66" charset="0"/>
              </a:rPr>
              <a:t>Wolsey was one of England’s most important churchmen (as Archbishop of York and then a cardinal). He was also skilled in building relationships with other powerful countries. </a:t>
            </a:r>
          </a:p>
          <a:p>
            <a:pPr marL="0" indent="0">
              <a:buNone/>
            </a:pPr>
            <a:r>
              <a:rPr lang="en-GB" dirty="0">
                <a:latin typeface="Comic Sans MS" panose="030F0702030302020204" pitchFamily="66" charset="0"/>
              </a:rPr>
              <a:t>Known as Alter Rex (second king).</a:t>
            </a:r>
          </a:p>
        </p:txBody>
      </p:sp>
      <p:pic>
        <p:nvPicPr>
          <p:cNvPr id="4" name="Picture 2" descr="http://www.totalpolitics.com/article_images/articledir_556/278362/1_article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5532" r="40996" b="2453"/>
          <a:stretch/>
        </p:blipFill>
        <p:spPr bwMode="auto">
          <a:xfrm>
            <a:off x="84706" y="1266228"/>
            <a:ext cx="2526595" cy="5223782"/>
          </a:xfrm>
          <a:prstGeom prst="rect">
            <a:avLst/>
          </a:prstGeom>
          <a:noFill/>
          <a:ln>
            <a:solidFill>
              <a:srgbClr val="1C1C1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1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Who was Wolsey?</a:t>
            </a:r>
          </a:p>
        </p:txBody>
      </p:sp>
      <p:sp>
        <p:nvSpPr>
          <p:cNvPr id="3" name="Content Placeholder 2"/>
          <p:cNvSpPr>
            <a:spLocks noGrp="1"/>
          </p:cNvSpPr>
          <p:nvPr>
            <p:ph idx="1"/>
          </p:nvPr>
        </p:nvSpPr>
        <p:spPr>
          <a:xfrm>
            <a:off x="189571" y="1266228"/>
            <a:ext cx="9188605" cy="5223782"/>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Wolsey built palaces and gained a fortune second only to the king himself, which showed how great his status was in Tudor England. He was able to live like a king. This is unusual considering he was the son of an Ipswich butcher.</a:t>
            </a:r>
          </a:p>
          <a:p>
            <a:pPr marL="0" indent="0">
              <a:buNone/>
            </a:pPr>
            <a:r>
              <a:rPr lang="en-GB" dirty="0">
                <a:latin typeface="Comic Sans MS" panose="030F0702030302020204" pitchFamily="66" charset="0"/>
              </a:rPr>
              <a:t>His father, a relatively wealthy butcher and cattle dealer, provided his son with an excellent education, allowing him to enter Oxford University to study to become a priest. This was one of the few ways ambitious young men without a noble background could advance in the world. </a:t>
            </a:r>
          </a:p>
          <a:p>
            <a:pPr marL="0" indent="0">
              <a:buNone/>
            </a:pPr>
            <a:endParaRPr lang="en-GB" dirty="0">
              <a:latin typeface="Comic Sans MS" panose="030F0702030302020204" pitchFamily="66" charset="0"/>
            </a:endParaRPr>
          </a:p>
        </p:txBody>
      </p:sp>
      <p:pic>
        <p:nvPicPr>
          <p:cNvPr id="5" name="Picture 2" descr="Image result for wolsey henry viii">
            <a:extLst>
              <a:ext uri="{FF2B5EF4-FFF2-40B4-BE49-F238E27FC236}">
                <a16:creationId xmlns:a16="http://schemas.microsoft.com/office/drawing/2014/main" id="{AC7CFE65-56EF-42DD-B09C-D187CB1488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51"/>
          <a:stretch/>
        </p:blipFill>
        <p:spPr bwMode="auto">
          <a:xfrm>
            <a:off x="9467385" y="1068416"/>
            <a:ext cx="2724615" cy="542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0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Who was Wolsey?</a:t>
            </a:r>
          </a:p>
        </p:txBody>
      </p:sp>
      <p:sp>
        <p:nvSpPr>
          <p:cNvPr id="3" name="Content Placeholder 2"/>
          <p:cNvSpPr>
            <a:spLocks noGrp="1"/>
          </p:cNvSpPr>
          <p:nvPr>
            <p:ph idx="1"/>
          </p:nvPr>
        </p:nvSpPr>
        <p:spPr>
          <a:xfrm>
            <a:off x="3133493" y="998598"/>
            <a:ext cx="8795383" cy="5379899"/>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Wolsey was very intelligent and made the most of this opportunity – gaining his degree when he was only 15 years old. When he came to power, Wolsey engaged with a huge rebuilding programme at Oxford University.</a:t>
            </a:r>
          </a:p>
          <a:p>
            <a:pPr marL="0" indent="0">
              <a:buNone/>
            </a:pPr>
            <a:r>
              <a:rPr lang="en-GB" dirty="0">
                <a:latin typeface="Comic Sans MS" panose="030F0702030302020204" pitchFamily="66" charset="0"/>
              </a:rPr>
              <a:t>When Henry VIII became King, Wolsey was appointed onto the Royal Council. This gave him access to the new King and the opportunity to build a personal relationship with the new King, using his charm, flattery and wit.</a:t>
            </a:r>
          </a:p>
          <a:p>
            <a:pPr marL="0" indent="0">
              <a:buNone/>
            </a:pPr>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91C5E5C6-8485-40A9-AA08-56F8A95FEFD9}"/>
              </a:ext>
            </a:extLst>
          </p:cNvPr>
          <p:cNvPicPr>
            <a:picLocks noChangeAspect="1"/>
          </p:cNvPicPr>
          <p:nvPr/>
        </p:nvPicPr>
        <p:blipFill>
          <a:blip r:embed="rId2"/>
          <a:stretch>
            <a:fillRect/>
          </a:stretch>
        </p:blipFill>
        <p:spPr>
          <a:xfrm>
            <a:off x="84706" y="998598"/>
            <a:ext cx="2809461" cy="5480261"/>
          </a:xfrm>
          <a:prstGeom prst="rect">
            <a:avLst/>
          </a:prstGeom>
        </p:spPr>
      </p:pic>
    </p:spTree>
    <p:extLst>
      <p:ext uri="{BB962C8B-B14F-4D97-AF65-F5344CB8AC3E}">
        <p14:creationId xmlns:p14="http://schemas.microsoft.com/office/powerpoint/2010/main" val="40073004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1330</Words>
  <Application>Microsoft Office PowerPoint</Application>
  <PresentationFormat>Widescreen</PresentationFormat>
  <Paragraphs>124</Paragraphs>
  <Slides>16</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Arial Rounded MT Bold</vt:lpstr>
      <vt:lpstr>Calibri</vt:lpstr>
      <vt:lpstr>Calibri Light</vt:lpstr>
      <vt:lpstr>Comic Sans MS</vt:lpstr>
      <vt:lpstr>1_Office Theme</vt:lpstr>
      <vt:lpstr>2_Office Theme</vt:lpstr>
      <vt:lpstr>3_Office Theme</vt:lpstr>
      <vt:lpstr>PowerPoint Presentation</vt:lpstr>
      <vt:lpstr>PowerPoint Presentation</vt:lpstr>
      <vt:lpstr>PowerPoint Presentation</vt:lpstr>
      <vt:lpstr>‘In 1509, England’s new King had everything going for him.’ How far do you agree? (16) You may use the following in your answer: - English government - The alliance with Spain</vt:lpstr>
      <vt:lpstr>Who was Wolsey?</vt:lpstr>
      <vt:lpstr>Who was Wolsey?</vt:lpstr>
      <vt:lpstr>Who was Wolsey?</vt:lpstr>
      <vt:lpstr>Who was Wolsey?</vt:lpstr>
      <vt:lpstr>Who was Wolsey?</vt:lpstr>
      <vt:lpstr>Reasons for Wolsey’s rise to power 1</vt:lpstr>
      <vt:lpstr>Reasons for Wolsey’s rise to power 2</vt:lpstr>
      <vt:lpstr>Reasons for Wolsey’s rise to power 3</vt:lpstr>
      <vt:lpstr>Reasons for Wolsey’s rise to power 4</vt:lpstr>
      <vt:lpstr>Reasons for Wolsey’s rise to power 5</vt:lpstr>
      <vt:lpstr>Explain why Wolsey had become Henry’s chief minister by 1515. (12 marks) You may use the following in your answer:  -Wolsey’s appointment as Royal Almoner -Henry’s dislike of his father’s advisers  You must also use information of your now.</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Matthew</cp:lastModifiedBy>
  <cp:revision>49</cp:revision>
  <dcterms:created xsi:type="dcterms:W3CDTF">2020-07-21T17:01:32Z</dcterms:created>
  <dcterms:modified xsi:type="dcterms:W3CDTF">2020-09-15T19:54:45Z</dcterms:modified>
</cp:coreProperties>
</file>