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activeX/activeX2.xml" ContentType="application/vnd.ms-office.activeX+xml"/>
  <Override PartName="/ppt/notesSlides/notesSlide2.xml" ContentType="application/vnd.openxmlformats-officedocument.presentationml.notesSlide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67" r:id="rId3"/>
    <p:sldId id="259" r:id="rId4"/>
    <p:sldId id="274" r:id="rId5"/>
    <p:sldId id="270" r:id="rId6"/>
    <p:sldId id="258" r:id="rId7"/>
    <p:sldId id="260" r:id="rId8"/>
    <p:sldId id="268" r:id="rId9"/>
    <p:sldId id="263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5"/>
    <p:restoredTop sz="94643"/>
  </p:normalViewPr>
  <p:slideViewPr>
    <p:cSldViewPr>
      <p:cViewPr varScale="1">
        <p:scale>
          <a:sx n="105" d="100"/>
          <a:sy n="105" d="100"/>
        </p:scale>
        <p:origin x="1086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EF87F-18D1-F44D-A3D4-0023E1175D6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F46D1-8E45-6B48-87D1-C3A31E1EB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7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oughtco.com/geography-of-turkey-1435669" TargetMode="External"/><Relationship Id="rId13" Type="http://schemas.openxmlformats.org/officeDocument/2006/relationships/hyperlink" Target="https://www.thoughtco.com/uzbekistan-facts-and-history-195775" TargetMode="External"/><Relationship Id="rId3" Type="http://schemas.openxmlformats.org/officeDocument/2006/relationships/hyperlink" Target="https://www.thoughtco.com/geography-and-modern-history-of-china-1434414" TargetMode="External"/><Relationship Id="rId7" Type="http://schemas.openxmlformats.org/officeDocument/2006/relationships/hyperlink" Target="https://www.thoughtco.com/geography-of-pakistan-1435275" TargetMode="External"/><Relationship Id="rId12" Type="http://schemas.openxmlformats.org/officeDocument/2006/relationships/hyperlink" Target="https://www.thoughtco.com/geography-of-the-philippines-1435646" TargetMode="External"/><Relationship Id="rId17" Type="http://schemas.openxmlformats.org/officeDocument/2006/relationships/hyperlink" Target="https://www.thoughtco.com/timeline-of-the-lebanese-civil-war-2353188" TargetMode="External"/><Relationship Id="rId2" Type="http://schemas.openxmlformats.org/officeDocument/2006/relationships/slide" Target="../slides/slide1.xml"/><Relationship Id="rId16" Type="http://schemas.openxmlformats.org/officeDocument/2006/relationships/hyperlink" Target="https://www.thoughtco.com/geography-of-sri-lanka-1435578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thoughtco.com/iran-facts-and-history-195546" TargetMode="External"/><Relationship Id="rId11" Type="http://schemas.openxmlformats.org/officeDocument/2006/relationships/hyperlink" Target="https://www.thoughtco.com/geography-and-history-of-yemen-1435850" TargetMode="External"/><Relationship Id="rId5" Type="http://schemas.openxmlformats.org/officeDocument/2006/relationships/hyperlink" Target="https://www.thoughtco.com/geography-of-indonesia-1435052" TargetMode="External"/><Relationship Id="rId15" Type="http://schemas.openxmlformats.org/officeDocument/2006/relationships/hyperlink" Target="https://www.thoughtco.com/geography-of-united-arab-emirates-1435701" TargetMode="External"/><Relationship Id="rId10" Type="http://schemas.openxmlformats.org/officeDocument/2006/relationships/hyperlink" Target="https://www.thoughtco.com/geography-of-afghanistan-1434322" TargetMode="External"/><Relationship Id="rId4" Type="http://schemas.openxmlformats.org/officeDocument/2006/relationships/hyperlink" Target="https://www.thoughtco.com/geography-and-history-of-india-1435046" TargetMode="External"/><Relationship Id="rId9" Type="http://schemas.openxmlformats.org/officeDocument/2006/relationships/hyperlink" Target="https://www.thoughtco.com/geography-of-burma-or-myanmar-1434382" TargetMode="External"/><Relationship Id="rId14" Type="http://schemas.openxmlformats.org/officeDocument/2006/relationships/hyperlink" Target="https://www.thoughtco.com/geography-of-south-korea-1435521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GB" baseline="0" dirty="0" smtClean="0"/>
              <a:t>East by the coast good for trade/ west id hot and dry mainly desert or mountain regions unsuitable for development 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Rich and poor in one city/ conflict/ housing/ healthcare and opportunities 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secondary…. Was a knock on from the earthquake </a:t>
            </a:r>
          </a:p>
          <a:p>
            <a:pPr fontAlgn="base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Russia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China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India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Kazakhstan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Saudi Arabia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Indonesia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Iran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Mongolia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Pakistan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Turkey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Myanmar (Burma)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Afghanistan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Yemen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fontAlgn="base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Thailand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Turkmenistan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Uzbekistan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Iraq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Japan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Vietnam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Malaysia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Oman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Philippines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Laos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Kyrgyzstan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Syria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Cambodia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)</a:t>
            </a:r>
          </a:p>
          <a:p>
            <a:pPr fontAlgn="base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Bangladesh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Nepal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Tajikistan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Korea South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 Korea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Jordan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Azerbaijan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United Arab Emirates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</a:p>
          <a:p>
            <a:pPr fontAlgn="base"/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Georgia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/>
              </a:rPr>
              <a:t>Sri Lanka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Bhutan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Taiwan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Armenia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Israel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Kuwait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Qatar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/>
              </a:rPr>
              <a:t>Lebanon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Brunei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Hong Kong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Bahrain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Singapore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Maldives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2B07D-348D-49BE-A48F-5484034F67F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3F46D1-8E45-6B48-87D1-C3A31E1EB1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61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9B92-2936-49DB-B158-E9F4F58E13E5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881-EBDC-4BE7-9529-D933432C8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9B92-2936-49DB-B158-E9F4F58E13E5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881-EBDC-4BE7-9529-D933432C8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9B92-2936-49DB-B158-E9F4F58E13E5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881-EBDC-4BE7-9529-D933432C8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9B92-2936-49DB-B158-E9F4F58E13E5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881-EBDC-4BE7-9529-D933432C8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9B92-2936-49DB-B158-E9F4F58E13E5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881-EBDC-4BE7-9529-D933432C8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9B92-2936-49DB-B158-E9F4F58E13E5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881-EBDC-4BE7-9529-D933432C8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9B92-2936-49DB-B158-E9F4F58E13E5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881-EBDC-4BE7-9529-D933432C8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9B92-2936-49DB-B158-E9F4F58E13E5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881-EBDC-4BE7-9529-D933432C8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9B92-2936-49DB-B158-E9F4F58E13E5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881-EBDC-4BE7-9529-D933432C8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9B92-2936-49DB-B158-E9F4F58E13E5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881-EBDC-4BE7-9529-D933432C8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99B92-2936-49DB-B158-E9F4F58E13E5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881-EBDC-4BE7-9529-D933432C8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99B92-2936-49DB-B158-E9F4F58E13E5}" type="datetimeFigureOut">
              <a:rPr lang="en-GB" smtClean="0"/>
              <a:pPr/>
              <a:t>12/10/2020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7D881-EBDC-4BE7-9529-D933432C831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13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image" Target="../media/image5.jpeg"/><Relationship Id="rId4" Type="http://schemas.openxmlformats.org/officeDocument/2006/relationships/hyperlink" Target="https://www.youtube.com/watch?v=BClrkMopI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news/stories-4703370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EKTJQZ9fhB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wmf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mkFl60w0ZA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2" t="8907" r="19942" b="16950"/>
          <a:stretch/>
        </p:blipFill>
        <p:spPr>
          <a:xfrm>
            <a:off x="5217459" y="-89211"/>
            <a:ext cx="6111601" cy="62735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88493">
            <a:off x="-184226" y="926565"/>
            <a:ext cx="4913796" cy="3178621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Do now task </a:t>
            </a:r>
          </a:p>
          <a:p>
            <a:endParaRPr lang="en-GB" sz="28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r>
              <a:rPr lang="en-GB" sz="2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How much can you remember? </a:t>
            </a:r>
          </a:p>
          <a:p>
            <a:endParaRPr lang="en-GB" sz="28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endParaRPr lang="en-GB" sz="28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38218" t="64504" r="11382" b="28406"/>
          <a:stretch/>
        </p:blipFill>
        <p:spPr>
          <a:xfrm>
            <a:off x="3869473" y="6049589"/>
            <a:ext cx="8283218" cy="6550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6293" y="1234133"/>
            <a:ext cx="4953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200" dirty="0">
              <a:latin typeface="Arial Rounded MT Bold" panose="020F0704030504030204" pitchFamily="34" charset="0"/>
            </a:endParaRPr>
          </a:p>
          <a:p>
            <a:pPr algn="ctr"/>
            <a:endParaRPr lang="en-GB" sz="2200" dirty="0">
              <a:latin typeface="Arial Rounded MT Bold" panose="020F0704030504030204" pitchFamily="34" charset="0"/>
            </a:endParaRPr>
          </a:p>
          <a:p>
            <a:pPr marL="457200" indent="-457200" algn="ctr">
              <a:buAutoNum type="arabicPeriod"/>
            </a:pPr>
            <a:endParaRPr lang="en-GB" sz="2200" dirty="0" smtClean="0">
              <a:latin typeface="Arial Rounded MT Bold" panose="020F0704030504030204" pitchFamily="34" charset="0"/>
            </a:endParaRPr>
          </a:p>
          <a:p>
            <a:r>
              <a:rPr lang="en-GB" sz="2200" dirty="0" smtClean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8477" y="3897647"/>
            <a:ext cx="35683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Pencil cases out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Conduct cards in pencil cases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Coats and bags off </a:t>
            </a:r>
            <a:endParaRPr lang="en-GB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293" y="1234133"/>
            <a:ext cx="49539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endParaRPr lang="en-GB" sz="2200" dirty="0">
              <a:latin typeface="Arial Rounded MT Bold" panose="020F0704030504030204" pitchFamily="34" charset="0"/>
            </a:endParaRPr>
          </a:p>
          <a:p>
            <a:pPr marL="457200" indent="-457200" algn="ctr">
              <a:buAutoNum type="arabicPeriod"/>
            </a:pPr>
            <a:endParaRPr lang="en-GB" sz="2200" dirty="0">
              <a:latin typeface="Arial Rounded MT Bold" panose="020F0704030504030204" pitchFamily="34" charset="0"/>
            </a:endParaRPr>
          </a:p>
          <a:p>
            <a:pPr marL="457200" indent="-457200" algn="ctr">
              <a:buAutoNum type="arabicPeriod"/>
            </a:pPr>
            <a:endParaRPr lang="en-GB" sz="2200" dirty="0" smtClean="0">
              <a:latin typeface="Arial Rounded MT Bold" panose="020F0704030504030204" pitchFamily="34" charset="0"/>
            </a:endParaRPr>
          </a:p>
          <a:p>
            <a:pPr marL="457200" indent="-457200" algn="ctr">
              <a:buAutoNum type="arabicPeriod"/>
            </a:pPr>
            <a:endParaRPr lang="en-GB" sz="2200" dirty="0" smtClean="0"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0092" y="858851"/>
            <a:ext cx="51863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en-GB" sz="2200" dirty="0" smtClean="0">
                <a:latin typeface="Arial Rounded MT Bold" panose="020F0704030504030204" pitchFamily="34" charset="0"/>
              </a:rPr>
              <a:t>Why does the distribution of China's population differ across the country? </a:t>
            </a:r>
            <a:endParaRPr lang="en-GB" sz="2200" dirty="0">
              <a:latin typeface="Arial Rounded MT Bold" panose="020F0704030504030204" pitchFamily="34" charset="0"/>
            </a:endParaRPr>
          </a:p>
          <a:p>
            <a:pPr marL="457200" indent="-457200" algn="ctr">
              <a:buAutoNum type="arabicPeriod"/>
            </a:pPr>
            <a:endParaRPr lang="en-GB" sz="2200" dirty="0" smtClean="0">
              <a:latin typeface="Arial Rounded MT Bold" panose="020F0704030504030204" pitchFamily="34" charset="0"/>
            </a:endParaRPr>
          </a:p>
          <a:p>
            <a:pPr marL="457200" indent="-457200" algn="ctr">
              <a:buAutoNum type="arabicPeriod"/>
            </a:pPr>
            <a:r>
              <a:rPr lang="en-GB" sz="2200" dirty="0" smtClean="0">
                <a:latin typeface="Arial Rounded MT Bold" panose="020F0704030504030204" pitchFamily="34" charset="0"/>
              </a:rPr>
              <a:t>How does inequality link to Mumbai? </a:t>
            </a:r>
          </a:p>
          <a:p>
            <a:pPr marL="457200" indent="-457200" algn="ctr">
              <a:buAutoNum type="arabicPeriod"/>
            </a:pPr>
            <a:endParaRPr lang="en-GB" sz="2200" dirty="0" smtClean="0">
              <a:latin typeface="Arial Rounded MT Bold" panose="020F0704030504030204" pitchFamily="34" charset="0"/>
            </a:endParaRPr>
          </a:p>
          <a:p>
            <a:pPr marL="457200" indent="-457200" algn="ctr">
              <a:buAutoNum type="arabicPeriod"/>
            </a:pPr>
            <a:endParaRPr lang="en-GB" sz="2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2200" dirty="0" smtClean="0">
                <a:latin typeface="Arial Rounded MT Bold" panose="020F0704030504030204" pitchFamily="34" charset="0"/>
              </a:rPr>
              <a:t>3. Is a tsunami a primary or secondary effect? Why? </a:t>
            </a:r>
          </a:p>
          <a:p>
            <a:pPr algn="ctr"/>
            <a:endParaRPr lang="en-GB" sz="2200" dirty="0">
              <a:latin typeface="Arial Rounded MT Bold" panose="020F0704030504030204" pitchFamily="34" charset="0"/>
            </a:endParaRPr>
          </a:p>
          <a:p>
            <a:pPr algn="ctr"/>
            <a:r>
              <a:rPr lang="en-GB" sz="2200" dirty="0" smtClean="0">
                <a:latin typeface="Arial Rounded MT Bold" panose="020F0704030504030204" pitchFamily="34" charset="0"/>
              </a:rPr>
              <a:t>4. Name 5 countries in Asia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4" name="ShockwaveFlash1" r:id="rId2" imgW="3311640" imgH="1368360"/>
        </mc:Choice>
        <mc:Fallback>
          <p:control name="ShockwaveFlash1" r:id="rId2" imgW="3311640" imgH="1368360">
            <p:pic>
              <p:nvPicPr>
                <p:cNvPr id="7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342731" y="5365376"/>
                  <a:ext cx="3311525" cy="1368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2420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442AE-1B42-EA45-B195-C5939B33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4160"/>
            <a:ext cx="10972800" cy="8501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How </a:t>
            </a:r>
            <a:r>
              <a:rPr lang="en-US" dirty="0" smtClean="0"/>
              <a:t>to support </a:t>
            </a:r>
            <a:r>
              <a:rPr lang="en-US" dirty="0"/>
              <a:t>the elderly </a:t>
            </a:r>
            <a:r>
              <a:rPr lang="en-US"/>
              <a:t>in </a:t>
            </a:r>
            <a:r>
              <a:rPr lang="en-US" smtClean="0"/>
              <a:t>Japan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42193-831B-CB45-B6DE-1E5230D1D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54" y="927162"/>
            <a:ext cx="6227080" cy="58142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The elderly are offending so they are in a community where they are comfortable, warm, fed and have friends of their own age.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b="1" u="sng" dirty="0"/>
              <a:t>Task:</a:t>
            </a:r>
            <a:r>
              <a:rPr lang="en-US" sz="2600" dirty="0"/>
              <a:t> In your books write an argument about how the Japanese government could better support the elderly</a:t>
            </a:r>
            <a:r>
              <a:rPr lang="en-US" sz="2600" dirty="0" smtClean="0"/>
              <a:t>. 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Include written ideas of how you can Japan can help the elderly and drawings too!</a:t>
            </a:r>
          </a:p>
          <a:p>
            <a:endParaRPr lang="en-US" sz="2600" dirty="0"/>
          </a:p>
          <a:p>
            <a:r>
              <a:rPr lang="en-US" sz="2600" dirty="0" smtClean="0"/>
              <a:t> </a:t>
            </a:r>
            <a:r>
              <a:rPr lang="en-US" sz="2600" dirty="0"/>
              <a:t>Use the pictures to help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FD7B25-5D94-3342-89F5-954995766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118" y="1340768"/>
            <a:ext cx="2259310" cy="16988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BCA2D2-31D5-D143-94A0-42E24402B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375" y="1721192"/>
            <a:ext cx="2222500" cy="1524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F848F9-C612-4842-AB4B-CEE0830C2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104" y="3375806"/>
            <a:ext cx="2210179" cy="16576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3737F5-89A4-E34F-8133-53C565DC95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800" r="96500">
                        <a14:foregroundMark x1="7500" y1="30128" x2="5200" y2="39487"/>
                        <a14:foregroundMark x1="5200" y1="39487" x2="9000" y2="58846"/>
                        <a14:foregroundMark x1="9000" y1="58846" x2="9200" y2="58974"/>
                        <a14:foregroundMark x1="5200" y1="61282" x2="4100" y2="27949"/>
                        <a14:foregroundMark x1="10100" y1="45256" x2="85100" y2="34487"/>
                        <a14:foregroundMark x1="85100" y1="34487" x2="92900" y2="41923"/>
                        <a14:foregroundMark x1="92900" y1="41923" x2="93700" y2="47949"/>
                        <a14:foregroundMark x1="29400" y1="35385" x2="40600" y2="35641"/>
                        <a14:foregroundMark x1="96500" y1="45769" x2="96500" y2="45769"/>
                        <a14:foregroundMark x1="9900" y1="37821" x2="9900" y2="37821"/>
                        <a14:foregroundMark x1="2800" y1="61795" x2="2800" y2="61795"/>
                        <a14:foregroundMark x1="38000" y1="47949" x2="75600" y2="48333"/>
                        <a14:foregroundMark x1="75600" y1="48333" x2="80400" y2="474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22428" y="3245192"/>
            <a:ext cx="3267318" cy="25485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4131DF-8AD3-344D-9E7C-7BAB1F42F9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4232" y="4952224"/>
            <a:ext cx="2911949" cy="19441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215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F9740-1A2B-3A4C-BCC0-61DF8D878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084" y="188640"/>
            <a:ext cx="5688632" cy="14700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Gangster Grannies (and Grandads)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E946D7-4427-0D44-AEA2-BAD2E1B06932}"/>
              </a:ext>
            </a:extLst>
          </p:cNvPr>
          <p:cNvSpPr txBox="1"/>
          <p:nvPr/>
        </p:nvSpPr>
        <p:spPr>
          <a:xfrm>
            <a:off x="143000" y="2138645"/>
            <a:ext cx="7200800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>
                <a:latin typeface="Century Gothic" panose="020B0502020202020204" pitchFamily="34" charset="0"/>
              </a:rPr>
              <a:t>Starter:</a:t>
            </a:r>
            <a:r>
              <a:rPr lang="en-GB" sz="2800" dirty="0">
                <a:latin typeface="Century Gothic" panose="020B0502020202020204" pitchFamily="34" charset="0"/>
              </a:rPr>
              <a:t> Why did this 77 year old Japanese man, who had never broken a law before in his life, end up in prison?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Write down your reason in your book!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  <a:hlinkClick r:id="rId4"/>
              </a:rPr>
              <a:t>https://www.youtube.com/watch?v=BClrkMopItM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  <a:endParaRPr lang="en-GB" sz="2800" b="1" i="1" dirty="0">
              <a:latin typeface="Century Gothic" panose="020B0502020202020204" pitchFamily="34" charset="0"/>
            </a:endParaRPr>
          </a:p>
        </p:txBody>
      </p:sp>
      <p:pic>
        <p:nvPicPr>
          <p:cNvPr id="8" name="Picture 2" descr="http://farm4.static.flickr.com/3200/2777722006_6ed2eb97f1.jpg">
            <a:extLst>
              <a:ext uri="{FF2B5EF4-FFF2-40B4-BE49-F238E27FC236}">
                <a16:creationId xmlns:a16="http://schemas.microsoft.com/office/drawing/2014/main" id="{5423F92D-312E-EB41-A1B1-B49FAA5D8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18460"/>
            <a:ext cx="4511824" cy="679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058" name="ShockwaveFlash1" r:id="rId2" imgW="3311640" imgH="1368360"/>
        </mc:Choice>
        <mc:Fallback>
          <p:control name="ShockwaveFlash1" r:id="rId2" imgW="3311640" imgH="1368360">
            <p:pic>
              <p:nvPicPr>
                <p:cNvPr id="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7968208" y="239439"/>
                  <a:ext cx="3311525" cy="1368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2871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9455" y="1332637"/>
            <a:ext cx="972108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</a:rPr>
              <a:t>Japan has low levels of crime, except among elderly!</a:t>
            </a: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endParaRPr lang="en-US" sz="2400" dirty="0">
              <a:latin typeface="Century Gothic" panose="020B0502020202020204" pitchFamily="34" charset="0"/>
            </a:endParaRPr>
          </a:p>
          <a:p>
            <a:pPr algn="ctr"/>
            <a:r>
              <a:rPr lang="en-US" sz="2400" dirty="0">
                <a:latin typeface="Century Gothic" panose="020B0502020202020204" pitchFamily="34" charset="0"/>
              </a:rPr>
              <a:t>Y8.3 </a:t>
            </a:r>
            <a:r>
              <a:rPr lang="en-US" sz="2400" dirty="0" smtClean="0">
                <a:latin typeface="Century Gothic" panose="020B0502020202020204" pitchFamily="34" charset="0"/>
              </a:rPr>
              <a:t>billion </a:t>
            </a:r>
            <a:r>
              <a:rPr lang="en-US" sz="2400" dirty="0">
                <a:latin typeface="Century Gothic" panose="020B0502020202020204" pitchFamily="34" charset="0"/>
              </a:rPr>
              <a:t>(£39 million) is spent on constructing three new prison wards that are specifically designed to cater to the rising number of elderly inmates.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3591" y="260648"/>
            <a:ext cx="1015312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Japan struggles with elderly crime wave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67C6B9-15D7-3142-9C96-2FD3AE08A362}"/>
              </a:ext>
            </a:extLst>
          </p:cNvPr>
          <p:cNvSpPr txBox="1"/>
          <p:nvPr/>
        </p:nvSpPr>
        <p:spPr>
          <a:xfrm>
            <a:off x="2761703" y="4005064"/>
            <a:ext cx="765477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Century Gothic" panose="020B0502020202020204" pitchFamily="34" charset="0"/>
              </a:rPr>
              <a:t>Think:</a:t>
            </a:r>
            <a:r>
              <a:rPr lang="en-US" sz="2400" dirty="0">
                <a:latin typeface="Century Gothic" panose="020B0502020202020204" pitchFamily="34" charset="0"/>
              </a:rPr>
              <a:t> Why are elderly people committing crimes?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0892" y="116632"/>
            <a:ext cx="3830216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Class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97281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Read through the BBC news </a:t>
            </a:r>
            <a:r>
              <a:rPr lang="en-GB" dirty="0" smtClean="0"/>
              <a:t>article </a:t>
            </a:r>
            <a:r>
              <a:rPr lang="en-GB" dirty="0" smtClean="0"/>
              <a:t>‘Why some Japanese elderly want to go to jail’.</a:t>
            </a:r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www.bbc.co.uk/news/stories-47033704</a:t>
            </a: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6838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C3DBA2-AAF0-1C4E-9253-1EF66997F7C5}"/>
              </a:ext>
            </a:extLst>
          </p:cNvPr>
          <p:cNvSpPr txBox="1"/>
          <p:nvPr/>
        </p:nvSpPr>
        <p:spPr>
          <a:xfrm>
            <a:off x="299342" y="404664"/>
            <a:ext cx="5498872" cy="60016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</p:txBody>
      </p:sp>
      <p:pic>
        <p:nvPicPr>
          <p:cNvPr id="2050" name="Picture 2" descr="http://tfw.cachefly.net/snm/images/nm/pyramids/ja-20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0" y="404664"/>
            <a:ext cx="5511374" cy="303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fw.cachefly.net/snm/images/nm/pyramids/ja-20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71" y="3680089"/>
            <a:ext cx="5469311" cy="270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04656" y="449610"/>
            <a:ext cx="6168008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entury Gothic" panose="020B0502020202020204" pitchFamily="34" charset="0"/>
              </a:rPr>
              <a:t>Population Pyramids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dirty="0">
                <a:latin typeface="Century Gothic" panose="020B0502020202020204" pitchFamily="34" charset="0"/>
              </a:rPr>
              <a:t>Population pyramids are graphs that show population structures (</a:t>
            </a:r>
            <a:r>
              <a:rPr lang="en-GB" dirty="0" err="1">
                <a:latin typeface="Century Gothic" panose="020B0502020202020204" pitchFamily="34" charset="0"/>
              </a:rPr>
              <a:t>ie</a:t>
            </a:r>
            <a:r>
              <a:rPr lang="en-GB" dirty="0">
                <a:latin typeface="Century Gothic" panose="020B0502020202020204" pitchFamily="34" charset="0"/>
              </a:rPr>
              <a:t>. how many males and females of different age groups are in the population in each place).</a:t>
            </a:r>
            <a:endParaRPr lang="en-GB" sz="2400" dirty="0">
              <a:latin typeface="Century Gothic" panose="020B0502020202020204" pitchFamily="34" charset="0"/>
            </a:endParaRP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  <a:hlinkClick r:id="rId4"/>
              </a:rPr>
              <a:t>https://www.youtube.com/watch?v=EKTJQZ9fhBo</a:t>
            </a:r>
            <a:r>
              <a:rPr lang="en-GB" sz="24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71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BC3DBA2-AAF0-1C4E-9253-1EF66997F7C5}"/>
              </a:ext>
            </a:extLst>
          </p:cNvPr>
          <p:cNvSpPr txBox="1"/>
          <p:nvPr/>
        </p:nvSpPr>
        <p:spPr>
          <a:xfrm>
            <a:off x="299342" y="404664"/>
            <a:ext cx="5498872" cy="60016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  <a:p>
            <a:endParaRPr lang="en-GB" sz="2400" b="1" dirty="0"/>
          </a:p>
        </p:txBody>
      </p:sp>
      <p:pic>
        <p:nvPicPr>
          <p:cNvPr id="2050" name="Picture 2" descr="http://tfw.cachefly.net/snm/images/nm/pyramids/ja-20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40" y="404664"/>
            <a:ext cx="5511374" cy="303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fw.cachefly.net/snm/images/nm/pyramids/ja-20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71" y="3680089"/>
            <a:ext cx="5469311" cy="270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04656" y="449610"/>
            <a:ext cx="6168008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Century Gothic" panose="020B0502020202020204" pitchFamily="34" charset="0"/>
              </a:rPr>
              <a:t>Task:</a:t>
            </a:r>
            <a:r>
              <a:rPr lang="en-GB" sz="2400" b="1" dirty="0">
                <a:latin typeface="Century Gothic" panose="020B0502020202020204" pitchFamily="34" charset="0"/>
              </a:rPr>
              <a:t> </a:t>
            </a:r>
            <a:r>
              <a:rPr lang="en-GB" sz="2400" dirty="0">
                <a:latin typeface="Century Gothic" panose="020B0502020202020204" pitchFamily="34" charset="0"/>
              </a:rPr>
              <a:t>Complete the questions as a class</a:t>
            </a: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Century Gothic" panose="020B0502020202020204" pitchFamily="34" charset="0"/>
              </a:rPr>
              <a:t>What can we tell about the life expectancy and birth rates?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Century Gothic" panose="020B0502020202020204" pitchFamily="34" charset="0"/>
              </a:rPr>
              <a:t>In which year will more tax be paid?</a:t>
            </a:r>
            <a:endParaRPr lang="en-GB" sz="24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 smtClean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Century Gothic" panose="020B0502020202020204" pitchFamily="34" charset="0"/>
              </a:rPr>
              <a:t>Who is dependent?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Century Gothic" panose="020B0502020202020204" pitchFamily="34" charset="0"/>
            </a:endParaRPr>
          </a:p>
          <a:p>
            <a:endParaRPr lang="en-GB" sz="2400" dirty="0">
              <a:latin typeface="Century Gothic" panose="020B0502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9376" y="1124744"/>
            <a:ext cx="504056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u="sng" dirty="0"/>
              <a:t>Task:</a:t>
            </a:r>
            <a:r>
              <a:rPr lang="en-GB" sz="4000" b="1" dirty="0"/>
              <a:t> </a:t>
            </a:r>
            <a:r>
              <a:rPr lang="en-GB" sz="4000" dirty="0"/>
              <a:t>Think of 5 things that old people need to survive.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1732" y="548680"/>
            <a:ext cx="5330851" cy="341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1.</a:t>
            </a:r>
          </a:p>
          <a:p>
            <a:endParaRPr lang="en-GB" sz="2400" b="1" dirty="0"/>
          </a:p>
          <a:p>
            <a:r>
              <a:rPr lang="en-GB" sz="2400" b="1" dirty="0"/>
              <a:t>2.</a:t>
            </a:r>
          </a:p>
          <a:p>
            <a:endParaRPr lang="en-GB" sz="2400" b="1" dirty="0"/>
          </a:p>
          <a:p>
            <a:r>
              <a:rPr lang="en-GB" sz="2400" b="1" dirty="0"/>
              <a:t>3.</a:t>
            </a:r>
          </a:p>
          <a:p>
            <a:endParaRPr lang="en-GB" sz="2400" b="1" dirty="0"/>
          </a:p>
          <a:p>
            <a:r>
              <a:rPr lang="en-GB" sz="2400" b="1" dirty="0"/>
              <a:t>4.</a:t>
            </a:r>
          </a:p>
          <a:p>
            <a:endParaRPr lang="en-GB" sz="2400" b="1" dirty="0"/>
          </a:p>
          <a:p>
            <a:r>
              <a:rPr lang="en-GB" sz="2400" b="1" dirty="0"/>
              <a:t>5.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99676" y="5668798"/>
            <a:ext cx="827253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b="1" dirty="0"/>
              <a:t>Which of these can a prison provide?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82" name="ShockwaveFlash1" r:id="rId2" imgW="3311640" imgH="1368360"/>
        </mc:Choice>
        <mc:Fallback>
          <p:control name="ShockwaveFlash1" r:id="rId2" imgW="3311640" imgH="1368360">
            <p:pic>
              <p:nvPicPr>
                <p:cNvPr id="8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343893" y="3448474"/>
                  <a:ext cx="3311525" cy="1368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EDF983-9FFA-7349-B76C-5E113977F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094" y="1213796"/>
            <a:ext cx="7441108" cy="42966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F07F85-839C-8C4B-8177-7DF5397666B9}"/>
              </a:ext>
            </a:extLst>
          </p:cNvPr>
          <p:cNvSpPr txBox="1"/>
          <p:nvPr/>
        </p:nvSpPr>
        <p:spPr>
          <a:xfrm>
            <a:off x="47328" y="13467"/>
            <a:ext cx="1200065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Shoplifting is considered a minor crime in Japan.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Look at the statistics for Shoplifting offences committed by 65+ year olds in Japan.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47A090-97E6-2A43-BF07-F7C442129EB3}"/>
              </a:ext>
            </a:extLst>
          </p:cNvPr>
          <p:cNvSpPr txBox="1"/>
          <p:nvPr/>
        </p:nvSpPr>
        <p:spPr>
          <a:xfrm>
            <a:off x="34186" y="1412776"/>
            <a:ext cx="4712723" cy="4893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/>
              <a:t>Describe the distribution of shoplifting offences by 65+ in Japan between 2005 and 2016.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06" name="ShockwaveFlash1" r:id="rId2" imgW="3311640" imgH="1368360"/>
        </mc:Choice>
        <mc:Fallback>
          <p:control name="ShockwaveFlash1" r:id="rId2" imgW="3311640" imgH="1368360">
            <p:pic>
              <p:nvPicPr>
                <p:cNvPr id="5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763142" y="5489575"/>
                  <a:ext cx="3311525" cy="1368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44836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arm4.static.flickr.com/3200/2777722006_6ed2eb97f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260648"/>
            <a:ext cx="4032448" cy="596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1384" y="908720"/>
            <a:ext cx="4576342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Many elderly are repeat offenders who commit another minor crime shortly after their release simply to get back into a community where they are comfortable, warm, fed and have friends of their own age.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hlinkClick r:id="rId3"/>
              </a:rPr>
              <a:t>https://www.youtube.com/watch?v=rmkFl60w0ZA</a:t>
            </a:r>
            <a:r>
              <a:rPr lang="en-US" sz="2800" dirty="0"/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248128" y="260648"/>
            <a:ext cx="0" cy="5976664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96200" y="260648"/>
            <a:ext cx="0" cy="5976664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472264" y="260648"/>
            <a:ext cx="0" cy="5976664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672064" y="260648"/>
            <a:ext cx="0" cy="5976664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048328" y="260648"/>
            <a:ext cx="0" cy="5976664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624392" y="260648"/>
            <a:ext cx="0" cy="5976664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200456" y="260648"/>
            <a:ext cx="0" cy="5976664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68008" y="260648"/>
            <a:ext cx="0" cy="5976664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168008" y="6165304"/>
            <a:ext cx="4032448" cy="0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68008" y="260648"/>
            <a:ext cx="4104456" cy="72008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509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610</Words>
  <Application>Microsoft Office PowerPoint</Application>
  <PresentationFormat>Widescreen</PresentationFormat>
  <Paragraphs>123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Rounded MT Bold</vt:lpstr>
      <vt:lpstr>Calibri</vt:lpstr>
      <vt:lpstr>Century Gothic</vt:lpstr>
      <vt:lpstr>Office Theme</vt:lpstr>
      <vt:lpstr>PowerPoint Presentation</vt:lpstr>
      <vt:lpstr>Gangster Grannies (and Grandads)</vt:lpstr>
      <vt:lpstr>PowerPoint Presentation</vt:lpstr>
      <vt:lpstr>Class reading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support the elderly in Japan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</dc:creator>
  <cp:lastModifiedBy>Katrina Carr</cp:lastModifiedBy>
  <cp:revision>48</cp:revision>
  <dcterms:created xsi:type="dcterms:W3CDTF">2011-10-28T15:45:21Z</dcterms:created>
  <dcterms:modified xsi:type="dcterms:W3CDTF">2020-10-12T11:37:28Z</dcterms:modified>
</cp:coreProperties>
</file>