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4"/>
  </p:notesMasterIdLst>
  <p:sldIdLst>
    <p:sldId id="266" r:id="rId3"/>
    <p:sldId id="256" r:id="rId4"/>
    <p:sldId id="257" r:id="rId5"/>
    <p:sldId id="258" r:id="rId6"/>
    <p:sldId id="259" r:id="rId7"/>
    <p:sldId id="260" r:id="rId8"/>
    <p:sldId id="261" r:id="rId9"/>
    <p:sldId id="264" r:id="rId10"/>
    <p:sldId id="262" r:id="rId11"/>
    <p:sldId id="263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883DD-47F8-425D-A9E4-100AD1F46751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4FB51B-4C35-4198-9E0F-B27EB0F515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921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58D6523-DD1F-4B56-873A-F13851416BB0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E1B3EB3-3830-4700-BB6C-EB6EA5F764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6523-DD1F-4B56-873A-F13851416BB0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3EB3-3830-4700-BB6C-EB6EA5F764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6523-DD1F-4B56-873A-F13851416BB0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3EB3-3830-4700-BB6C-EB6EA5F764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83E739-3633-40F2-8FB9-02B9E351BCE4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25/09/2020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22CAF9-0997-4ECF-A326-A1631C1588E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04835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484A11-DD04-4E78-B62E-AC047669269B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25/09/2020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22CAF9-0997-4ECF-A326-A1631C1588E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7449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4C61B-C6D7-430B-BE69-C6AC3A3D4BA3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25/09/2020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22CAF9-0997-4ECF-A326-A1631C1588E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67767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B47C87-7BFE-4358-963B-A94FEB8D76C2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25/09/2020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22CAF9-0997-4ECF-A326-A1631C1588E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0722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C7723A-A8D9-4651-BFD3-EEBC779DD577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25/09/2020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22CAF9-0997-4ECF-A326-A1631C1588E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64169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09E454-54E3-4194-9D67-C904B8464577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25/09/2020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22CAF9-0997-4ECF-A326-A1631C1588E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94498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70392-70BE-4BA4-9825-FA59EB569B00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25/09/2020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22CAF9-0997-4ECF-A326-A1631C1588E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05841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7B764E-D501-4238-A065-39C24987FEAA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25/09/2020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22CAF9-0997-4ECF-A326-A1631C1588E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1646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6523-DD1F-4B56-873A-F13851416BB0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3EB3-3830-4700-BB6C-EB6EA5F764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4737B1-90C9-44DE-B455-CF7F55B1D684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25/09/2020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22CAF9-0997-4ECF-A326-A1631C1588E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97797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BA889A-A227-4400-BC89-6228855E1D2F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25/09/2020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22CAF9-0997-4ECF-A326-A1631C1588E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61590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45EEEE-4423-412A-9448-628D9F9E6A73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25/09/2020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22CAF9-0997-4ECF-A326-A1631C1588E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6597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6523-DD1F-4B56-873A-F13851416BB0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3EB3-3830-4700-BB6C-EB6EA5F764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6523-DD1F-4B56-873A-F13851416BB0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3EB3-3830-4700-BB6C-EB6EA5F764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58D6523-DD1F-4B56-873A-F13851416BB0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1B3EB3-3830-4700-BB6C-EB6EA5F764EF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58D6523-DD1F-4B56-873A-F13851416BB0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E1B3EB3-3830-4700-BB6C-EB6EA5F764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6523-DD1F-4B56-873A-F13851416BB0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3EB3-3830-4700-BB6C-EB6EA5F764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6523-DD1F-4B56-873A-F13851416BB0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3EB3-3830-4700-BB6C-EB6EA5F764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6523-DD1F-4B56-873A-F13851416BB0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3EB3-3830-4700-BB6C-EB6EA5F764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58D6523-DD1F-4B56-873A-F13851416BB0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E1B3EB3-3830-4700-BB6C-EB6EA5F764E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B3EC04-EB2D-41AA-9743-782EA6FAA28B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25/09/2020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22CAF9-0997-4ECF-A326-A1631C1588E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0995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84962A-7FA0-498C-A369-8FDDF9C86F47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25/09/2020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43398" t="28467" r="18369" b="21924"/>
          <a:stretch/>
        </p:blipFill>
        <p:spPr>
          <a:xfrm>
            <a:off x="0" y="-79430"/>
            <a:ext cx="9180513" cy="693742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499419" y="-153836"/>
            <a:ext cx="57098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BACC6"/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DO NOW TASK (RP)</a:t>
            </a:r>
            <a:endParaRPr kumimoji="0" lang="en-US" sz="5400" b="1" i="0" u="none" strike="noStrike" kern="1200" cap="none" spc="0" normalizeH="0" baseline="0" noProof="0" dirty="0">
              <a:ln w="13462">
                <a:solidFill>
                  <a:prstClr val="white"/>
                </a:solidFill>
                <a:prstDash val="solid"/>
              </a:ln>
              <a:solidFill>
                <a:prstClr val="black">
                  <a:lumMod val="85000"/>
                  <a:lumOff val="15000"/>
                </a:prstClr>
              </a:solidFill>
              <a:effectLst>
                <a:outerShdw dist="38100" dir="2700000" algn="bl" rotWithShape="0">
                  <a:srgbClr val="4BACC6"/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3906" y="522732"/>
            <a:ext cx="87849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colour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is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the roaring flame?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sz="2400" b="1" dirty="0">
              <a:solidFill>
                <a:prstClr val="black"/>
              </a:solidFill>
              <a:latin typeface="Calibri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2400" b="1" dirty="0" smtClean="0">
                <a:solidFill>
                  <a:prstClr val="black"/>
                </a:solidFill>
                <a:latin typeface="Calibri"/>
              </a:rPr>
              <a:t>Which </a:t>
            </a:r>
            <a:r>
              <a:rPr lang="en-US" sz="2400" b="1" smtClean="0">
                <a:solidFill>
                  <a:prstClr val="black"/>
                </a:solidFill>
                <a:latin typeface="Calibri"/>
              </a:rPr>
              <a:t>flame </a:t>
            </a:r>
            <a:r>
              <a:rPr lang="en-US" sz="2400" b="1" smtClean="0">
                <a:solidFill>
                  <a:prstClr val="black"/>
                </a:solidFill>
                <a:latin typeface="Calibri"/>
              </a:rPr>
              <a:t>ha</a:t>
            </a:r>
            <a:r>
              <a:rPr lang="en-US" sz="2400" b="1" smtClean="0">
                <a:solidFill>
                  <a:prstClr val="black"/>
                </a:solidFill>
                <a:latin typeface="Calibri"/>
              </a:rPr>
              <a:t>s </a:t>
            </a:r>
            <a:r>
              <a:rPr lang="en-US" sz="2400" b="1" dirty="0" smtClean="0">
                <a:solidFill>
                  <a:prstClr val="black"/>
                </a:solidFill>
                <a:latin typeface="Calibri"/>
              </a:rPr>
              <a:t>the hottest temperature and why?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400" b="1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sz="2400" b="1" baseline="0" dirty="0">
              <a:solidFill>
                <a:prstClr val="black"/>
              </a:solidFill>
              <a:latin typeface="Calibri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2400" b="1" dirty="0" smtClean="0">
                <a:solidFill>
                  <a:prstClr val="black"/>
                </a:solidFill>
                <a:latin typeface="Calibri"/>
              </a:rPr>
              <a:t>What are forces measured in?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sz="2400" b="1" dirty="0" smtClean="0">
              <a:solidFill>
                <a:prstClr val="black"/>
              </a:solidFill>
              <a:latin typeface="Calibri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</a:t>
            </a:r>
            <a:r>
              <a:rPr lang="en-US" sz="24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400" b="1" dirty="0" smtClean="0">
                <a:solidFill>
                  <a:prstClr val="black"/>
                </a:solidFill>
                <a:latin typeface="Calibri"/>
              </a:rPr>
              <a:t>scientific instrument is used to measure forces?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sz="2400" b="1" dirty="0" smtClean="0">
              <a:solidFill>
                <a:prstClr val="black"/>
              </a:solidFill>
              <a:latin typeface="Calibri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2400" b="1" dirty="0" smtClean="0">
                <a:solidFill>
                  <a:prstClr val="black"/>
                </a:solidFill>
                <a:latin typeface="Calibri"/>
              </a:rPr>
              <a:t>Name the two </a:t>
            </a:r>
            <a:r>
              <a:rPr lang="en-US" sz="2400" b="1" dirty="0" err="1" smtClean="0">
                <a:solidFill>
                  <a:prstClr val="black"/>
                </a:solidFill>
                <a:latin typeface="Calibri"/>
              </a:rPr>
              <a:t>categorisations</a:t>
            </a:r>
            <a:r>
              <a:rPr lang="en-US" sz="2400" b="1" dirty="0" smtClean="0">
                <a:solidFill>
                  <a:prstClr val="black"/>
                </a:solidFill>
                <a:latin typeface="Calibri"/>
              </a:rPr>
              <a:t> of forces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946025"/>
            <a:ext cx="1234480" cy="4616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Blue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520" y="1613438"/>
            <a:ext cx="8568951" cy="95410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Roaring flame because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there's more oxygen supply (because of air hole)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5109" y="3115309"/>
            <a:ext cx="3748558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Newtons</a:t>
            </a:r>
            <a:r>
              <a:rPr lang="en-GB" sz="2800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GB" sz="2800" dirty="0" smtClean="0">
                <a:solidFill>
                  <a:srgbClr val="FF0000"/>
                </a:solidFill>
                <a:latin typeface="Calibri"/>
              </a:rPr>
              <a:t>(N)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1007" y="4239280"/>
            <a:ext cx="2532953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Newton-Metre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3971" y="5788958"/>
            <a:ext cx="7630506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solidFill>
                  <a:srgbClr val="FF0000"/>
                </a:solidFill>
                <a:latin typeface="Calibri"/>
              </a:rPr>
              <a:t>Contact forces and non </a:t>
            </a:r>
            <a:r>
              <a:rPr lang="en-GB" sz="2800" smtClean="0">
                <a:solidFill>
                  <a:srgbClr val="FF0000"/>
                </a:solidFill>
                <a:latin typeface="Calibri"/>
              </a:rPr>
              <a:t>contact forces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630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66800"/>
          </a:xfrm>
        </p:spPr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/>
          <a:lstStyle/>
          <a:p>
            <a:pPr marL="109728" indent="0">
              <a:buNone/>
            </a:pPr>
            <a:r>
              <a:rPr lang="en-GB" dirty="0" smtClean="0"/>
              <a:t>Plot a graph of your results, take care to follow the rules of graphs in science</a:t>
            </a:r>
          </a:p>
          <a:p>
            <a:pPr marL="109728" indent="0">
              <a:buNone/>
            </a:pPr>
            <a:endParaRPr lang="en-GB" dirty="0"/>
          </a:p>
          <a:p>
            <a:r>
              <a:rPr lang="en-GB" dirty="0"/>
              <a:t>Axis labelled</a:t>
            </a:r>
          </a:p>
          <a:p>
            <a:r>
              <a:rPr lang="en-GB" dirty="0"/>
              <a:t>Units on axis</a:t>
            </a:r>
          </a:p>
          <a:p>
            <a:r>
              <a:rPr lang="en-GB" dirty="0"/>
              <a:t>Uniform (even) scales</a:t>
            </a:r>
          </a:p>
          <a:p>
            <a:r>
              <a:rPr lang="en-GB" dirty="0"/>
              <a:t>Title</a:t>
            </a:r>
          </a:p>
          <a:p>
            <a:r>
              <a:rPr lang="en-GB" dirty="0"/>
              <a:t>At least ½ page in size</a:t>
            </a:r>
          </a:p>
          <a:p>
            <a:pPr marL="109728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749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93131" y="774781"/>
            <a:ext cx="3800475" cy="493868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2750344" y="5029200"/>
            <a:ext cx="268605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750344" y="1131094"/>
            <a:ext cx="0" cy="389810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616462" y="5228894"/>
            <a:ext cx="213622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b="1" dirty="0"/>
              <a:t>Mass (kg)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66725" y="2837773"/>
            <a:ext cx="70230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b="1" dirty="0"/>
              <a:t>Force (N)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192518" y="5029200"/>
            <a:ext cx="0" cy="1083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616462" y="5029199"/>
            <a:ext cx="0" cy="1083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093369" y="5029200"/>
            <a:ext cx="0" cy="1083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499331" y="5029200"/>
            <a:ext cx="0" cy="1083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968356" y="5029200"/>
            <a:ext cx="0" cy="1083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436394" y="5034125"/>
            <a:ext cx="0" cy="1083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2632842" y="4570029"/>
            <a:ext cx="117503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2632841" y="4128595"/>
            <a:ext cx="117503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632842" y="3695043"/>
            <a:ext cx="11750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2632841" y="3244126"/>
            <a:ext cx="117503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2632841" y="2780643"/>
            <a:ext cx="117503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2632841" y="2339209"/>
            <a:ext cx="117503" cy="363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2632841" y="1889892"/>
            <a:ext cx="117503" cy="78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2632841" y="1440575"/>
            <a:ext cx="117503" cy="7883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745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Measuring forces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88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WALT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 able to measure forces and know the unit of force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9610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066800"/>
          </a:xfrm>
        </p:spPr>
        <p:txBody>
          <a:bodyPr/>
          <a:lstStyle/>
          <a:p>
            <a:r>
              <a:rPr lang="en-GB" dirty="0" smtClean="0"/>
              <a:t>WILF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330967"/>
              </p:ext>
            </p:extLst>
          </p:nvPr>
        </p:nvGraphicFramePr>
        <p:xfrm>
          <a:off x="467544" y="1700808"/>
          <a:ext cx="8229600" cy="443382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effectLst/>
                        </a:rPr>
                        <a:t>GW – Draw arrows to represent the forces acting on an object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effectLst/>
                        </a:rPr>
                        <a:t>BI – Investigate the weight of objects using force meters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effectLst/>
                        </a:rPr>
                        <a:t>EW – Draw diagrams including forces drawn to scale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9441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066800"/>
          </a:xfrm>
        </p:spPr>
        <p:txBody>
          <a:bodyPr/>
          <a:lstStyle/>
          <a:p>
            <a:r>
              <a:rPr lang="en-GB" dirty="0" smtClean="0"/>
              <a:t>Representing forces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/>
          <a:lstStyle/>
          <a:p>
            <a:pPr marL="109728" indent="0">
              <a:buNone/>
            </a:pPr>
            <a:r>
              <a:rPr lang="en-GB" dirty="0" smtClean="0"/>
              <a:t>We represent forces on diagrams with arrows</a:t>
            </a:r>
            <a:endParaRPr lang="en-GB" dirty="0"/>
          </a:p>
        </p:txBody>
      </p:sp>
      <p:pic>
        <p:nvPicPr>
          <p:cNvPr id="4" name="Picture 2" descr="http://us.123rf.com/400wm/400/400/pressmaster/pressmaster1005/pressmaster100500061/6895140-businessmen-and-businesswomen-playing-tug-of-w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44824"/>
            <a:ext cx="6696744" cy="4553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1776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760"/>
          </a:xfrm>
        </p:spPr>
        <p:txBody>
          <a:bodyPr/>
          <a:lstStyle/>
          <a:p>
            <a:pPr marL="109728" indent="0">
              <a:buNone/>
            </a:pPr>
            <a:r>
              <a:rPr lang="en-GB" dirty="0" smtClean="0"/>
              <a:t>Draw a diagram/picture of a tug of war showing the forces involved.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6257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066800"/>
          </a:xfrm>
        </p:spPr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633" y="1012204"/>
            <a:ext cx="8229600" cy="5233768"/>
          </a:xfrm>
        </p:spPr>
        <p:txBody>
          <a:bodyPr/>
          <a:lstStyle/>
          <a:p>
            <a:pPr marL="109728" indent="0">
              <a:buNone/>
            </a:pPr>
            <a:r>
              <a:rPr lang="en-GB" dirty="0" smtClean="0"/>
              <a:t>Measure the weight of different objects in the room. Try measuring the force of your pencil case, coat, shoe, etc. and record in the table below.</a:t>
            </a:r>
            <a:endParaRPr lang="en-GB" dirty="0"/>
          </a:p>
          <a:p>
            <a:pPr marL="109728" indent="0">
              <a:buNone/>
            </a:pPr>
            <a:r>
              <a:rPr lang="en-GB" dirty="0" smtClean="0"/>
              <a:t>Make sure you choose your force meter carefully to avoid damaging it.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851173"/>
              </p:ext>
            </p:extLst>
          </p:nvPr>
        </p:nvGraphicFramePr>
        <p:xfrm>
          <a:off x="1462336" y="3629088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Object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Weight (N)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0814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/>
          <a:lstStyle/>
          <a:p>
            <a:r>
              <a:rPr lang="en-GB" dirty="0" smtClean="0"/>
              <a:t>Mass and weight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325112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7270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66800"/>
          </a:xfrm>
        </p:spPr>
        <p:txBody>
          <a:bodyPr/>
          <a:lstStyle/>
          <a:p>
            <a:r>
              <a:rPr lang="en-GB" dirty="0" smtClean="0"/>
              <a:t>Working scientifically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/>
          <a:lstStyle/>
          <a:p>
            <a:pPr marL="109728" indent="0">
              <a:buNone/>
            </a:pPr>
            <a:r>
              <a:rPr lang="en-GB" dirty="0" smtClean="0"/>
              <a:t>In science you have to follow certain rules when you are drawing a graph</a:t>
            </a:r>
          </a:p>
          <a:p>
            <a:pPr marL="109728" indent="0">
              <a:buNone/>
            </a:pPr>
            <a:endParaRPr lang="en-GB" dirty="0"/>
          </a:p>
          <a:p>
            <a:r>
              <a:rPr lang="en-GB" dirty="0" smtClean="0"/>
              <a:t>Axis labelled</a:t>
            </a:r>
          </a:p>
          <a:p>
            <a:r>
              <a:rPr lang="en-GB" dirty="0" smtClean="0"/>
              <a:t>Units on axis</a:t>
            </a:r>
          </a:p>
          <a:p>
            <a:r>
              <a:rPr lang="en-GB" dirty="0" smtClean="0"/>
              <a:t>Uniform (even) scales</a:t>
            </a:r>
          </a:p>
          <a:p>
            <a:r>
              <a:rPr lang="en-GB" dirty="0" smtClean="0"/>
              <a:t>Title</a:t>
            </a:r>
          </a:p>
          <a:p>
            <a:r>
              <a:rPr lang="en-GB" dirty="0" smtClean="0"/>
              <a:t>At least ½ page in size</a:t>
            </a:r>
          </a:p>
          <a:p>
            <a:endParaRPr lang="en-GB" dirty="0"/>
          </a:p>
          <a:p>
            <a:pPr marL="109728" indent="0">
              <a:buNone/>
            </a:pPr>
            <a:r>
              <a:rPr lang="en-GB" dirty="0" smtClean="0"/>
              <a:t>This means anyone else can understand what your graph is telling them.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8599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116</TotalTime>
  <Words>283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Georgia</vt:lpstr>
      <vt:lpstr>Times New Roman</vt:lpstr>
      <vt:lpstr>Trebuchet MS</vt:lpstr>
      <vt:lpstr>Wingdings 2</vt:lpstr>
      <vt:lpstr>Urban</vt:lpstr>
      <vt:lpstr>Office Theme</vt:lpstr>
      <vt:lpstr>PowerPoint Presentation</vt:lpstr>
      <vt:lpstr>Measuring forces</vt:lpstr>
      <vt:lpstr>WALT</vt:lpstr>
      <vt:lpstr>WILF</vt:lpstr>
      <vt:lpstr>Representing forces</vt:lpstr>
      <vt:lpstr>Task</vt:lpstr>
      <vt:lpstr>Task</vt:lpstr>
      <vt:lpstr>Mass and weight</vt:lpstr>
      <vt:lpstr>Working scientifically</vt:lpstr>
      <vt:lpstr>Task</vt:lpstr>
      <vt:lpstr>PowerPoint Presentation</vt:lpstr>
    </vt:vector>
  </TitlesOfParts>
  <Company>The County High School Leftwich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energy</dc:title>
  <dc:creator>ACarter</dc:creator>
  <cp:lastModifiedBy>James Artell</cp:lastModifiedBy>
  <cp:revision>14</cp:revision>
  <dcterms:created xsi:type="dcterms:W3CDTF">2012-09-09T18:43:46Z</dcterms:created>
  <dcterms:modified xsi:type="dcterms:W3CDTF">2020-09-25T13:17:55Z</dcterms:modified>
</cp:coreProperties>
</file>