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90" r:id="rId2"/>
    <p:sldId id="289" r:id="rId3"/>
    <p:sldId id="257" r:id="rId4"/>
    <p:sldId id="260" r:id="rId5"/>
    <p:sldId id="262" r:id="rId6"/>
    <p:sldId id="288" r:id="rId7"/>
    <p:sldId id="264" r:id="rId8"/>
    <p:sldId id="261" r:id="rId9"/>
    <p:sldId id="265" r:id="rId10"/>
    <p:sldId id="287" r:id="rId11"/>
    <p:sldId id="269" r:id="rId12"/>
    <p:sldId id="270" r:id="rId13"/>
    <p:sldId id="271" r:id="rId14"/>
    <p:sldId id="272" r:id="rId15"/>
    <p:sldId id="283" r:id="rId16"/>
    <p:sldId id="284" r:id="rId17"/>
    <p:sldId id="285" r:id="rId18"/>
    <p:sldId id="273" r:id="rId19"/>
    <p:sldId id="274" r:id="rId20"/>
    <p:sldId id="275" r:id="rId21"/>
    <p:sldId id="26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8B4B4-6D05-4A1F-AA8C-B5DBC12D1811}" type="datetimeFigureOut">
              <a:rPr lang="en-GB" smtClean="0"/>
              <a:t>11/09/2020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B12DC-20F1-4E7F-988D-D1DAB2512349}" type="slidenum">
              <a:rPr lang="en-GB" smtClean="0"/>
              <a:t>‹#›</a:t>
            </a:fld>
            <a:endParaRPr lang="en-GB"/>
          </a:p>
        </p:txBody>
      </p:sp>
    </p:spTree>
    <p:extLst>
      <p:ext uri="{BB962C8B-B14F-4D97-AF65-F5344CB8AC3E}">
        <p14:creationId xmlns:p14="http://schemas.microsoft.com/office/powerpoint/2010/main" val="13355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guardian.com/world/2013/may/10/bangladesh-factory-collapse-survivor-rescue-dhak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Causation</a:t>
            </a:r>
          </a:p>
          <a:p>
            <a:r>
              <a:rPr lang="en-GB" dirty="0" smtClean="0"/>
              <a:t>Teleological</a:t>
            </a:r>
            <a:r>
              <a:rPr lang="en-GB" baseline="0" dirty="0" smtClean="0"/>
              <a:t> </a:t>
            </a:r>
          </a:p>
          <a:p>
            <a:r>
              <a:rPr lang="en-GB" baseline="0" dirty="0" smtClean="0"/>
              <a:t>William </a:t>
            </a:r>
            <a:r>
              <a:rPr lang="en-GB" baseline="0" dirty="0" err="1" smtClean="0"/>
              <a:t>paley</a:t>
            </a:r>
            <a:endParaRPr lang="en-GB" baseline="0" dirty="0" smtClean="0"/>
          </a:p>
          <a:p>
            <a:r>
              <a:rPr lang="en-GB" baseline="0" dirty="0" smtClean="0"/>
              <a:t>7</a:t>
            </a:r>
            <a:endParaRPr lang="en-GB" dirty="0"/>
          </a:p>
        </p:txBody>
      </p:sp>
      <p:sp>
        <p:nvSpPr>
          <p:cNvPr id="4" name="Slide Number Placeholder 3"/>
          <p:cNvSpPr>
            <a:spLocks noGrp="1"/>
          </p:cNvSpPr>
          <p:nvPr>
            <p:ph type="sldNum" sz="quarter" idx="10"/>
          </p:nvPr>
        </p:nvSpPr>
        <p:spPr/>
        <p:txBody>
          <a:bodyPr/>
          <a:lstStyle/>
          <a:p>
            <a:fld id="{C166EF18-0DAD-47AE-BE69-49E1EB1CAD64}" type="slidenum">
              <a:rPr lang="en-GB" smtClean="0"/>
              <a:t>1</a:t>
            </a:fld>
            <a:endParaRPr lang="en-GB"/>
          </a:p>
        </p:txBody>
      </p:sp>
    </p:spTree>
    <p:extLst>
      <p:ext uri="{BB962C8B-B14F-4D97-AF65-F5344CB8AC3E}">
        <p14:creationId xmlns:p14="http://schemas.microsoft.com/office/powerpoint/2010/main" val="89199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FFD677-12AC-43DF-991C-1AD31C3B805E}" type="slidenum">
              <a:rPr lang="en-GB" smtClean="0"/>
              <a:pPr eaLnBrk="1" hangingPunct="1"/>
              <a:t>22</a:t>
            </a:fld>
            <a:endParaRPr lang="en-GB"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707A9E-0BB8-4A85-A312-055E3A68F382}" type="slidenum">
              <a:rPr lang="en-GB" smtClean="0"/>
              <a:pPr eaLnBrk="1" hangingPunct="1"/>
              <a:t>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http://www.telegraph.co.uk/news/uknews/6437098/Mother-who-saw-babys-pram-fall-under-train-thought-baby-had-died.html </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12</a:t>
            </a:fld>
            <a:endParaRPr lang="en-GB"/>
          </a:p>
        </p:txBody>
      </p:sp>
    </p:spTree>
    <p:extLst>
      <p:ext uri="{BB962C8B-B14F-4D97-AF65-F5344CB8AC3E}">
        <p14:creationId xmlns:p14="http://schemas.microsoft.com/office/powerpoint/2010/main" val="119835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http://www.dailymail.co.uk/news/article-2008399/Illusionist-Dynamo-walks-Thames-Magician-crosses-river-foot.html</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13</a:t>
            </a:fld>
            <a:endParaRPr lang="en-GB"/>
          </a:p>
        </p:txBody>
      </p:sp>
    </p:spTree>
    <p:extLst>
      <p:ext uri="{BB962C8B-B14F-4D97-AF65-F5344CB8AC3E}">
        <p14:creationId xmlns:p14="http://schemas.microsoft.com/office/powerpoint/2010/main" val="261296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http://www.telegraph.co.uk/news/worldnews/southamerica/peru/10070497/Conjoined-twins-separated-in-groundbreaking-surgery.html </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14</a:t>
            </a:fld>
            <a:endParaRPr lang="en-GB"/>
          </a:p>
        </p:txBody>
      </p:sp>
    </p:spTree>
    <p:extLst>
      <p:ext uri="{BB962C8B-B14F-4D97-AF65-F5344CB8AC3E}">
        <p14:creationId xmlns:p14="http://schemas.microsoft.com/office/powerpoint/2010/main" val="377596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http://www.theguardian.com/world/2013/may/10/bangladesh-factory-collapse-survivor-rescue-dhaka</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15</a:t>
            </a:fld>
            <a:endParaRPr lang="en-GB"/>
          </a:p>
        </p:txBody>
      </p:sp>
    </p:spTree>
    <p:extLst>
      <p:ext uri="{BB962C8B-B14F-4D97-AF65-F5344CB8AC3E}">
        <p14:creationId xmlns:p14="http://schemas.microsoft.com/office/powerpoint/2010/main" val="320214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http://digitaljournal.com/article/351316 </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18</a:t>
            </a:fld>
            <a:endParaRPr lang="en-GB"/>
          </a:p>
        </p:txBody>
      </p:sp>
    </p:spTree>
    <p:extLst>
      <p:ext uri="{BB962C8B-B14F-4D97-AF65-F5344CB8AC3E}">
        <p14:creationId xmlns:p14="http://schemas.microsoft.com/office/powerpoint/2010/main" val="251829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http://en.wikipedia.org/wiki/Audrey_Santo </a:t>
            </a:r>
            <a:endParaRPr lang="en-GB" dirty="0"/>
          </a:p>
        </p:txBody>
      </p:sp>
      <p:sp>
        <p:nvSpPr>
          <p:cNvPr id="4" name="Slide Number Placeholder 3"/>
          <p:cNvSpPr>
            <a:spLocks noGrp="1"/>
          </p:cNvSpPr>
          <p:nvPr>
            <p:ph type="sldNum" sz="quarter" idx="10"/>
          </p:nvPr>
        </p:nvSpPr>
        <p:spPr/>
        <p:txBody>
          <a:bodyPr/>
          <a:lstStyle/>
          <a:p>
            <a:fld id="{F0CB12DC-20F1-4E7F-988D-D1DAB2512349}" type="slidenum">
              <a:rPr lang="en-GB" smtClean="0"/>
              <a:t>19</a:t>
            </a:fld>
            <a:endParaRPr lang="en-GB"/>
          </a:p>
        </p:txBody>
      </p:sp>
    </p:spTree>
    <p:extLst>
      <p:ext uri="{BB962C8B-B14F-4D97-AF65-F5344CB8AC3E}">
        <p14:creationId xmlns:p14="http://schemas.microsoft.com/office/powerpoint/2010/main" val="100830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http://www.youtube.com/watch?v=imDFSnklB0k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3C1754-85B3-45C0-B040-1DCCA42679D0}" type="slidenum">
              <a:rPr lang="en-GB" smtClean="0"/>
              <a:pPr eaLnBrk="1" hangingPunct="1"/>
              <a:t>21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59899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337642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453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191873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038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98080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330561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33184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137271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E77B53-F371-4B38-A770-6BC754693C26}"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52844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77B53-F371-4B38-A770-6BC754693C26}"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125806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77B53-F371-4B38-A770-6BC754693C26}"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422280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E77B53-F371-4B38-A770-6BC754693C26}"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35273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77B53-F371-4B38-A770-6BC754693C26}"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95164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7E77B53-F371-4B38-A770-6BC754693C26}"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262013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E77B53-F371-4B38-A770-6BC754693C26}"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75F1E-2D77-487A-AF1E-594D7595773E}" type="slidenum">
              <a:rPr lang="en-GB" smtClean="0"/>
              <a:t>‹#›</a:t>
            </a:fld>
            <a:endParaRPr lang="en-GB"/>
          </a:p>
        </p:txBody>
      </p:sp>
    </p:spTree>
    <p:extLst>
      <p:ext uri="{BB962C8B-B14F-4D97-AF65-F5344CB8AC3E}">
        <p14:creationId xmlns:p14="http://schemas.microsoft.com/office/powerpoint/2010/main" val="152022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77B53-F371-4B38-A770-6BC754693C26}" type="datetimeFigureOut">
              <a:rPr lang="en-GB" smtClean="0"/>
              <a:t>11/09/2020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C975F1E-2D77-487A-AF1E-594D7595773E}" type="slidenum">
              <a:rPr lang="en-GB" smtClean="0"/>
              <a:t>‹#›</a:t>
            </a:fld>
            <a:endParaRPr lang="en-GB"/>
          </a:p>
        </p:txBody>
      </p:sp>
    </p:spTree>
    <p:extLst>
      <p:ext uri="{BB962C8B-B14F-4D97-AF65-F5344CB8AC3E}">
        <p14:creationId xmlns:p14="http://schemas.microsoft.com/office/powerpoint/2010/main" val="2125770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mother+whos+baby+went+under+a+train&amp;source=images&amp;cd=&amp;cad=rja&amp;docid=ReFEfJ0Ud93qVM&amp;tbnid=W8OsZuHcok61NM:&amp;ved=0CAUQjRw&amp;url=http://digitalcitizen.ca/2009/10/16/baby-survives-after-falling-under-train-in-australia/&amp;ei=oYDVUbDAC-qf0QWVloDwCg&amp;bvm=bv.48705608,d.d2k&amp;psig=AFQjCNHFcm3oQ14QCtTKvC-k-IM-l6J5Kw&amp;ust=13730329899944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uk/url?sa=i&amp;rct=j&amp;q=mother+whos+baby+went+under+a+train&amp;source=images&amp;cd=&amp;cad=rja&amp;docid=AlgMCdJM8zouJM&amp;tbnid=IdH-OinzCC3_NM:&amp;ved=0CAUQjRw&amp;url=http://www.cnn.com/2009/WORLD/asiapcf/10/16/australia.baby.train.escape/&amp;ei=rIDVUdTCA-i30QX_xYG4Dw&amp;bvm=bv.48705608,d.d2k&amp;psig=AFQjCNHFcm3oQ14QCtTKvC-k-IM-l6J5Kw&amp;ust=1373032989994415"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udrey+santo+in+the+news&amp;source=images&amp;cd=&amp;cad=rja&amp;docid=hvXazJdaBdjPuM&amp;tbnid=NzzdYWdMpB8oDM:&amp;ved=0CAUQjRw&amp;url=http://www.littleaudreysanto.org/oil.htm&amp;ei=fYPVUaLcDcLP0QXM44CAAw&amp;bvm=bv.48705608,d.d2k&amp;psig=AFQjCNHw0i0g3tK-ag9ZlbSa6886G8i-Vw&amp;ust=13730337087746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hyperlink" Target="http://images.google.co.uk/imgres?imgurl=http://www.bbc.co.uk/religion/ethics/images/ethicsindex_euthanasia.jpg&amp;imgrefurl=http://www.bbc.co.uk/religion/ethics/index.shtml?region=5&amp;h=162&amp;w=218&amp;sz=13&amp;hl=en&amp;start=4&amp;tbnid=GoZNWAxwKDRymM:&amp;tbnh=80&amp;tbnw=107&amp;prev=/images?q=EUTHANASIA&amp;gbv=2&amp;svnum=10&amp;hl=en" TargetMode="External"/><Relationship Id="rId18" Type="http://schemas.openxmlformats.org/officeDocument/2006/relationships/image" Target="../media/image29.jpeg"/><Relationship Id="rId3" Type="http://schemas.openxmlformats.org/officeDocument/2006/relationships/hyperlink" Target="http://images.google.co.uk/imgres?imgurl=http://www.helixclinic.co.uk/images/motherandbaby.jpg&amp;imgrefurl=http://www.helixclinic.co.uk/infertility.php&amp;h=425&amp;w=284&amp;sz=31&amp;hl=en&amp;start=3&amp;tbnid=bZMG9eIFKrSi1M:&amp;tbnh=126&amp;tbnw=84&amp;prev=/images?q=FERTILITY+TREATMENT&amp;gbv=2&amp;svnum=10&amp;hl=en" TargetMode="External"/><Relationship Id="rId7" Type="http://schemas.openxmlformats.org/officeDocument/2006/relationships/hyperlink" Target="http://images.google.co.uk/imgres?imgurl=http://www.fertilitysolutions.net.au/sidepics/pic-ivf-costs.jpg&amp;imgrefurl=http://www.fertilitysolutions.net.au/costs.html&amp;h=410&amp;w=410&amp;sz=13&amp;hl=en&amp;start=10&amp;tbnid=w70vpNkxgH-0VM:&amp;tbnh=125&amp;tbnw=125&amp;prev=/images?q=FERTILITY+TREATMENT&amp;gbv=2&amp;svnum=10&amp;hl=en" TargetMode="External"/><Relationship Id="rId12" Type="http://schemas.openxmlformats.org/officeDocument/2006/relationships/image" Target="../media/image26.jpeg"/><Relationship Id="rId17" Type="http://schemas.openxmlformats.org/officeDocument/2006/relationships/hyperlink" Target="http://images.google.co.uk/imgres?imgurl=http://www.delhi-ivf.com/images/microscopic-test.gif&amp;imgrefurl=http://www.delhi-ivf.com/investigation.html&amp;h=276&amp;w=282&amp;sz=53&amp;hl=en&amp;start=8&amp;tbnid=BQj_39agujyXSM:&amp;tbnh=112&amp;tbnw=114&amp;prev=/images?q=FERTILITY+TREATMENT&amp;gbv=2&amp;svnum=10&amp;hl=en" TargetMode="External"/><Relationship Id="rId2" Type="http://schemas.openxmlformats.org/officeDocument/2006/relationships/notesSlide" Target="../notesSlides/notesSlide10.xml"/><Relationship Id="rId16" Type="http://schemas.openxmlformats.org/officeDocument/2006/relationships/image" Target="../media/image28.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hyperlink" Target="http://images.google.co.uk/imgres?imgurl=http://www.youthnoise.com/site/images/fitc/health.euthanasia.101306.gif&amp;imgrefurl=http://www.youthnoise.com/page.php?page_id=2601&amp;h=337&amp;w=506&amp;sz=49&amp;hl=en&amp;start=3&amp;tbnid=B4G5i72sjNGOdM:&amp;tbnh=87&amp;tbnw=131&amp;prev=/images?q=EUTHANASIA&amp;gbv=2&amp;svnum=10&amp;hl=en" TargetMode="External"/><Relationship Id="rId5" Type="http://schemas.openxmlformats.org/officeDocument/2006/relationships/hyperlink" Target="http://images.google.co.uk/imgres?imgurl=http://www.health.qld.gov.au/chrisp/images/syringe2.jpg&amp;imgrefurl=http://www.health.qld.gov.au/chrisp/resources/hollowbore.asp&amp;h=600&amp;w=449&amp;sz=11&amp;hl=en&amp;start=2&amp;tbnid=aHQzVH57rbqJ4M:&amp;tbnh=135&amp;tbnw=101&amp;prev=/images?q=SYRINGE&amp;gbv=2&amp;svnum=10&amp;hl=en" TargetMode="External"/><Relationship Id="rId15" Type="http://schemas.openxmlformats.org/officeDocument/2006/relationships/hyperlink" Target="http://images.google.co.uk/imgres?imgurl=http://cultureoflife.ca/starnet/images/pro-life-sign.jpg&amp;imgrefurl=http://www.cultureoflife.ca/index.php?section=6&amp;h=768&amp;w=512&amp;sz=166&amp;hl=en&amp;start=30&amp;tbnid=5CMoqzOZxyc5NM:&amp;tbnh=142&amp;tbnw=95&amp;prev=/images?q=PRO+LIFE&amp;start=20&amp;gbv=2&amp;ndsp=20&amp;svnum=10&amp;hl=en&amp;sa=N" TargetMode="External"/><Relationship Id="rId10" Type="http://schemas.openxmlformats.org/officeDocument/2006/relationships/image" Target="../media/image25.png"/><Relationship Id="rId19" Type="http://schemas.openxmlformats.org/officeDocument/2006/relationships/hyperlink" Target="http://images.google.co.uk/imgres?imgurl=http://www.torch.aetc.af.mil/shared/media/ggallery/hires/AFG-070503-014.jpg&amp;imgrefurl=http://www.torch.aetc.af.mil/art/index.asp?page=2&amp;h=1022&amp;w=1400&amp;sz=297&amp;hl=en&amp;start=12&amp;tbnid=ounFJ4thd0Oa7M:&amp;tbnh=110&amp;tbnw=150&amp;prev=/images?q=MEDICINE&amp;gbv=2&amp;svnum=10&amp;hl=en" TargetMode="External"/><Relationship Id="rId4" Type="http://schemas.openxmlformats.org/officeDocument/2006/relationships/image" Target="../media/image22.jpeg"/><Relationship Id="rId9" Type="http://schemas.openxmlformats.org/officeDocument/2006/relationships/hyperlink" Target="http://images.google.co.uk/imgres?imgurl=http://bio.m2osw.com/gcartable/images%202001/reproduction/foetus%2015semaines.JPG&amp;imgrefurl=http://bio.m2osw.com/gcartable/reproduction/embryologie.htm&amp;h=1224&amp;w=1260&amp;sz=222&amp;hl=en&amp;start=4&amp;tbnid=35JX5yzRBdGgdM:&amp;tbnh=146&amp;tbnw=150&amp;prev=/images?q=FOETUS&amp;gbv=2&amp;svnum=10&amp;hl=en" TargetMode="External"/><Relationship Id="rId1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143498" y="675530"/>
            <a:ext cx="4763332" cy="5173800"/>
          </a:xfrm>
          <a:prstGeom prst="rect">
            <a:avLst/>
          </a:prstGeom>
        </p:spPr>
      </p:pic>
      <p:sp>
        <p:nvSpPr>
          <p:cNvPr id="3" name="Subtitle 2"/>
          <p:cNvSpPr>
            <a:spLocks noGrp="1"/>
          </p:cNvSpPr>
          <p:nvPr>
            <p:ph type="subTitle" idx="1"/>
          </p:nvPr>
        </p:nvSpPr>
        <p:spPr>
          <a:xfrm rot="21388493">
            <a:off x="292226" y="1755890"/>
            <a:ext cx="3685347" cy="2383966"/>
          </a:xfrm>
        </p:spPr>
        <p:txBody>
          <a:bodyPr>
            <a:noAutofit/>
          </a:bodyPr>
          <a:lstStyle/>
          <a:p>
            <a:r>
              <a:rPr lang="en-GB" sz="4500" b="1" dirty="0">
                <a:solidFill>
                  <a:srgbClr val="00B050"/>
                </a:solidFill>
                <a:latin typeface="Arial Rounded MT Bold" panose="020F0704030504030204" pitchFamily="34" charset="0"/>
              </a:rPr>
              <a:t>Do now task </a:t>
            </a:r>
          </a:p>
          <a:p>
            <a:endParaRPr lang="en-GB" sz="2100" dirty="0">
              <a:solidFill>
                <a:srgbClr val="00B050"/>
              </a:solidFill>
              <a:latin typeface="Arial Rounded MT Bold" panose="020F0704030504030204" pitchFamily="34" charset="0"/>
            </a:endParaRPr>
          </a:p>
          <a:p>
            <a:r>
              <a:rPr lang="en-GB" sz="2100" dirty="0">
                <a:solidFill>
                  <a:srgbClr val="00B050"/>
                </a:solidFill>
                <a:latin typeface="Arial Rounded MT Bold" panose="020F0704030504030204" pitchFamily="34" charset="0"/>
              </a:rPr>
              <a:t>How much can you remember? </a:t>
            </a:r>
          </a:p>
          <a:p>
            <a:endParaRPr lang="en-GB" sz="2100" dirty="0">
              <a:solidFill>
                <a:srgbClr val="00B050"/>
              </a:solidFill>
              <a:latin typeface="Arial Rounded MT Bold" panose="020F0704030504030204" pitchFamily="34" charset="0"/>
            </a:endParaRPr>
          </a:p>
          <a:p>
            <a:r>
              <a:rPr lang="en-GB" sz="3300" dirty="0">
                <a:solidFill>
                  <a:srgbClr val="FF0000"/>
                </a:solidFill>
                <a:latin typeface="Arial Rounded MT Bold" panose="020F0704030504030204" pitchFamily="34" charset="0"/>
              </a:rPr>
              <a:t> </a:t>
            </a:r>
            <a:endParaRPr lang="en-GB" sz="3300" dirty="0">
              <a:solidFill>
                <a:srgbClr val="FF000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2998453" y="5411942"/>
            <a:ext cx="6212414" cy="491319"/>
          </a:xfrm>
          <a:prstGeom prst="rect">
            <a:avLst/>
          </a:prstGeom>
        </p:spPr>
      </p:pic>
      <p:sp>
        <p:nvSpPr>
          <p:cNvPr id="2" name="TextBox 1"/>
          <p:cNvSpPr txBox="1"/>
          <p:nvPr/>
        </p:nvSpPr>
        <p:spPr>
          <a:xfrm>
            <a:off x="4755357" y="1715182"/>
            <a:ext cx="3539613" cy="3139321"/>
          </a:xfrm>
          <a:prstGeom prst="rect">
            <a:avLst/>
          </a:prstGeom>
          <a:noFill/>
        </p:spPr>
        <p:txBody>
          <a:bodyPr wrap="square" rtlCol="0">
            <a:spAutoFit/>
          </a:bodyPr>
          <a:lstStyle/>
          <a:p>
            <a:pPr marL="257175" indent="-257175">
              <a:buFont typeface="+mj-lt"/>
              <a:buAutoNum type="arabicPeriod"/>
            </a:pPr>
            <a:r>
              <a:rPr lang="en-GB" dirty="0">
                <a:latin typeface="Arial Rounded MT Bold" panose="020F0704030504030204" pitchFamily="34" charset="0"/>
              </a:rPr>
              <a:t>What is another word for cosmological (argument)?</a:t>
            </a:r>
          </a:p>
          <a:p>
            <a:pPr marL="257175" indent="-257175">
              <a:buFont typeface="+mj-lt"/>
              <a:buAutoNum type="arabicPeriod"/>
            </a:pPr>
            <a:endParaRPr lang="en-GB" dirty="0">
              <a:latin typeface="Arial Rounded MT Bold" panose="020F0704030504030204" pitchFamily="34" charset="0"/>
            </a:endParaRPr>
          </a:p>
          <a:p>
            <a:pPr marL="257175" indent="-257175">
              <a:buFont typeface="+mj-lt"/>
              <a:buAutoNum type="arabicPeriod"/>
            </a:pPr>
            <a:r>
              <a:rPr lang="en-GB" dirty="0">
                <a:latin typeface="Arial Rounded MT Bold" panose="020F0704030504030204" pitchFamily="34" charset="0"/>
              </a:rPr>
              <a:t>What is another word for design argument)?</a:t>
            </a:r>
          </a:p>
          <a:p>
            <a:pPr marL="257175" indent="-257175">
              <a:buFont typeface="+mj-lt"/>
              <a:buAutoNum type="arabicPeriod"/>
            </a:pPr>
            <a:endParaRPr lang="en-GB" dirty="0">
              <a:latin typeface="Arial Rounded MT Bold" panose="020F0704030504030204" pitchFamily="34" charset="0"/>
            </a:endParaRPr>
          </a:p>
          <a:p>
            <a:pPr marL="257175" indent="-257175">
              <a:buFont typeface="+mj-lt"/>
              <a:buAutoNum type="arabicPeriod"/>
            </a:pPr>
            <a:r>
              <a:rPr lang="en-GB" dirty="0">
                <a:latin typeface="Arial Rounded MT Bold" panose="020F0704030504030204" pitchFamily="34" charset="0"/>
              </a:rPr>
              <a:t>Who developed the design argument?</a:t>
            </a:r>
          </a:p>
          <a:p>
            <a:pPr marL="257175" indent="-257175">
              <a:buFont typeface="+mj-lt"/>
              <a:buAutoNum type="arabicPeriod"/>
            </a:pPr>
            <a:endParaRPr lang="en-GB" dirty="0">
              <a:latin typeface="Arial Rounded MT Bold" panose="020F0704030504030204" pitchFamily="34" charset="0"/>
            </a:endParaRPr>
          </a:p>
          <a:p>
            <a:pPr marL="257175" indent="-257175">
              <a:buFont typeface="+mj-lt"/>
              <a:buAutoNum type="arabicPeriod"/>
            </a:pPr>
            <a:r>
              <a:rPr lang="en-GB" dirty="0">
                <a:latin typeface="Arial Rounded MT Bold" panose="020F0704030504030204" pitchFamily="34" charset="0"/>
              </a:rPr>
              <a:t>How many days did it take God to create the world?</a:t>
            </a:r>
          </a:p>
        </p:txBody>
      </p:sp>
    </p:spTree>
    <p:controls>
      <mc:AlternateContent xmlns:mc="http://schemas.openxmlformats.org/markup-compatibility/2006">
        <mc:Choice xmlns:v="urn:schemas-microsoft-com:vml" Requires="v">
          <p:control spid="1026" name="ShockwaveFlash1" r:id="rId2" imgW="2954160" imgH="1185840"/>
        </mc:Choice>
        <mc:Fallback>
          <p:control name="ShockwaveFlash1" r:id="rId2" imgW="2954160" imgH="1185840">
            <p:pic>
              <p:nvPicPr>
                <p:cNvPr id="7" name="ShockwaveFlash1"/>
                <p:cNvPicPr preferRelativeResize="0">
                  <a:picLocks noChangeArrowheads="1" noChangeShapeType="1"/>
                </p:cNvPicPr>
                <p:nvPr/>
              </p:nvPicPr>
              <p:blipFill>
                <a:blip r:embed="rId7"/>
                <a:srcRect/>
                <a:stretch>
                  <a:fillRect/>
                </a:stretch>
              </p:blipFill>
              <p:spPr bwMode="auto">
                <a:xfrm>
                  <a:off x="45094" y="4472433"/>
                  <a:ext cx="2953359" cy="118516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9550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a:t>
            </a:r>
            <a:endParaRPr lang="en-GB" dirty="0"/>
          </a:p>
        </p:txBody>
      </p:sp>
      <p:sp>
        <p:nvSpPr>
          <p:cNvPr id="3" name="Content Placeholder 2"/>
          <p:cNvSpPr>
            <a:spLocks noGrp="1"/>
          </p:cNvSpPr>
          <p:nvPr>
            <p:ph idx="1"/>
          </p:nvPr>
        </p:nvSpPr>
        <p:spPr/>
        <p:txBody>
          <a:bodyPr>
            <a:normAutofit/>
          </a:bodyPr>
          <a:lstStyle/>
          <a:p>
            <a:r>
              <a:rPr lang="en-GB" sz="3200" dirty="0" smtClean="0"/>
              <a:t>Miracle </a:t>
            </a:r>
          </a:p>
          <a:p>
            <a:r>
              <a:rPr lang="en-GB" sz="3200" dirty="0" smtClean="0"/>
              <a:t>Coincidence </a:t>
            </a:r>
          </a:p>
          <a:p>
            <a:r>
              <a:rPr lang="en-GB" sz="3200" dirty="0" smtClean="0"/>
              <a:t>Mystery </a:t>
            </a:r>
            <a:endParaRPr lang="en-GB" sz="3200" dirty="0"/>
          </a:p>
        </p:txBody>
      </p:sp>
    </p:spTree>
    <p:extLst>
      <p:ext uri="{BB962C8B-B14F-4D97-AF65-F5344CB8AC3E}">
        <p14:creationId xmlns:p14="http://schemas.microsoft.com/office/powerpoint/2010/main" val="235153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Team work </a:t>
            </a:r>
            <a:endParaRPr lang="en-GB" dirty="0"/>
          </a:p>
        </p:txBody>
      </p:sp>
      <p:sp>
        <p:nvSpPr>
          <p:cNvPr id="3" name="Content Placeholder 2"/>
          <p:cNvSpPr>
            <a:spLocks noGrp="1"/>
          </p:cNvSpPr>
          <p:nvPr>
            <p:ph idx="1"/>
          </p:nvPr>
        </p:nvSpPr>
        <p:spPr/>
        <p:txBody>
          <a:bodyPr>
            <a:normAutofit/>
          </a:bodyPr>
          <a:lstStyle/>
          <a:p>
            <a:r>
              <a:rPr lang="en-GB" sz="2400" dirty="0" smtClean="0"/>
              <a:t>In groups you will all learn about a different event. </a:t>
            </a:r>
          </a:p>
          <a:p>
            <a:r>
              <a:rPr lang="en-GB" sz="2400" dirty="0" smtClean="0"/>
              <a:t>You will need to fill in your sheets.</a:t>
            </a:r>
          </a:p>
          <a:p>
            <a:r>
              <a:rPr lang="en-GB" sz="2400" dirty="0" smtClean="0"/>
              <a:t>Is it a miracle, mystery or coincidence? </a:t>
            </a:r>
            <a:endParaRPr lang="en-GB" sz="2400" dirty="0"/>
          </a:p>
        </p:txBody>
      </p:sp>
    </p:spTree>
    <p:extLst>
      <p:ext uri="{BB962C8B-B14F-4D97-AF65-F5344CB8AC3E}">
        <p14:creationId xmlns:p14="http://schemas.microsoft.com/office/powerpoint/2010/main" val="300122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08920"/>
            <a:ext cx="7312658" cy="1143000"/>
          </a:xfrm>
        </p:spPr>
        <p:txBody>
          <a:bodyPr>
            <a:normAutofit fontScale="90000"/>
          </a:bodyPr>
          <a:lstStyle/>
          <a:p>
            <a:r>
              <a:rPr lang="en-US" dirty="0"/>
              <a:t>Mother who saw baby's pram fall under train thought baby had </a:t>
            </a:r>
            <a:r>
              <a:rPr lang="en-US" dirty="0" smtClean="0"/>
              <a:t>died.</a:t>
            </a:r>
            <a:endParaRPr lang="en-GB" dirty="0"/>
          </a:p>
        </p:txBody>
      </p:sp>
      <p:pic>
        <p:nvPicPr>
          <p:cNvPr id="7170" name="Picture 2" descr="http://idigitalcitizen.files.wordpress.com/2009/10/baby-survives-runover-by-train.jpg?w=6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836870"/>
            <a:ext cx="2857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2.cdn.turner.com/cnn/2009/WORLD/asiapcf/10/16/australia.baby.train.escape/art.channel7.baby.trai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48680"/>
            <a:ext cx="278130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45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24744"/>
            <a:ext cx="7168642" cy="1609248"/>
          </a:xfrm>
        </p:spPr>
        <p:txBody>
          <a:bodyPr>
            <a:normAutofit/>
          </a:bodyPr>
          <a:lstStyle/>
          <a:p>
            <a:r>
              <a:rPr lang="en-US" dirty="0"/>
              <a:t>Dynamo crosses the River Thames on foot - without using a </a:t>
            </a:r>
            <a:r>
              <a:rPr lang="en-US" dirty="0" smtClean="0"/>
              <a:t>bridge.</a:t>
            </a:r>
            <a:endParaRPr lang="en-GB" dirty="0"/>
          </a:p>
        </p:txBody>
      </p:sp>
      <p:pic>
        <p:nvPicPr>
          <p:cNvPr id="16386" name="Picture 2" descr="Feat of Parliament: Perhaps Dynamo, real name Steve Frayne, could magic up a solution to the deficit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24733"/>
            <a:ext cx="2604542" cy="308665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read carefully: Stunned onlookers watch from Westminster Bridge as Dynamo gets his feet w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185564"/>
            <a:ext cx="2592288" cy="307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9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564904"/>
            <a:ext cx="7024744" cy="1143000"/>
          </a:xfrm>
        </p:spPr>
        <p:txBody>
          <a:bodyPr>
            <a:normAutofit fontScale="90000"/>
          </a:bodyPr>
          <a:lstStyle/>
          <a:p>
            <a:r>
              <a:rPr lang="en-US" dirty="0"/>
              <a:t>Conjoined twins separated in groundbreaking </a:t>
            </a:r>
            <a:r>
              <a:rPr lang="en-US" dirty="0" smtClean="0"/>
              <a:t>surgery.</a:t>
            </a:r>
            <a:endParaRPr lang="en-GB" dirty="0"/>
          </a:p>
        </p:txBody>
      </p:sp>
      <p:pic>
        <p:nvPicPr>
          <p:cNvPr id="17410" name="Picture 2" descr="C:\Users\sophie.smith\AppData\Local\Microsoft\Windows\Temporary Internet Files\Content.IE5\SIQ1IS8T\MP9004423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149080"/>
            <a:ext cx="2843808" cy="184516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sophie.smith\AppData\Local\Microsoft\Windows\Temporary Internet Files\Content.IE5\F8LI188U\MP9004220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20688"/>
            <a:ext cx="2825215" cy="188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6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024744" cy="1143000"/>
          </a:xfrm>
        </p:spPr>
        <p:txBody>
          <a:bodyPr>
            <a:normAutofit fontScale="90000"/>
          </a:bodyPr>
          <a:lstStyle/>
          <a:p>
            <a:pPr algn="ctr"/>
            <a:r>
              <a:rPr lang="en-GB" dirty="0"/>
              <a:t>Bangladesh factory: woman found alive in rubble 17 days after collapse</a:t>
            </a:r>
            <a:br>
              <a:rPr lang="en-GB" dirty="0"/>
            </a:br>
            <a:endParaRPr lang="en-GB" dirty="0"/>
          </a:p>
        </p:txBody>
      </p:sp>
      <p:pic>
        <p:nvPicPr>
          <p:cNvPr id="1026" name="Picture 2" descr="http://static.guim.co.uk/sys-images/Guardian/Pix/audio/video/2013/5/10/1368209592155/Bangladesh-Building-Colla-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85293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3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t>Airbus crashes in New York </a:t>
            </a:r>
            <a:r>
              <a:rPr lang="en-GB" b="1" dirty="0" smtClean="0"/>
              <a:t>river</a:t>
            </a:r>
            <a:endParaRPr lang="en-GB" dirty="0"/>
          </a:p>
        </p:txBody>
      </p:sp>
      <p:sp>
        <p:nvSpPr>
          <p:cNvPr id="3" name="Content Placeholder 2"/>
          <p:cNvSpPr>
            <a:spLocks noGrp="1"/>
          </p:cNvSpPr>
          <p:nvPr>
            <p:ph idx="1"/>
          </p:nvPr>
        </p:nvSpPr>
        <p:spPr/>
        <p:txBody>
          <a:bodyPr/>
          <a:lstStyle/>
          <a:p>
            <a:endParaRPr lang="en-GB"/>
          </a:p>
        </p:txBody>
      </p:sp>
      <p:pic>
        <p:nvPicPr>
          <p:cNvPr id="2050" name="Picture 2" descr="The airliner in the Hudson River shortly after the crash (image taken by BBC News website reader Nigel Baker in New Yor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4960962" cy="37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Three girls found after being captured for 10 years</a:t>
            </a:r>
            <a:endParaRPr lang="en-GB" dirty="0"/>
          </a:p>
        </p:txBody>
      </p:sp>
      <p:sp>
        <p:nvSpPr>
          <p:cNvPr id="3" name="Content Placeholder 2"/>
          <p:cNvSpPr>
            <a:spLocks noGrp="1"/>
          </p:cNvSpPr>
          <p:nvPr>
            <p:ph idx="1"/>
          </p:nvPr>
        </p:nvSpPr>
        <p:spPr/>
        <p:txBody>
          <a:bodyPr/>
          <a:lstStyle/>
          <a:p>
            <a:endParaRPr lang="en-GB"/>
          </a:p>
        </p:txBody>
      </p:sp>
      <p:pic>
        <p:nvPicPr>
          <p:cNvPr id="3074" name="Picture 2" descr="http://news.bbcimg.co.uk/media/images/67444000/jpg/_67444534_67444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5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Bermuda Triangle</a:t>
            </a:r>
            <a:endParaRPr lang="en-GB" dirty="0"/>
          </a:p>
        </p:txBody>
      </p:sp>
      <p:sp>
        <p:nvSpPr>
          <p:cNvPr id="3" name="Content Placeholder 2"/>
          <p:cNvSpPr>
            <a:spLocks noGrp="1"/>
          </p:cNvSpPr>
          <p:nvPr>
            <p:ph idx="1"/>
          </p:nvPr>
        </p:nvSpPr>
        <p:spPr/>
        <p:txBody>
          <a:bodyPr/>
          <a:lstStyle/>
          <a:p>
            <a:endParaRPr lang="en-GB"/>
          </a:p>
        </p:txBody>
      </p:sp>
      <p:pic>
        <p:nvPicPr>
          <p:cNvPr id="18436" name="Picture 4" descr="C:\Users\sophie.smith\AppData\Local\Microsoft\Windows\Temporary Internet Files\Content.IE5\HJJ2OH1Z\MC9003898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36912"/>
            <a:ext cx="4194505" cy="293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1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Audrey Santo </a:t>
            </a:r>
            <a:endParaRPr lang="en-GB" dirty="0"/>
          </a:p>
        </p:txBody>
      </p:sp>
      <p:sp>
        <p:nvSpPr>
          <p:cNvPr id="3" name="Content Placeholder 2"/>
          <p:cNvSpPr>
            <a:spLocks noGrp="1"/>
          </p:cNvSpPr>
          <p:nvPr>
            <p:ph idx="1"/>
          </p:nvPr>
        </p:nvSpPr>
        <p:spPr/>
        <p:txBody>
          <a:bodyPr/>
          <a:lstStyle/>
          <a:p>
            <a:endParaRPr lang="en-GB"/>
          </a:p>
        </p:txBody>
      </p:sp>
      <p:pic>
        <p:nvPicPr>
          <p:cNvPr id="19460" name="Picture 4" descr="http://www.littleaudreysanto.org/images/1221349982_7478_edited-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276872"/>
            <a:ext cx="2769096" cy="362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3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B786E0C-46AA-4840-9E66-1489A4B8D522}"/>
              </a:ext>
            </a:extLst>
          </p:cNvPr>
          <p:cNvSpPr/>
          <p:nvPr/>
        </p:nvSpPr>
        <p:spPr>
          <a:xfrm>
            <a:off x="352698" y="974379"/>
            <a:ext cx="2634265" cy="1320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a:solidFill>
                  <a:schemeClr val="tx1"/>
                </a:solidFill>
              </a:rPr>
              <a:t>Read it:</a:t>
            </a:r>
          </a:p>
          <a:p>
            <a:pPr algn="ctr"/>
            <a:r>
              <a:rPr lang="en-US" sz="1350" b="1" dirty="0"/>
              <a:t>  </a:t>
            </a:r>
          </a:p>
          <a:p>
            <a:pPr algn="ctr"/>
            <a:r>
              <a:rPr lang="en-US" sz="1350" dirty="0"/>
              <a:t>  </a:t>
            </a:r>
            <a:r>
              <a:rPr lang="en-US" sz="1350" dirty="0"/>
              <a:t>Moral </a:t>
            </a:r>
            <a:endParaRPr lang="en-US" sz="1350" dirty="0"/>
          </a:p>
        </p:txBody>
      </p:sp>
      <p:sp>
        <p:nvSpPr>
          <p:cNvPr id="6" name="Rounded Rectangle 5">
            <a:extLst>
              <a:ext uri="{FF2B5EF4-FFF2-40B4-BE49-F238E27FC236}">
                <a16:creationId xmlns:a16="http://schemas.microsoft.com/office/drawing/2014/main" id="{C82C1A0F-2B53-FA47-8DC5-D35A5F163482}"/>
              </a:ext>
            </a:extLst>
          </p:cNvPr>
          <p:cNvSpPr/>
          <p:nvPr/>
        </p:nvSpPr>
        <p:spPr>
          <a:xfrm>
            <a:off x="5723538" y="2556535"/>
            <a:ext cx="2384022" cy="1256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a:solidFill>
                  <a:schemeClr val="tx1"/>
                </a:solidFill>
              </a:rPr>
              <a:t>Example:</a:t>
            </a:r>
          </a:p>
          <a:p>
            <a:pPr algn="ctr"/>
            <a:r>
              <a:rPr lang="en-US" sz="1500" u="sng" dirty="0">
                <a:solidFill>
                  <a:schemeClr val="tx1"/>
                </a:solidFill>
              </a:rPr>
              <a:t>I am a moral person </a:t>
            </a:r>
            <a:endParaRPr lang="en-US" sz="1500" u="sng" dirty="0">
              <a:solidFill>
                <a:schemeClr val="tx1"/>
              </a:solidFill>
            </a:endParaRPr>
          </a:p>
        </p:txBody>
      </p:sp>
      <p:sp>
        <p:nvSpPr>
          <p:cNvPr id="7" name="Rounded Rectangle 6">
            <a:extLst>
              <a:ext uri="{FF2B5EF4-FFF2-40B4-BE49-F238E27FC236}">
                <a16:creationId xmlns:a16="http://schemas.microsoft.com/office/drawing/2014/main" id="{A541C907-6B38-AB42-827D-253F2344DF9D}"/>
              </a:ext>
            </a:extLst>
          </p:cNvPr>
          <p:cNvSpPr/>
          <p:nvPr/>
        </p:nvSpPr>
        <p:spPr>
          <a:xfrm>
            <a:off x="538087" y="2539442"/>
            <a:ext cx="2263484" cy="129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u="sng" dirty="0">
                <a:solidFill>
                  <a:schemeClr val="tx1"/>
                </a:solidFill>
              </a:rPr>
              <a:t> Deconstruct it</a:t>
            </a:r>
            <a:r>
              <a:rPr lang="en-GB" sz="1500" u="sng" dirty="0">
                <a:solidFill>
                  <a:schemeClr val="tx1"/>
                </a:solidFill>
              </a:rPr>
              <a:t>:</a:t>
            </a:r>
          </a:p>
          <a:p>
            <a:pPr algn="ctr"/>
            <a:r>
              <a:rPr lang="en-US" sz="1350" dirty="0"/>
              <a:t>from Latin </a:t>
            </a:r>
            <a:r>
              <a:rPr lang="en-US" sz="1350" i="1" dirty="0" err="1"/>
              <a:t>moralis</a:t>
            </a:r>
            <a:r>
              <a:rPr lang="en-US" sz="1350" dirty="0"/>
              <a:t> "proper behavior of a person in society," </a:t>
            </a:r>
            <a:endParaRPr lang="en-GB" sz="1500" u="sng" dirty="0">
              <a:solidFill>
                <a:schemeClr val="tx1"/>
              </a:solidFill>
            </a:endParaRPr>
          </a:p>
        </p:txBody>
      </p:sp>
      <p:sp>
        <p:nvSpPr>
          <p:cNvPr id="25" name="Rounded Rectangle 24">
            <a:extLst>
              <a:ext uri="{FF2B5EF4-FFF2-40B4-BE49-F238E27FC236}">
                <a16:creationId xmlns:a16="http://schemas.microsoft.com/office/drawing/2014/main" id="{3D09800D-C8B7-BF4B-87D8-C81E42D800BA}"/>
              </a:ext>
            </a:extLst>
          </p:cNvPr>
          <p:cNvSpPr/>
          <p:nvPr/>
        </p:nvSpPr>
        <p:spPr>
          <a:xfrm>
            <a:off x="2745058" y="4066599"/>
            <a:ext cx="2853359" cy="1424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a:solidFill>
                  <a:schemeClr val="tx1"/>
                </a:solidFill>
              </a:rPr>
              <a:t>Link it</a:t>
            </a:r>
            <a:r>
              <a:rPr lang="en-US" sz="1500" u="sng" dirty="0">
                <a:solidFill>
                  <a:schemeClr val="tx1"/>
                </a:solidFill>
              </a:rPr>
              <a:t>:</a:t>
            </a:r>
          </a:p>
          <a:p>
            <a:pPr algn="ctr"/>
            <a:r>
              <a:rPr lang="en-US" sz="1500" u="sng" dirty="0">
                <a:solidFill>
                  <a:schemeClr val="tx1"/>
                </a:solidFill>
              </a:rPr>
              <a:t>Right, ethics, conscience, consequence </a:t>
            </a:r>
            <a:endParaRPr lang="en-US" sz="1500" u="sng" dirty="0">
              <a:solidFill>
                <a:schemeClr val="tx1"/>
              </a:solidFill>
            </a:endParaRPr>
          </a:p>
        </p:txBody>
      </p:sp>
      <p:pic>
        <p:nvPicPr>
          <p:cNvPr id="39" name="Picture 38">
            <a:extLst>
              <a:ext uri="{FF2B5EF4-FFF2-40B4-BE49-F238E27FC236}">
                <a16:creationId xmlns:a16="http://schemas.microsoft.com/office/drawing/2014/main" id="{59106E6A-F630-4047-A62F-69F3E6CDE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914" y="5584670"/>
            <a:ext cx="5670709" cy="405051"/>
          </a:xfrm>
          <a:prstGeom prst="rect">
            <a:avLst/>
          </a:prstGeom>
        </p:spPr>
      </p:pic>
      <p:sp>
        <p:nvSpPr>
          <p:cNvPr id="14" name="Rounded Rectangle 13">
            <a:extLst>
              <a:ext uri="{FF2B5EF4-FFF2-40B4-BE49-F238E27FC236}">
                <a16:creationId xmlns:a16="http://schemas.microsoft.com/office/drawing/2014/main" id="{AB786E0C-46AA-4840-9E66-1489A4B8D522}"/>
              </a:ext>
            </a:extLst>
          </p:cNvPr>
          <p:cNvSpPr/>
          <p:nvPr/>
        </p:nvSpPr>
        <p:spPr>
          <a:xfrm>
            <a:off x="5598417" y="1037457"/>
            <a:ext cx="2634265" cy="1194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a:solidFill>
                  <a:schemeClr val="tx1"/>
                </a:solidFill>
              </a:rPr>
              <a:t>Define </a:t>
            </a:r>
            <a:r>
              <a:rPr lang="en-US" sz="1500" u="sng" dirty="0">
                <a:solidFill>
                  <a:schemeClr val="tx1"/>
                </a:solidFill>
              </a:rPr>
              <a:t>it:</a:t>
            </a:r>
          </a:p>
          <a:p>
            <a:pPr algn="ctr"/>
            <a:r>
              <a:rPr lang="en-US" sz="1350" b="1" dirty="0"/>
              <a:t>  </a:t>
            </a:r>
          </a:p>
          <a:p>
            <a:pPr algn="ctr"/>
            <a:r>
              <a:rPr lang="en-US" sz="1350" dirty="0"/>
              <a:t>Right and wrong behavior   </a:t>
            </a:r>
            <a:endParaRPr lang="en-US" sz="1350" dirty="0"/>
          </a:p>
        </p:txBody>
      </p:sp>
      <p:sp>
        <p:nvSpPr>
          <p:cNvPr id="2" name="Rectangle 1"/>
          <p:cNvSpPr/>
          <p:nvPr/>
        </p:nvSpPr>
        <p:spPr>
          <a:xfrm>
            <a:off x="3337302" y="2882813"/>
            <a:ext cx="1850508" cy="900246"/>
          </a:xfrm>
          <a:prstGeom prst="rect">
            <a:avLst/>
          </a:prstGeom>
          <a:noFill/>
        </p:spPr>
        <p:txBody>
          <a:bodyPr wrap="none" lIns="68580" tIns="34290" rIns="68580" bIns="34290">
            <a:spAutoFit/>
          </a:bodyPr>
          <a:lstStyle/>
          <a:p>
            <a:pPr algn="ctr"/>
            <a:r>
              <a:rPr lang="en-US" sz="5400" b="1" dirty="0">
                <a:ln w="12700">
                  <a:solidFill>
                    <a:schemeClr val="accent3">
                      <a:lumMod val="50000"/>
                    </a:schemeClr>
                  </a:solidFill>
                  <a:prstDash val="solid"/>
                </a:ln>
                <a:solidFill>
                  <a:srgbClr val="00B050"/>
                </a:solidFill>
                <a:effectLst>
                  <a:innerShdw blurRad="177800">
                    <a:schemeClr val="accent3">
                      <a:lumMod val="50000"/>
                    </a:schemeClr>
                  </a:innerShdw>
                </a:effectLst>
              </a:rPr>
              <a:t>WOW</a:t>
            </a:r>
            <a:endParaRPr lang="en-US" sz="5400" b="1"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Tree>
    <p:extLst>
      <p:ext uri="{BB962C8B-B14F-4D97-AF65-F5344CB8AC3E}">
        <p14:creationId xmlns:p14="http://schemas.microsoft.com/office/powerpoint/2010/main" val="28262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5"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a:t>
            </a:r>
            <a:endParaRPr lang="en-GB" dirty="0"/>
          </a:p>
        </p:txBody>
      </p:sp>
      <p:sp>
        <p:nvSpPr>
          <p:cNvPr id="3" name="Content Placeholder 2"/>
          <p:cNvSpPr>
            <a:spLocks noGrp="1"/>
          </p:cNvSpPr>
          <p:nvPr>
            <p:ph idx="1"/>
          </p:nvPr>
        </p:nvSpPr>
        <p:spPr/>
        <p:txBody>
          <a:bodyPr>
            <a:normAutofit/>
          </a:bodyPr>
          <a:lstStyle/>
          <a:p>
            <a:r>
              <a:rPr lang="en-GB" sz="2400" dirty="0" smtClean="0"/>
              <a:t>You now have three minutes to prepare a speech about which ever event you have just looked at. </a:t>
            </a:r>
          </a:p>
          <a:p>
            <a:r>
              <a:rPr lang="en-GB" sz="2400" dirty="0" smtClean="0"/>
              <a:t>You will need to present it to the group. </a:t>
            </a:r>
          </a:p>
          <a:p>
            <a:r>
              <a:rPr lang="en-GB" sz="2400" dirty="0" smtClean="0"/>
              <a:t>You will need to tell us what you have done in the gaps on the sheet. </a:t>
            </a:r>
            <a:endParaRPr lang="en-GB" sz="2400" dirty="0"/>
          </a:p>
        </p:txBody>
      </p:sp>
    </p:spTree>
    <p:extLst>
      <p:ext uri="{BB962C8B-B14F-4D97-AF65-F5344CB8AC3E}">
        <p14:creationId xmlns:p14="http://schemas.microsoft.com/office/powerpoint/2010/main" val="101304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http://thebeattitude.files.wordpress.com/2009/01/miracle-on-the-huds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40681" y="2543969"/>
            <a:ext cx="4286250" cy="3114675"/>
          </a:xfrm>
          <a:noFill/>
        </p:spPr>
      </p:pic>
      <p:sp>
        <p:nvSpPr>
          <p:cNvPr id="7" name="TextBox 6"/>
          <p:cNvSpPr txBox="1"/>
          <p:nvPr/>
        </p:nvSpPr>
        <p:spPr>
          <a:xfrm>
            <a:off x="214313" y="285750"/>
            <a:ext cx="8929687" cy="1200150"/>
          </a:xfrm>
          <a:prstGeom prst="rect">
            <a:avLst/>
          </a:prstGeom>
          <a:noFill/>
        </p:spPr>
        <p:txBody>
          <a:bodyPr>
            <a:spAutoFit/>
          </a:bodyPr>
          <a:lstStyle/>
          <a:p>
            <a:pPr>
              <a:defRPr/>
            </a:pPr>
            <a:r>
              <a:rPr lang="en-GB" sz="7200" b="1" dirty="0">
                <a:solidFill>
                  <a:srgbClr val="7030A0"/>
                </a:solidFill>
                <a:latin typeface="+mn-lt"/>
              </a:rPr>
              <a:t>A modern miracle?</a:t>
            </a:r>
          </a:p>
        </p:txBody>
      </p:sp>
    </p:spTree>
    <p:extLst>
      <p:ext uri="{BB962C8B-B14F-4D97-AF65-F5344CB8AC3E}">
        <p14:creationId xmlns:p14="http://schemas.microsoft.com/office/powerpoint/2010/main" val="2357740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motherandbab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1785938"/>
            <a:ext cx="4332288"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syringe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0"/>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pic-ivf-cost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1357313"/>
            <a:ext cx="42846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foetus%252015semain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5782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health">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500313"/>
            <a:ext cx="322421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ethicsindex_euthanasia">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465638"/>
            <a:ext cx="37084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pro-life-sign">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0250" y="4214813"/>
            <a:ext cx="401478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microscopic-test">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6213" y="4214813"/>
            <a:ext cx="388778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FG-070503-014">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28184" y="0"/>
            <a:ext cx="2915816" cy="199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82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2000"/>
                                        <p:tgtEl>
                                          <p:spTgt spid="8198"/>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8204"/>
                                        </p:tgtEl>
                                        <p:attrNameLst>
                                          <p:attrName>style.visibility</p:attrName>
                                        </p:attrNameLst>
                                      </p:cBhvr>
                                      <p:to>
                                        <p:strVal val="visible"/>
                                      </p:to>
                                    </p:set>
                                    <p:animEffect transition="in" filter="dissolve">
                                      <p:cBhvr>
                                        <p:cTn id="11" dur="2000"/>
                                        <p:tgtEl>
                                          <p:spTgt spid="8204"/>
                                        </p:tgtEl>
                                      </p:cBhvr>
                                    </p:animEffect>
                                  </p:childTnLst>
                                </p:cTn>
                              </p:par>
                            </p:childTnLst>
                          </p:cTn>
                        </p:par>
                        <p:par>
                          <p:cTn id="12" fill="hold" nodeType="afterGroup">
                            <p:stCondLst>
                              <p:cond delay="4000"/>
                            </p:stCondLst>
                            <p:childTnLst>
                              <p:par>
                                <p:cTn id="13" presetID="9" presetClass="entr" presetSubtype="0"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dissolve">
                                      <p:cBhvr>
                                        <p:cTn id="15" dur="2000"/>
                                        <p:tgtEl>
                                          <p:spTgt spid="8195"/>
                                        </p:tgtEl>
                                      </p:cBhvr>
                                    </p:animEffect>
                                  </p:childTnLst>
                                </p:cTn>
                              </p:par>
                            </p:childTnLst>
                          </p:cTn>
                        </p:par>
                        <p:par>
                          <p:cTn id="16" fill="hold" nodeType="afterGroup">
                            <p:stCondLst>
                              <p:cond delay="6000"/>
                            </p:stCondLst>
                            <p:childTnLst>
                              <p:par>
                                <p:cTn id="17" presetID="9" presetClass="entr" presetSubtype="0" fill="hold" nodeType="afterEffect">
                                  <p:stCondLst>
                                    <p:cond delay="0"/>
                                  </p:stCondLst>
                                  <p:childTnLst>
                                    <p:set>
                                      <p:cBhvr>
                                        <p:cTn id="18" dur="1" fill="hold">
                                          <p:stCondLst>
                                            <p:cond delay="0"/>
                                          </p:stCondLst>
                                        </p:cTn>
                                        <p:tgtEl>
                                          <p:spTgt spid="8200"/>
                                        </p:tgtEl>
                                        <p:attrNameLst>
                                          <p:attrName>style.visibility</p:attrName>
                                        </p:attrNameLst>
                                      </p:cBhvr>
                                      <p:to>
                                        <p:strVal val="visible"/>
                                      </p:to>
                                    </p:set>
                                    <p:animEffect transition="in" filter="dissolve">
                                      <p:cBhvr>
                                        <p:cTn id="19" dur="2000"/>
                                        <p:tgtEl>
                                          <p:spTgt spid="8200"/>
                                        </p:tgtEl>
                                      </p:cBhvr>
                                    </p:animEffect>
                                  </p:childTnLst>
                                </p:cTn>
                              </p:par>
                            </p:childTnLst>
                          </p:cTn>
                        </p:par>
                        <p:par>
                          <p:cTn id="20" fill="hold" nodeType="afterGroup">
                            <p:stCondLst>
                              <p:cond delay="8000"/>
                            </p:stCondLst>
                            <p:childTnLst>
                              <p:par>
                                <p:cTn id="21" presetID="9" presetClass="entr" presetSubtype="0" fill="hold" nodeType="after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dissolve">
                                      <p:cBhvr>
                                        <p:cTn id="23" dur="2000"/>
                                        <p:tgtEl>
                                          <p:spTgt spid="8199"/>
                                        </p:tgtEl>
                                      </p:cBhvr>
                                    </p:animEffect>
                                  </p:childTnLst>
                                </p:cTn>
                              </p:par>
                            </p:childTnLst>
                          </p:cTn>
                        </p:par>
                        <p:par>
                          <p:cTn id="24" fill="hold" nodeType="afterGroup">
                            <p:stCondLst>
                              <p:cond delay="10000"/>
                            </p:stCondLst>
                            <p:childTnLst>
                              <p:par>
                                <p:cTn id="25" presetID="9" presetClass="entr" presetSubtype="0" fill="hold" nodeType="after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ssolve">
                                      <p:cBhvr>
                                        <p:cTn id="27" dur="2000"/>
                                        <p:tgtEl>
                                          <p:spTgt spid="8197"/>
                                        </p:tgtEl>
                                      </p:cBhvr>
                                    </p:animEffect>
                                  </p:childTnLst>
                                </p:cTn>
                              </p:par>
                            </p:childTnLst>
                          </p:cTn>
                        </p:par>
                        <p:par>
                          <p:cTn id="28" fill="hold" nodeType="afterGroup">
                            <p:stCondLst>
                              <p:cond delay="12000"/>
                            </p:stCondLst>
                            <p:childTnLst>
                              <p:par>
                                <p:cTn id="29" presetID="9" presetClass="entr" presetSubtype="0" fill="hold" nodeType="after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dissolve">
                                      <p:cBhvr>
                                        <p:cTn id="31" dur="2000"/>
                                        <p:tgtEl>
                                          <p:spTgt spid="8203"/>
                                        </p:tgtEl>
                                      </p:cBhvr>
                                    </p:animEffect>
                                  </p:childTnLst>
                                </p:cTn>
                              </p:par>
                            </p:childTnLst>
                          </p:cTn>
                        </p:par>
                        <p:par>
                          <p:cTn id="32" fill="hold" nodeType="afterGroup">
                            <p:stCondLst>
                              <p:cond delay="14000"/>
                            </p:stCondLst>
                            <p:childTnLst>
                              <p:par>
                                <p:cTn id="33" presetID="9" presetClass="entr" presetSubtype="0" fill="hold" nodeType="afterEffect">
                                  <p:stCondLst>
                                    <p:cond delay="0"/>
                                  </p:stCondLst>
                                  <p:childTnLst>
                                    <p:set>
                                      <p:cBhvr>
                                        <p:cTn id="34" dur="1" fill="hold">
                                          <p:stCondLst>
                                            <p:cond delay="0"/>
                                          </p:stCondLst>
                                        </p:cTn>
                                        <p:tgtEl>
                                          <p:spTgt spid="8194"/>
                                        </p:tgtEl>
                                        <p:attrNameLst>
                                          <p:attrName>style.visibility</p:attrName>
                                        </p:attrNameLst>
                                      </p:cBhvr>
                                      <p:to>
                                        <p:strVal val="visible"/>
                                      </p:to>
                                    </p:set>
                                    <p:animEffect transition="in" filter="dissolve">
                                      <p:cBhvr>
                                        <p:cTn id="35" dur="2000"/>
                                        <p:tgtEl>
                                          <p:spTgt spid="8194"/>
                                        </p:tgtEl>
                                      </p:cBhvr>
                                    </p:animEffect>
                                  </p:childTnLst>
                                </p:cTn>
                              </p:par>
                            </p:childTnLst>
                          </p:cTn>
                        </p:par>
                        <p:par>
                          <p:cTn id="36" fill="hold" nodeType="afterGroup">
                            <p:stCondLst>
                              <p:cond delay="16000"/>
                            </p:stCondLst>
                            <p:childTnLst>
                              <p:par>
                                <p:cTn id="37" presetID="9" presetClass="entr" presetSubtype="0" fill="hold" nodeType="after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dissolve">
                                      <p:cBhvr>
                                        <p:cTn id="39"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pPr algn="ctr"/>
            <a:r>
              <a:rPr lang="en-GB" u="sng" dirty="0" smtClean="0"/>
              <a:t>Title: Miracles </a:t>
            </a:r>
            <a:endParaRPr lang="en-GB" u="sng" dirty="0"/>
          </a:p>
        </p:txBody>
      </p:sp>
      <p:sp>
        <p:nvSpPr>
          <p:cNvPr id="3" name="Content Placeholder 2"/>
          <p:cNvSpPr>
            <a:spLocks noGrp="1"/>
          </p:cNvSpPr>
          <p:nvPr>
            <p:ph idx="1"/>
          </p:nvPr>
        </p:nvSpPr>
        <p:spPr/>
        <p:txBody>
          <a:bodyPr/>
          <a:lstStyle/>
          <a:p>
            <a:endParaRPr lang="en-GB"/>
          </a:p>
        </p:txBody>
      </p:sp>
      <p:pic>
        <p:nvPicPr>
          <p:cNvPr id="1026" name="Picture 2" descr="Biblical epic: Magician Dynamo poses while standing in the middle of the River Thames where he performed an illusion in which he appeared to walk on wa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6955289" cy="350650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1560" y="5494407"/>
            <a:ext cx="7992888" cy="958929"/>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What is happening in this picture?</a:t>
            </a:r>
            <a:endParaRPr lang="en-GB" dirty="0"/>
          </a:p>
        </p:txBody>
      </p:sp>
    </p:spTree>
    <p:extLst>
      <p:ext uri="{BB962C8B-B14F-4D97-AF65-F5344CB8AC3E}">
        <p14:creationId xmlns:p14="http://schemas.microsoft.com/office/powerpoint/2010/main" val="273098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 </a:t>
            </a:r>
            <a:endParaRPr lang="en-GB" dirty="0"/>
          </a:p>
        </p:txBody>
      </p:sp>
      <p:sp>
        <p:nvSpPr>
          <p:cNvPr id="3" name="Content Placeholder 2"/>
          <p:cNvSpPr>
            <a:spLocks noGrp="1"/>
          </p:cNvSpPr>
          <p:nvPr>
            <p:ph idx="1"/>
          </p:nvPr>
        </p:nvSpPr>
        <p:spPr/>
        <p:txBody>
          <a:bodyPr/>
          <a:lstStyle/>
          <a:p>
            <a:r>
              <a:rPr lang="en-GB" dirty="0" smtClean="0"/>
              <a:t>By the end of the lesson everyone will know what a miracle is. </a:t>
            </a:r>
          </a:p>
          <a:p>
            <a:endParaRPr lang="en-GB" dirty="0"/>
          </a:p>
        </p:txBody>
      </p:sp>
    </p:spTree>
    <p:extLst>
      <p:ext uri="{BB962C8B-B14F-4D97-AF65-F5344CB8AC3E}">
        <p14:creationId xmlns:p14="http://schemas.microsoft.com/office/powerpoint/2010/main" val="83869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Key Words</a:t>
            </a:r>
            <a:endParaRPr lang="en-GB" b="1" dirty="0"/>
          </a:p>
        </p:txBody>
      </p:sp>
      <p:sp>
        <p:nvSpPr>
          <p:cNvPr id="3" name="Content Placeholder 2"/>
          <p:cNvSpPr>
            <a:spLocks noGrp="1"/>
          </p:cNvSpPr>
          <p:nvPr>
            <p:ph idx="1"/>
          </p:nvPr>
        </p:nvSpPr>
        <p:spPr/>
        <p:txBody>
          <a:bodyPr>
            <a:normAutofit fontScale="92500" lnSpcReduction="10000"/>
          </a:bodyPr>
          <a:lstStyle/>
          <a:p>
            <a:r>
              <a:rPr lang="en-GB" sz="4000" dirty="0" smtClean="0"/>
              <a:t>Miracle</a:t>
            </a:r>
          </a:p>
          <a:p>
            <a:r>
              <a:rPr lang="en-GB" sz="4000" dirty="0" smtClean="0"/>
              <a:t>Mystery </a:t>
            </a:r>
          </a:p>
          <a:p>
            <a:r>
              <a:rPr lang="en-GB" sz="4000" dirty="0" smtClean="0"/>
              <a:t>Coincidence </a:t>
            </a:r>
          </a:p>
          <a:p>
            <a:endParaRPr lang="en-GB" sz="4000" dirty="0"/>
          </a:p>
          <a:p>
            <a:r>
              <a:rPr lang="en-GB" sz="4000" dirty="0" smtClean="0"/>
              <a:t>What do these words mean?</a:t>
            </a:r>
          </a:p>
        </p:txBody>
      </p:sp>
      <p:pic>
        <p:nvPicPr>
          <p:cNvPr id="3074" name="Picture 2" descr="C:\Users\sophie.smith\AppData\Local\Microsoft\Windows\Temporary Internet Files\Content.IE5\SIQ1IS8T\MC9000310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3" y="3284984"/>
            <a:ext cx="1771665" cy="270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Match up the words with the definitions.</a:t>
            </a:r>
            <a:endParaRPr lang="en-GB" dirty="0"/>
          </a:p>
        </p:txBody>
      </p:sp>
      <p:sp>
        <p:nvSpPr>
          <p:cNvPr id="3" name="Content Placeholder 2"/>
          <p:cNvSpPr>
            <a:spLocks noGrp="1"/>
          </p:cNvSpPr>
          <p:nvPr>
            <p:ph idx="1"/>
          </p:nvPr>
        </p:nvSpPr>
        <p:spPr>
          <a:xfrm>
            <a:off x="1043492" y="2323652"/>
            <a:ext cx="2592403" cy="3508977"/>
          </a:xfrm>
        </p:spPr>
        <p:txBody>
          <a:bodyPr>
            <a:normAutofit/>
          </a:bodyPr>
          <a:lstStyle/>
          <a:p>
            <a:r>
              <a:rPr lang="en-GB" sz="2400" dirty="0" smtClean="0"/>
              <a:t>Miracle</a:t>
            </a:r>
          </a:p>
          <a:p>
            <a:endParaRPr lang="en-GB" sz="2400" dirty="0"/>
          </a:p>
          <a:p>
            <a:endParaRPr lang="en-GB" sz="2400" dirty="0" smtClean="0"/>
          </a:p>
          <a:p>
            <a:r>
              <a:rPr lang="en-GB" sz="2400" dirty="0" smtClean="0"/>
              <a:t>Mystery</a:t>
            </a:r>
          </a:p>
          <a:p>
            <a:endParaRPr lang="en-GB" sz="2400" dirty="0"/>
          </a:p>
          <a:p>
            <a:endParaRPr lang="en-GB" sz="2400" dirty="0" smtClean="0"/>
          </a:p>
          <a:p>
            <a:r>
              <a:rPr lang="en-GB" sz="2400" dirty="0" smtClean="0"/>
              <a:t>Coincidence	</a:t>
            </a:r>
            <a:endParaRPr lang="en-GB" sz="2400" dirty="0"/>
          </a:p>
        </p:txBody>
      </p:sp>
      <p:sp>
        <p:nvSpPr>
          <p:cNvPr id="4" name="Content Placeholder 2"/>
          <p:cNvSpPr txBox="1">
            <a:spLocks/>
          </p:cNvSpPr>
          <p:nvPr/>
        </p:nvSpPr>
        <p:spPr>
          <a:xfrm>
            <a:off x="3635896" y="2335872"/>
            <a:ext cx="4472945" cy="3508977"/>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GB" dirty="0" smtClean="0">
                <a:solidFill>
                  <a:srgbClr val="7030A0"/>
                </a:solidFill>
              </a:rPr>
              <a:t>something that cannot be explained.</a:t>
            </a:r>
          </a:p>
          <a:p>
            <a:endParaRPr lang="en-GB" dirty="0" smtClean="0">
              <a:solidFill>
                <a:srgbClr val="7030A0"/>
              </a:solidFill>
            </a:endParaRPr>
          </a:p>
          <a:p>
            <a:r>
              <a:rPr lang="en-GB" dirty="0" smtClean="0">
                <a:solidFill>
                  <a:srgbClr val="7030A0"/>
                </a:solidFill>
              </a:rPr>
              <a:t>If I wanted an ice cream and then an ice cream van appeared.</a:t>
            </a:r>
          </a:p>
          <a:p>
            <a:endParaRPr lang="en-GB" dirty="0" smtClean="0">
              <a:solidFill>
                <a:srgbClr val="7030A0"/>
              </a:solidFill>
            </a:endParaRPr>
          </a:p>
          <a:p>
            <a:r>
              <a:rPr lang="en-GB" dirty="0" smtClean="0">
                <a:solidFill>
                  <a:srgbClr val="7030A0"/>
                </a:solidFill>
              </a:rPr>
              <a:t>an event that defies the law of nature, that can be linked to a God or the supernatural.</a:t>
            </a:r>
          </a:p>
          <a:p>
            <a:pPr>
              <a:buFont typeface="Arial" charset="0"/>
              <a:buNone/>
            </a:pPr>
            <a:endParaRPr lang="en-GB" sz="1800" dirty="0" smtClean="0">
              <a:solidFill>
                <a:srgbClr val="7030A0"/>
              </a:solidFill>
            </a:endParaRPr>
          </a:p>
          <a:p>
            <a:pPr>
              <a:buFont typeface="Arial" charset="0"/>
              <a:buNone/>
            </a:pPr>
            <a:endParaRPr lang="en-GB" sz="1800" dirty="0" smtClean="0">
              <a:solidFill>
                <a:srgbClr val="7030A0"/>
              </a:solidFill>
            </a:endParaRPr>
          </a:p>
          <a:p>
            <a:pPr marL="68580" indent="0">
              <a:buFont typeface="Wingdings 2" pitchFamily="18" charset="2"/>
              <a:buNone/>
            </a:pPr>
            <a:endParaRPr lang="en-GB" sz="4000" dirty="0" smtClean="0"/>
          </a:p>
        </p:txBody>
      </p:sp>
    </p:spTree>
    <p:extLst>
      <p:ext uri="{BB962C8B-B14F-4D97-AF65-F5344CB8AC3E}">
        <p14:creationId xmlns:p14="http://schemas.microsoft.com/office/powerpoint/2010/main" val="377855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Key Words</a:t>
            </a:r>
            <a:endParaRPr lang="en-GB" b="1" dirty="0"/>
          </a:p>
        </p:txBody>
      </p:sp>
      <p:sp>
        <p:nvSpPr>
          <p:cNvPr id="3" name="Content Placeholder 2"/>
          <p:cNvSpPr>
            <a:spLocks noGrp="1"/>
          </p:cNvSpPr>
          <p:nvPr>
            <p:ph idx="1"/>
          </p:nvPr>
        </p:nvSpPr>
        <p:spPr>
          <a:xfrm>
            <a:off x="323528" y="2160590"/>
            <a:ext cx="8820471" cy="3880773"/>
          </a:xfrm>
        </p:spPr>
        <p:txBody>
          <a:bodyPr>
            <a:normAutofit/>
          </a:bodyPr>
          <a:lstStyle/>
          <a:p>
            <a:r>
              <a:rPr lang="en-GB" sz="2800" dirty="0" smtClean="0"/>
              <a:t>Mystery – </a:t>
            </a:r>
            <a:r>
              <a:rPr lang="en-GB" sz="2000" dirty="0" smtClean="0">
                <a:solidFill>
                  <a:srgbClr val="7030A0"/>
                </a:solidFill>
              </a:rPr>
              <a:t>something that cannot be explained.</a:t>
            </a:r>
          </a:p>
          <a:p>
            <a:r>
              <a:rPr lang="en-GB" sz="2800" dirty="0" smtClean="0"/>
              <a:t>Coincidence</a:t>
            </a:r>
            <a:r>
              <a:rPr lang="en-GB" sz="4400" dirty="0"/>
              <a:t>- </a:t>
            </a:r>
            <a:r>
              <a:rPr lang="en-GB" sz="2000" dirty="0">
                <a:solidFill>
                  <a:srgbClr val="7030A0"/>
                </a:solidFill>
              </a:rPr>
              <a:t>A remarkable concurrence of events or circumstances without apparent casual </a:t>
            </a:r>
          </a:p>
          <a:p>
            <a:pPr>
              <a:buFont typeface="Arial" charset="0"/>
              <a:buNone/>
            </a:pPr>
            <a:r>
              <a:rPr lang="en-GB" sz="2000" dirty="0" smtClean="0">
                <a:solidFill>
                  <a:srgbClr val="7030A0"/>
                </a:solidFill>
              </a:rPr>
              <a:t>	connection</a:t>
            </a:r>
            <a:r>
              <a:rPr lang="en-GB" sz="2000" dirty="0">
                <a:solidFill>
                  <a:srgbClr val="7030A0"/>
                </a:solidFill>
              </a:rPr>
              <a:t>.</a:t>
            </a:r>
          </a:p>
          <a:p>
            <a:r>
              <a:rPr lang="en-GB" sz="2800" dirty="0" smtClean="0"/>
              <a:t>Miracle – </a:t>
            </a:r>
            <a:r>
              <a:rPr lang="en-GB" sz="2000" dirty="0" smtClean="0">
                <a:solidFill>
                  <a:srgbClr val="7030A0"/>
                </a:solidFill>
              </a:rPr>
              <a:t>an event that defies the law of nature, that can be linked to a God or the supernatural.</a:t>
            </a:r>
          </a:p>
          <a:p>
            <a:pPr>
              <a:buFont typeface="Arial" charset="0"/>
              <a:buNone/>
            </a:pPr>
            <a:endParaRPr lang="en-GB" sz="1800" dirty="0">
              <a:solidFill>
                <a:srgbClr val="7030A0"/>
              </a:solidFill>
            </a:endParaRPr>
          </a:p>
          <a:p>
            <a:pPr>
              <a:buFont typeface="Arial" charset="0"/>
              <a:buNone/>
            </a:pPr>
            <a:endParaRPr lang="en-GB" sz="1800" dirty="0">
              <a:solidFill>
                <a:srgbClr val="7030A0"/>
              </a:solidFill>
            </a:endParaRPr>
          </a:p>
          <a:p>
            <a:pPr marL="68580" indent="0">
              <a:buNone/>
            </a:pPr>
            <a:endParaRPr lang="en-GB" sz="4000" dirty="0" smtClean="0"/>
          </a:p>
        </p:txBody>
      </p:sp>
    </p:spTree>
    <p:extLst>
      <p:ext uri="{BB962C8B-B14F-4D97-AF65-F5344CB8AC3E}">
        <p14:creationId xmlns:p14="http://schemas.microsoft.com/office/powerpoint/2010/main" val="150934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Think, pair, share </a:t>
            </a:r>
            <a:endParaRPr lang="en-GB" dirty="0"/>
          </a:p>
        </p:txBody>
      </p:sp>
      <p:sp>
        <p:nvSpPr>
          <p:cNvPr id="3" name="Content Placeholder 2"/>
          <p:cNvSpPr>
            <a:spLocks noGrp="1"/>
          </p:cNvSpPr>
          <p:nvPr>
            <p:ph idx="1"/>
          </p:nvPr>
        </p:nvSpPr>
        <p:spPr/>
        <p:txBody>
          <a:bodyPr>
            <a:normAutofit/>
          </a:bodyPr>
          <a:lstStyle/>
          <a:p>
            <a:r>
              <a:rPr lang="en-GB" sz="2800" dirty="0" smtClean="0"/>
              <a:t>With the person next to you can you think of any miracles?</a:t>
            </a:r>
          </a:p>
          <a:p>
            <a:r>
              <a:rPr lang="en-GB" sz="2800" dirty="0" smtClean="0"/>
              <a:t>Write them down in your books.</a:t>
            </a:r>
            <a:endParaRPr lang="en-GB" sz="2800" dirty="0"/>
          </a:p>
        </p:txBody>
      </p:sp>
      <p:pic>
        <p:nvPicPr>
          <p:cNvPr id="2050" name="Picture 2" descr="C:\Users\sophie.smith\AppData\Local\Microsoft\Windows\Temporary Internet Files\Content.IE5\HJJ2OH1Z\MC900022569[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5819" y="4725144"/>
            <a:ext cx="1471910" cy="168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6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571750" y="8572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5123" name="Rectangle 14"/>
          <p:cNvSpPr>
            <a:spLocks noGrp="1"/>
          </p:cNvSpPr>
          <p:nvPr>
            <p:ph idx="1"/>
          </p:nvPr>
        </p:nvSpPr>
        <p:spPr>
          <a:xfrm>
            <a:off x="214313" y="548679"/>
            <a:ext cx="8229600" cy="5506045"/>
          </a:xfrm>
        </p:spPr>
        <p:txBody>
          <a:bodyPr/>
          <a:lstStyle/>
          <a:p>
            <a:pPr algn="ctr">
              <a:buFont typeface="Arial" charset="0"/>
              <a:buNone/>
            </a:pPr>
            <a:r>
              <a:rPr lang="en-US" sz="4000" dirty="0" smtClean="0">
                <a:solidFill>
                  <a:schemeClr val="tx1"/>
                </a:solidFill>
              </a:rPr>
              <a:t>A child is stuck on a railway line. A train is coming, but the driver fails to see the child. However just in the nick of time the driver faints, his hand is taken off the lever and the train breaks automatically. The train then stops in front of the child.</a:t>
            </a:r>
          </a:p>
        </p:txBody>
      </p:sp>
      <p:pic>
        <p:nvPicPr>
          <p:cNvPr id="5124" name="Picture 8" descr="http://www.gifs.net/Animation11/Transportation/Trains/Long_tra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28575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http://www.gifs.net/Animation11/Transportation/Trains/Long_tra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28575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http://www.gifs.net/Animation11/Transportation/Trains/Long_tra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28575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4" descr="http://www.gifs.net/Animation11/Transportation/Trains/Train_colorful.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5467350"/>
            <a:ext cx="2857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24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362</TotalTime>
  <Words>463</Words>
  <Application>Microsoft Office PowerPoint</Application>
  <PresentationFormat>On-screen Show (4:3)</PresentationFormat>
  <Paragraphs>101</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Trebuchet MS</vt:lpstr>
      <vt:lpstr>Wingdings 2</vt:lpstr>
      <vt:lpstr>Wingdings 3</vt:lpstr>
      <vt:lpstr>Facet</vt:lpstr>
      <vt:lpstr>PowerPoint Presentation</vt:lpstr>
      <vt:lpstr>PowerPoint Presentation</vt:lpstr>
      <vt:lpstr>Title: Miracles </vt:lpstr>
      <vt:lpstr>Lesson Objectives </vt:lpstr>
      <vt:lpstr>Key Words</vt:lpstr>
      <vt:lpstr>Match up the words with the definitions.</vt:lpstr>
      <vt:lpstr>Key Words</vt:lpstr>
      <vt:lpstr>Think, pair, share </vt:lpstr>
      <vt:lpstr>PowerPoint Presentation</vt:lpstr>
      <vt:lpstr>What is a…</vt:lpstr>
      <vt:lpstr>Team work </vt:lpstr>
      <vt:lpstr>Mother who saw baby's pram fall under train thought baby had died.</vt:lpstr>
      <vt:lpstr>Dynamo crosses the River Thames on foot - without using a bridge.</vt:lpstr>
      <vt:lpstr>Conjoined twins separated in groundbreaking surgery.</vt:lpstr>
      <vt:lpstr>Bangladesh factory: woman found alive in rubble 17 days after collapse </vt:lpstr>
      <vt:lpstr>Airbus crashes in New York river</vt:lpstr>
      <vt:lpstr>Three girls found after being captured for 10 years</vt:lpstr>
      <vt:lpstr>Bermuda Triangle</vt:lpstr>
      <vt:lpstr>Audrey Santo </vt:lpstr>
      <vt:lpstr>Feedback</vt:lpstr>
      <vt:lpstr>PowerPoint Presentation</vt:lpstr>
      <vt:lpstr>PowerPoint Presentation</vt:lpstr>
    </vt:vector>
  </TitlesOfParts>
  <Company>The George Eliot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Miracles</dc:title>
  <dc:creator>Sophie Smith</dc:creator>
  <cp:lastModifiedBy>Victoria Ryan</cp:lastModifiedBy>
  <cp:revision>22</cp:revision>
  <dcterms:created xsi:type="dcterms:W3CDTF">2013-07-04T12:51:22Z</dcterms:created>
  <dcterms:modified xsi:type="dcterms:W3CDTF">2020-09-11T11:15:44Z</dcterms:modified>
</cp:coreProperties>
</file>