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59" r:id="rId4"/>
    <p:sldId id="260" r:id="rId5"/>
    <p:sldId id="265" r:id="rId6"/>
    <p:sldId id="262" r:id="rId7"/>
    <p:sldId id="263" r:id="rId8"/>
    <p:sldId id="261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387A4C-2185-4389-A572-2480ED42C694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84B5B-EDA8-4BBE-A84E-AB8F6C421C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437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4DFA8-3F5C-4258-9C25-255D137C1139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FB2BA-D55B-42B3-8EFD-726027F76A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895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mixture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60D249-407A-4E40-BF04-94F389A47FA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906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A2AB-0D66-4CB7-9A63-6F70C2102E1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BEA2-1A2B-4B43-960A-AC86474C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500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A2AB-0D66-4CB7-9A63-6F70C2102E1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BEA2-1A2B-4B43-960A-AC86474C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70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A2AB-0D66-4CB7-9A63-6F70C2102E1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BEA2-1A2B-4B43-960A-AC86474C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01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A2AB-0D66-4CB7-9A63-6F70C2102E1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BEA2-1A2B-4B43-960A-AC86474C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130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A2AB-0D66-4CB7-9A63-6F70C2102E1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BEA2-1A2B-4B43-960A-AC86474C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054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A2AB-0D66-4CB7-9A63-6F70C2102E1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BEA2-1A2B-4B43-960A-AC86474C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983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A2AB-0D66-4CB7-9A63-6F70C2102E1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BEA2-1A2B-4B43-960A-AC86474C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873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A2AB-0D66-4CB7-9A63-6F70C2102E1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BEA2-1A2B-4B43-960A-AC86474C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89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A2AB-0D66-4CB7-9A63-6F70C2102E1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BEA2-1A2B-4B43-960A-AC86474C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A2AB-0D66-4CB7-9A63-6F70C2102E1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BEA2-1A2B-4B43-960A-AC86474C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299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A2AB-0D66-4CB7-9A63-6F70C2102E1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BEA2-1A2B-4B43-960A-AC86474C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5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8A2AB-0D66-4CB7-9A63-6F70C2102E1C}" type="datetimeFigureOut">
              <a:rPr lang="en-GB" smtClean="0"/>
              <a:t>10/12/2019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4BEA2-1A2B-4B43-960A-AC86474C5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79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8651" y="2"/>
            <a:ext cx="6189054" cy="1072208"/>
          </a:xfrm>
          <a:prstGeom prst="rect">
            <a:avLst/>
          </a:prstGeom>
          <a:noFill/>
        </p:spPr>
        <p:txBody>
          <a:bodyPr wrap="square" lIns="117177" tIns="58588" rIns="117177" bIns="58588" rtlCol="0">
            <a:spAutoFit/>
          </a:bodyPr>
          <a:lstStyle/>
          <a:p>
            <a:pPr algn="ctr"/>
            <a:r>
              <a:rPr lang="en-GB" sz="6199" b="1" dirty="0">
                <a:solidFill>
                  <a:srgbClr val="0070C0"/>
                </a:solidFill>
                <a:latin typeface="Calibri Light" pitchFamily="34" charset="0"/>
                <a:cs typeface="Calibri Light" pitchFamily="34" charset="0"/>
              </a:rPr>
              <a:t>“Do Now” </a:t>
            </a:r>
            <a:r>
              <a:rPr lang="en-GB" sz="3599" b="1" dirty="0">
                <a:solidFill>
                  <a:srgbClr val="0070C0"/>
                </a:solidFill>
                <a:latin typeface="Calibri Light" pitchFamily="34" charset="0"/>
                <a:cs typeface="Calibri Light" pitchFamily="34" charset="0"/>
              </a:rPr>
              <a:t>(4 minutes)</a:t>
            </a:r>
            <a:endParaRPr lang="en-GB" sz="5099" b="1" dirty="0">
              <a:solidFill>
                <a:srgbClr val="0070C0"/>
              </a:solidFill>
              <a:latin typeface="Calibri Light" pitchFamily="34" charset="0"/>
              <a:cs typeface="Calibri Ligh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75947" y="514330"/>
            <a:ext cx="1333027" cy="826044"/>
          </a:xfrm>
          <a:prstGeom prst="rect">
            <a:avLst/>
          </a:prstGeom>
          <a:noFill/>
        </p:spPr>
        <p:txBody>
          <a:bodyPr wrap="square" lIns="117177" tIns="58588" rIns="117177" bIns="58588" rtlCol="0">
            <a:spAutoFit/>
          </a:bodyPr>
          <a:lstStyle/>
          <a:p>
            <a:pPr algn="ctr"/>
            <a:r>
              <a:rPr lang="en-GB" sz="4599" b="1" dirty="0">
                <a:solidFill>
                  <a:srgbClr val="FF0000"/>
                </a:solidFill>
                <a:latin typeface="Calibri Light" pitchFamily="34" charset="0"/>
                <a:cs typeface="Calibri Light" pitchFamily="34" charset="0"/>
              </a:rPr>
              <a:t>SA</a:t>
            </a:r>
          </a:p>
        </p:txBody>
      </p:sp>
      <p:sp>
        <p:nvSpPr>
          <p:cNvPr id="6" name="Oval 5"/>
          <p:cNvSpPr/>
          <p:nvPr/>
        </p:nvSpPr>
        <p:spPr>
          <a:xfrm>
            <a:off x="10571163" y="428603"/>
            <a:ext cx="1142595" cy="94298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177" tIns="58588" rIns="117177" bIns="58588" rtlCol="0" anchor="ctr"/>
          <a:lstStyle/>
          <a:p>
            <a:pPr algn="ctr"/>
            <a:endParaRPr lang="en-GB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0D207B9B-B607-48A5-89F7-A3BA5EDE2E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65" y="1157937"/>
            <a:ext cx="11261035" cy="501902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sz="3200" dirty="0">
                <a:latin typeface="+mj-lt"/>
              </a:rPr>
              <a:t>An element is:</a:t>
            </a:r>
          </a:p>
          <a:p>
            <a:pPr marL="914400" lvl="1" indent="-457200">
              <a:buAutoNum type="alphaLcPeriod"/>
            </a:pPr>
            <a:r>
              <a:rPr lang="en-GB" sz="2800" dirty="0">
                <a:latin typeface="+mj-lt"/>
              </a:rPr>
              <a:t>A substance containing two or more substances chemically combined</a:t>
            </a:r>
          </a:p>
          <a:p>
            <a:pPr marL="914400" lvl="1" indent="-457200">
              <a:buAutoNum type="alphaLcPeriod"/>
            </a:pPr>
            <a:r>
              <a:rPr lang="en-GB" sz="2800" dirty="0">
                <a:latin typeface="+mj-lt"/>
              </a:rPr>
              <a:t>A substance that is pure</a:t>
            </a:r>
          </a:p>
          <a:p>
            <a:pPr marL="914400" lvl="1" indent="-457200">
              <a:buAutoNum type="alphaLcPeriod"/>
            </a:pPr>
            <a:r>
              <a:rPr lang="en-GB" sz="2800" dirty="0">
                <a:latin typeface="+mj-lt"/>
              </a:rPr>
              <a:t>A substance only containing one type of substance</a:t>
            </a:r>
          </a:p>
          <a:p>
            <a:pPr marL="914400" lvl="1" indent="-457200">
              <a:buAutoNum type="alphaLcPeriod"/>
            </a:pPr>
            <a:r>
              <a:rPr lang="en-GB" sz="2800" dirty="0">
                <a:latin typeface="+mj-lt"/>
              </a:rPr>
              <a:t>None of the above</a:t>
            </a:r>
          </a:p>
          <a:p>
            <a:pPr marL="457200" indent="-457200">
              <a:buAutoNum type="arabicPeriod"/>
            </a:pPr>
            <a:r>
              <a:rPr lang="en-GB" sz="3200" dirty="0">
                <a:latin typeface="+mj-lt"/>
              </a:rPr>
              <a:t>True or False. An impure substance is a substance that contains only one type of substance.</a:t>
            </a:r>
          </a:p>
          <a:p>
            <a:pPr marL="457200" indent="-457200">
              <a:buAutoNum type="arabicPeriod"/>
            </a:pPr>
            <a:r>
              <a:rPr lang="en-GB" sz="3200" dirty="0">
                <a:latin typeface="+mj-lt"/>
              </a:rPr>
              <a:t>How would you separate sand and water?</a:t>
            </a:r>
          </a:p>
          <a:p>
            <a:pPr marL="457200" indent="-457200">
              <a:buAutoNum type="arabicPeriod"/>
            </a:pPr>
            <a:r>
              <a:rPr lang="en-GB" sz="3200" dirty="0">
                <a:latin typeface="+mj-lt"/>
              </a:rPr>
              <a:t>True or False. Air is an impure substance.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7DCF4BB-5522-48EB-9FA5-32B8C9ED2FCF}"/>
              </a:ext>
            </a:extLst>
          </p:cNvPr>
          <p:cNvSpPr/>
          <p:nvPr/>
        </p:nvSpPr>
        <p:spPr>
          <a:xfrm>
            <a:off x="543339" y="2557670"/>
            <a:ext cx="7911548" cy="4903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610DE06-B1E3-47B6-9967-2E5DED490BAE}"/>
              </a:ext>
            </a:extLst>
          </p:cNvPr>
          <p:cNvSpPr txBox="1"/>
          <p:nvPr/>
        </p:nvSpPr>
        <p:spPr>
          <a:xfrm>
            <a:off x="5100430" y="3862958"/>
            <a:ext cx="1245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+mj-lt"/>
              </a:rPr>
              <a:t>FALSE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92FF307-E866-4C7B-8EEA-C6CB38A468C9}"/>
              </a:ext>
            </a:extLst>
          </p:cNvPr>
          <p:cNvSpPr txBox="1"/>
          <p:nvPr/>
        </p:nvSpPr>
        <p:spPr>
          <a:xfrm>
            <a:off x="7604262" y="4447733"/>
            <a:ext cx="21625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+mj-lt"/>
              </a:rPr>
              <a:t>FILTRATION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7B3A6CC-6A31-47BA-ADEB-827E720A2659}"/>
              </a:ext>
            </a:extLst>
          </p:cNvPr>
          <p:cNvSpPr txBox="1"/>
          <p:nvPr/>
        </p:nvSpPr>
        <p:spPr>
          <a:xfrm>
            <a:off x="7244304" y="5007632"/>
            <a:ext cx="1245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rgbClr val="FF0000"/>
                </a:solidFill>
                <a:latin typeface="+mj-lt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409163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6" grpId="0" animBg="1"/>
      <p:bldP spid="17" grpId="0"/>
      <p:bldP spid="19" grpId="0"/>
      <p:bldP spid="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29C06-39AB-4529-9155-006CD7B95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658" y="1266092"/>
            <a:ext cx="10515600" cy="2825689"/>
          </a:xfrm>
        </p:spPr>
        <p:txBody>
          <a:bodyPr>
            <a:normAutofit/>
          </a:bodyPr>
          <a:lstStyle/>
          <a:p>
            <a:pPr algn="ctr"/>
            <a:r>
              <a:rPr lang="en-GB" sz="19900" b="1" dirty="0">
                <a:solidFill>
                  <a:srgbClr val="0070C0"/>
                </a:solidFill>
              </a:rPr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299953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6952" y="1471353"/>
            <a:ext cx="1049066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ctr">
              <a:buAutoNum type="arabicPeriod"/>
            </a:pPr>
            <a:r>
              <a:rPr lang="en-GB" sz="6600" dirty="0">
                <a:latin typeface="+mj-lt"/>
              </a:rPr>
              <a:t>True or False.</a:t>
            </a:r>
          </a:p>
          <a:p>
            <a:pPr algn="ctr"/>
            <a:r>
              <a:rPr lang="en-GB" sz="6600" dirty="0">
                <a:latin typeface="+mj-lt"/>
              </a:rPr>
              <a:t>A pure substance only contains one type of substance.</a:t>
            </a:r>
          </a:p>
        </p:txBody>
      </p:sp>
    </p:spTree>
    <p:extLst>
      <p:ext uri="{BB962C8B-B14F-4D97-AF65-F5344CB8AC3E}">
        <p14:creationId xmlns:p14="http://schemas.microsoft.com/office/powerpoint/2010/main" val="566747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7483" y="168812"/>
            <a:ext cx="1143703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+mj-lt"/>
              </a:rPr>
              <a:t>2. What separation method would you use to separate sand and water?</a:t>
            </a:r>
          </a:p>
          <a:p>
            <a:pPr marL="1143000" indent="-1143000" algn="ctr">
              <a:buAutoNum type="alphaUcPeriod"/>
            </a:pPr>
            <a:r>
              <a:rPr lang="en-GB" sz="6600" dirty="0">
                <a:latin typeface="+mj-lt"/>
              </a:rPr>
              <a:t>Crystallisation</a:t>
            </a:r>
          </a:p>
          <a:p>
            <a:pPr marL="1143000" indent="-1143000" algn="ctr">
              <a:buAutoNum type="alphaUcPeriod"/>
            </a:pPr>
            <a:r>
              <a:rPr lang="en-GB" sz="6600" dirty="0">
                <a:latin typeface="+mj-lt"/>
              </a:rPr>
              <a:t>Chromatography</a:t>
            </a:r>
          </a:p>
          <a:p>
            <a:pPr marL="1143000" indent="-1143000" algn="ctr">
              <a:buAutoNum type="alphaUcPeriod"/>
            </a:pPr>
            <a:r>
              <a:rPr lang="en-GB" sz="6600" dirty="0">
                <a:latin typeface="+mj-lt"/>
              </a:rPr>
              <a:t>Filtration</a:t>
            </a:r>
          </a:p>
        </p:txBody>
      </p:sp>
    </p:spTree>
    <p:extLst>
      <p:ext uri="{BB962C8B-B14F-4D97-AF65-F5344CB8AC3E}">
        <p14:creationId xmlns:p14="http://schemas.microsoft.com/office/powerpoint/2010/main" val="3244597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0669" y="1794910"/>
            <a:ext cx="104906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+mj-lt"/>
              </a:rPr>
              <a:t>3. Is black ink pure or impure?</a:t>
            </a:r>
          </a:p>
        </p:txBody>
      </p:sp>
    </p:spTree>
    <p:extLst>
      <p:ext uri="{BB962C8B-B14F-4D97-AF65-F5344CB8AC3E}">
        <p14:creationId xmlns:p14="http://schemas.microsoft.com/office/powerpoint/2010/main" val="2595617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6952" y="1471353"/>
            <a:ext cx="1049066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+mj-lt"/>
              </a:rPr>
              <a:t>4. When ice melts it turns from a solid to a _______.</a:t>
            </a:r>
          </a:p>
        </p:txBody>
      </p:sp>
    </p:spTree>
    <p:extLst>
      <p:ext uri="{BB962C8B-B14F-4D97-AF65-F5344CB8AC3E}">
        <p14:creationId xmlns:p14="http://schemas.microsoft.com/office/powerpoint/2010/main" val="2298397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31767" y="465513"/>
            <a:ext cx="1049066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+mj-lt"/>
              </a:rPr>
              <a:t>5. True or False?</a:t>
            </a:r>
          </a:p>
          <a:p>
            <a:pPr algn="ctr"/>
            <a:r>
              <a:rPr lang="en-GB" sz="6600" dirty="0">
                <a:latin typeface="+mj-lt"/>
              </a:rPr>
              <a:t> </a:t>
            </a:r>
          </a:p>
          <a:p>
            <a:pPr algn="ctr"/>
            <a:r>
              <a:rPr lang="en-GB" sz="6600" dirty="0">
                <a:latin typeface="+mj-lt"/>
              </a:rPr>
              <a:t>Air is an example of a pure substance.</a:t>
            </a:r>
          </a:p>
        </p:txBody>
      </p:sp>
    </p:spTree>
    <p:extLst>
      <p:ext uri="{BB962C8B-B14F-4D97-AF65-F5344CB8AC3E}">
        <p14:creationId xmlns:p14="http://schemas.microsoft.com/office/powerpoint/2010/main" val="41760270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6952" y="1471353"/>
            <a:ext cx="1049066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+mj-lt"/>
              </a:rPr>
              <a:t>6. What method is used to separate colours in ink?</a:t>
            </a:r>
          </a:p>
        </p:txBody>
      </p:sp>
    </p:spTree>
    <p:extLst>
      <p:ext uri="{BB962C8B-B14F-4D97-AF65-F5344CB8AC3E}">
        <p14:creationId xmlns:p14="http://schemas.microsoft.com/office/powerpoint/2010/main" val="456038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2880" y="226362"/>
            <a:ext cx="11844997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+mj-lt"/>
              </a:rPr>
              <a:t>7. What method of separation would be used to separate dissolved sugar in water?</a:t>
            </a:r>
          </a:p>
          <a:p>
            <a:pPr marL="1143000" indent="-1143000" algn="ctr">
              <a:buAutoNum type="alphaUcPeriod"/>
            </a:pPr>
            <a:r>
              <a:rPr lang="en-GB" sz="6600" dirty="0">
                <a:latin typeface="+mj-lt"/>
              </a:rPr>
              <a:t>Chromatography</a:t>
            </a:r>
          </a:p>
          <a:p>
            <a:pPr marL="1143000" indent="-1143000" algn="ctr">
              <a:buAutoNum type="alphaUcPeriod"/>
            </a:pPr>
            <a:r>
              <a:rPr lang="en-GB" sz="6600" dirty="0">
                <a:latin typeface="+mj-lt"/>
              </a:rPr>
              <a:t>Distillation</a:t>
            </a:r>
          </a:p>
          <a:p>
            <a:pPr marL="1143000" indent="-1143000" algn="ctr">
              <a:buAutoNum type="alphaUcPeriod"/>
            </a:pPr>
            <a:r>
              <a:rPr lang="en-GB" sz="6600" dirty="0">
                <a:latin typeface="+mj-lt"/>
              </a:rPr>
              <a:t>Crystallisation</a:t>
            </a:r>
          </a:p>
        </p:txBody>
      </p:sp>
    </p:spTree>
    <p:extLst>
      <p:ext uri="{BB962C8B-B14F-4D97-AF65-F5344CB8AC3E}">
        <p14:creationId xmlns:p14="http://schemas.microsoft.com/office/powerpoint/2010/main" val="27533339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56952" y="1471353"/>
            <a:ext cx="104906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+mj-lt"/>
              </a:rPr>
              <a:t>8. What is the name of the liquid after a solid has dissolved in it?</a:t>
            </a:r>
          </a:p>
        </p:txBody>
      </p:sp>
    </p:spTree>
    <p:extLst>
      <p:ext uri="{BB962C8B-B14F-4D97-AF65-F5344CB8AC3E}">
        <p14:creationId xmlns:p14="http://schemas.microsoft.com/office/powerpoint/2010/main" val="287366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dirty="0">
                <a:solidFill>
                  <a:srgbClr val="FF0000"/>
                </a:solidFill>
              </a:rPr>
              <a:t>Red Pens out ready to mark!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65662" y="245439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 dirty="0">
                <a:solidFill>
                  <a:srgbClr val="FF0000"/>
                </a:solidFill>
              </a:rPr>
              <a:t>Any incorrect or blanks make sure you fill in with the correct answers IN RED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65662" y="42998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9600" b="1" dirty="0">
                <a:solidFill>
                  <a:srgbClr val="FF0000"/>
                </a:solidFill>
              </a:rPr>
              <a:t>SA</a:t>
            </a:r>
          </a:p>
        </p:txBody>
      </p:sp>
      <p:sp>
        <p:nvSpPr>
          <p:cNvPr id="5" name="Oval 4"/>
          <p:cNvSpPr/>
          <p:nvPr/>
        </p:nvSpPr>
        <p:spPr>
          <a:xfrm>
            <a:off x="5246716" y="4006633"/>
            <a:ext cx="1953491" cy="1911927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54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61574-A4FD-4D49-A8C0-E79D7E2B5C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97425"/>
            <a:ext cx="9144000" cy="912537"/>
          </a:xfrm>
        </p:spPr>
        <p:txBody>
          <a:bodyPr>
            <a:noAutofit/>
          </a:bodyPr>
          <a:lstStyle/>
          <a:p>
            <a:r>
              <a:rPr lang="en-GB" sz="7500" u="sng" dirty="0"/>
              <a:t>Chromatography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093DC-6BED-4FEC-A2E7-8BF0E382D7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33183" y="286854"/>
            <a:ext cx="3144078" cy="574537"/>
          </a:xfrm>
        </p:spPr>
        <p:txBody>
          <a:bodyPr/>
          <a:lstStyle/>
          <a:p>
            <a:pPr algn="ctr"/>
            <a:fld id="{8D903875-17E1-4FDA-AD55-1B217317E531}" type="datetime1">
              <a:rPr lang="en-GB" sz="4800" u="sng" smtClean="0">
                <a:solidFill>
                  <a:schemeClr val="tx1"/>
                </a:solidFill>
                <a:latin typeface="+mj-lt"/>
              </a:rPr>
              <a:pPr algn="ctr"/>
              <a:t>10/12/2019</a:t>
            </a:fld>
            <a:endParaRPr lang="en-GB" sz="4800" u="sng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509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11927" y="4172989"/>
            <a:ext cx="81714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solidFill>
                  <a:srgbClr val="FF0000"/>
                </a:solidFill>
                <a:latin typeface="+mj-lt"/>
              </a:rPr>
              <a:t>True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F4A2FF-77DA-40F9-8988-CD9112865B6B}"/>
              </a:ext>
            </a:extLst>
          </p:cNvPr>
          <p:cNvSpPr txBox="1"/>
          <p:nvPr/>
        </p:nvSpPr>
        <p:spPr>
          <a:xfrm>
            <a:off x="556952" y="205261"/>
            <a:ext cx="1049066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 algn="ctr">
              <a:buAutoNum type="arabicPeriod"/>
            </a:pPr>
            <a:r>
              <a:rPr lang="en-GB" sz="6600" dirty="0">
                <a:latin typeface="+mj-lt"/>
              </a:rPr>
              <a:t>True or False.</a:t>
            </a:r>
          </a:p>
          <a:p>
            <a:pPr algn="ctr"/>
            <a:r>
              <a:rPr lang="en-GB" sz="6600" dirty="0">
                <a:latin typeface="+mj-lt"/>
              </a:rPr>
              <a:t>A pure substance only contains one type of substance.</a:t>
            </a:r>
          </a:p>
        </p:txBody>
      </p:sp>
    </p:spTree>
    <p:extLst>
      <p:ext uri="{BB962C8B-B14F-4D97-AF65-F5344CB8AC3E}">
        <p14:creationId xmlns:p14="http://schemas.microsoft.com/office/powerpoint/2010/main" val="376702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3B69F7F-4050-460B-8422-F3B163BE9094}"/>
              </a:ext>
            </a:extLst>
          </p:cNvPr>
          <p:cNvSpPr/>
          <p:nvPr/>
        </p:nvSpPr>
        <p:spPr>
          <a:xfrm>
            <a:off x="422031" y="267286"/>
            <a:ext cx="1125415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dirty="0">
                <a:latin typeface="+mj-lt"/>
              </a:rPr>
              <a:t>2. What separation method would you use to separate sand and water?</a:t>
            </a:r>
          </a:p>
          <a:p>
            <a:pPr marL="1143000" indent="-1143000" algn="ctr">
              <a:buAutoNum type="alphaUcPeriod"/>
            </a:pPr>
            <a:r>
              <a:rPr lang="en-GB" sz="6000" dirty="0">
                <a:latin typeface="+mj-lt"/>
              </a:rPr>
              <a:t>Crystallisation</a:t>
            </a:r>
          </a:p>
          <a:p>
            <a:pPr marL="1143000" indent="-1143000" algn="ctr">
              <a:buAutoNum type="alphaUcPeriod"/>
            </a:pPr>
            <a:r>
              <a:rPr lang="en-GB" sz="6000" dirty="0">
                <a:latin typeface="+mj-lt"/>
              </a:rPr>
              <a:t>Chromatography</a:t>
            </a:r>
          </a:p>
          <a:p>
            <a:pPr marL="1143000" indent="-1143000" algn="ctr">
              <a:buAutoNum type="alphaUcPeriod"/>
            </a:pPr>
            <a:r>
              <a:rPr lang="en-GB" sz="6000" dirty="0">
                <a:latin typeface="+mj-lt"/>
              </a:rPr>
              <a:t>Filtration</a:t>
            </a:r>
          </a:p>
        </p:txBody>
      </p:sp>
      <p:sp>
        <p:nvSpPr>
          <p:cNvPr id="5" name="Rounded Rectangle 1">
            <a:extLst>
              <a:ext uri="{FF2B5EF4-FFF2-40B4-BE49-F238E27FC236}">
                <a16:creationId xmlns:a16="http://schemas.microsoft.com/office/drawing/2014/main" id="{CA5DD54C-FF88-453A-AA66-0BDFADE41BB3}"/>
              </a:ext>
            </a:extLst>
          </p:cNvPr>
          <p:cNvSpPr/>
          <p:nvPr/>
        </p:nvSpPr>
        <p:spPr>
          <a:xfrm>
            <a:off x="3974123" y="4905148"/>
            <a:ext cx="4550899" cy="994449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82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6E8F38-EAC7-4EEF-9488-2159C3050E76}"/>
              </a:ext>
            </a:extLst>
          </p:cNvPr>
          <p:cNvSpPr txBox="1"/>
          <p:nvPr/>
        </p:nvSpPr>
        <p:spPr>
          <a:xfrm>
            <a:off x="850669" y="1794910"/>
            <a:ext cx="104906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+mj-lt"/>
              </a:rPr>
              <a:t>3. Is black ink pure or impure?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1A12C3-E46A-4290-88D2-81B660594E49}"/>
              </a:ext>
            </a:extLst>
          </p:cNvPr>
          <p:cNvSpPr txBox="1"/>
          <p:nvPr/>
        </p:nvSpPr>
        <p:spPr>
          <a:xfrm>
            <a:off x="1911927" y="4172989"/>
            <a:ext cx="81714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solidFill>
                  <a:srgbClr val="FF0000"/>
                </a:solidFill>
                <a:latin typeface="+mj-lt"/>
              </a:rPr>
              <a:t>Impure</a:t>
            </a:r>
          </a:p>
        </p:txBody>
      </p:sp>
    </p:spTree>
    <p:extLst>
      <p:ext uri="{BB962C8B-B14F-4D97-AF65-F5344CB8AC3E}">
        <p14:creationId xmlns:p14="http://schemas.microsoft.com/office/powerpoint/2010/main" val="74410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20240" y="3724102"/>
            <a:ext cx="81714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solidFill>
                  <a:srgbClr val="FF0000"/>
                </a:solidFill>
                <a:latin typeface="+mj-lt"/>
              </a:rPr>
              <a:t>Liquid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226DCB-FD3A-4414-B686-E85918AB337E}"/>
              </a:ext>
            </a:extLst>
          </p:cNvPr>
          <p:cNvSpPr txBox="1"/>
          <p:nvPr/>
        </p:nvSpPr>
        <p:spPr>
          <a:xfrm>
            <a:off x="556952" y="1471353"/>
            <a:ext cx="1049066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+mj-lt"/>
              </a:rPr>
              <a:t>4. When ice melts it turns from a solid to a _______.</a:t>
            </a:r>
          </a:p>
        </p:txBody>
      </p:sp>
    </p:spTree>
    <p:extLst>
      <p:ext uri="{BB962C8B-B14F-4D97-AF65-F5344CB8AC3E}">
        <p14:creationId xmlns:p14="http://schemas.microsoft.com/office/powerpoint/2010/main" val="112770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478812" y="635604"/>
            <a:ext cx="1764856" cy="1213659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EA97AB-D234-4E3E-A89A-2A4E08C234C4}"/>
              </a:ext>
            </a:extLst>
          </p:cNvPr>
          <p:cNvSpPr txBox="1"/>
          <p:nvPr/>
        </p:nvSpPr>
        <p:spPr>
          <a:xfrm>
            <a:off x="617699" y="634325"/>
            <a:ext cx="1049066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+mj-lt"/>
              </a:rPr>
              <a:t>5. True or False?</a:t>
            </a:r>
          </a:p>
          <a:p>
            <a:pPr algn="ctr"/>
            <a:r>
              <a:rPr lang="en-GB" sz="6600" dirty="0">
                <a:latin typeface="+mj-lt"/>
              </a:rPr>
              <a:t> </a:t>
            </a:r>
          </a:p>
          <a:p>
            <a:pPr algn="ctr"/>
            <a:r>
              <a:rPr lang="en-GB" sz="6600" dirty="0">
                <a:latin typeface="+mj-lt"/>
              </a:rPr>
              <a:t>Air is an example of a pure substance.</a:t>
            </a:r>
          </a:p>
        </p:txBody>
      </p:sp>
    </p:spTree>
    <p:extLst>
      <p:ext uri="{BB962C8B-B14F-4D97-AF65-F5344CB8AC3E}">
        <p14:creationId xmlns:p14="http://schemas.microsoft.com/office/powerpoint/2010/main" val="286103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11927" y="4172989"/>
            <a:ext cx="81714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solidFill>
                  <a:srgbClr val="FF0000"/>
                </a:solidFill>
                <a:latin typeface="+mj-lt"/>
              </a:rPr>
              <a:t>Chromatography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BBBB4E-55E9-444D-B426-2A139559FC33}"/>
              </a:ext>
            </a:extLst>
          </p:cNvPr>
          <p:cNvSpPr txBox="1"/>
          <p:nvPr/>
        </p:nvSpPr>
        <p:spPr>
          <a:xfrm>
            <a:off x="556952" y="1471353"/>
            <a:ext cx="1049066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+mj-lt"/>
              </a:rPr>
              <a:t>6. What method is used to separate colours in ink?</a:t>
            </a:r>
          </a:p>
        </p:txBody>
      </p:sp>
    </p:spTree>
    <p:extLst>
      <p:ext uri="{BB962C8B-B14F-4D97-AF65-F5344CB8AC3E}">
        <p14:creationId xmlns:p14="http://schemas.microsoft.com/office/powerpoint/2010/main" val="189873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25296" y="4972650"/>
            <a:ext cx="6404636" cy="1213659"/>
          </a:xfrm>
          <a:prstGeom prst="round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55CCD34-A497-431E-9920-77FBDBE79912}"/>
              </a:ext>
            </a:extLst>
          </p:cNvPr>
          <p:cNvSpPr txBox="1"/>
          <p:nvPr/>
        </p:nvSpPr>
        <p:spPr>
          <a:xfrm>
            <a:off x="168812" y="0"/>
            <a:ext cx="1163398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+mj-lt"/>
              </a:rPr>
              <a:t>7. What method of separation would be used to separate dissolved sugar in water?</a:t>
            </a:r>
          </a:p>
          <a:p>
            <a:pPr marL="1143000" indent="-1143000" algn="ctr">
              <a:buAutoNum type="alphaUcPeriod"/>
            </a:pPr>
            <a:r>
              <a:rPr lang="en-GB" sz="6600" dirty="0">
                <a:latin typeface="+mj-lt"/>
              </a:rPr>
              <a:t>Chromatography</a:t>
            </a:r>
          </a:p>
          <a:p>
            <a:pPr marL="1143000" indent="-1143000" algn="ctr">
              <a:buAutoNum type="alphaUcPeriod"/>
            </a:pPr>
            <a:r>
              <a:rPr lang="en-GB" sz="6600" dirty="0">
                <a:latin typeface="+mj-lt"/>
              </a:rPr>
              <a:t>Distillation</a:t>
            </a:r>
          </a:p>
          <a:p>
            <a:pPr marL="1143000" indent="-1143000" algn="ctr">
              <a:buAutoNum type="alphaUcPeriod"/>
            </a:pPr>
            <a:r>
              <a:rPr lang="en-GB" sz="6600" dirty="0">
                <a:latin typeface="+mj-lt"/>
              </a:rPr>
              <a:t>Crystallisation</a:t>
            </a:r>
          </a:p>
        </p:txBody>
      </p:sp>
    </p:spTree>
    <p:extLst>
      <p:ext uri="{BB962C8B-B14F-4D97-AF65-F5344CB8AC3E}">
        <p14:creationId xmlns:p14="http://schemas.microsoft.com/office/powerpoint/2010/main" val="325122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6577" y="4946073"/>
            <a:ext cx="81714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>
                <a:solidFill>
                  <a:srgbClr val="FF0000"/>
                </a:solidFill>
                <a:latin typeface="+mj-lt"/>
              </a:rPr>
              <a:t>Solution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78DD7E-F307-4EE0-BE70-40370FBCD74F}"/>
              </a:ext>
            </a:extLst>
          </p:cNvPr>
          <p:cNvSpPr txBox="1"/>
          <p:nvPr/>
        </p:nvSpPr>
        <p:spPr>
          <a:xfrm>
            <a:off x="556952" y="1471353"/>
            <a:ext cx="104906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+mj-lt"/>
              </a:rPr>
              <a:t>8. What is the name of the liquid after a solid has dissolved in it?</a:t>
            </a:r>
          </a:p>
        </p:txBody>
      </p:sp>
    </p:spTree>
    <p:extLst>
      <p:ext uri="{BB962C8B-B14F-4D97-AF65-F5344CB8AC3E}">
        <p14:creationId xmlns:p14="http://schemas.microsoft.com/office/powerpoint/2010/main" val="370928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9FD31-B7F3-4A5F-A8FD-C0CAC7C3B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Talk about black ink being a mixture of colours and how we would know this.</a:t>
            </a:r>
          </a:p>
        </p:txBody>
      </p:sp>
    </p:spTree>
    <p:extLst>
      <p:ext uri="{BB962C8B-B14F-4D97-AF65-F5344CB8AC3E}">
        <p14:creationId xmlns:p14="http://schemas.microsoft.com/office/powerpoint/2010/main" val="2392539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B0377-484B-4470-8282-9085C8858C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828" y="773723"/>
            <a:ext cx="10973972" cy="5403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 dirty="0">
                <a:latin typeface="+mj-lt"/>
              </a:rPr>
              <a:t>Black ink is a ___________ of colours. These colours can be ______________ using filter paper and water. This is called </a:t>
            </a:r>
            <a:r>
              <a:rPr lang="en-GB" sz="4000" dirty="0">
                <a:solidFill>
                  <a:srgbClr val="FF0000"/>
                </a:solidFill>
                <a:latin typeface="+mj-lt"/>
              </a:rPr>
              <a:t>_______________________</a:t>
            </a:r>
            <a:r>
              <a:rPr lang="en-GB" sz="4000" dirty="0">
                <a:latin typeface="+mj-lt"/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D560F6-BF43-48B8-B3C2-944816BA7B18}"/>
              </a:ext>
            </a:extLst>
          </p:cNvPr>
          <p:cNvSpPr txBox="1"/>
          <p:nvPr/>
        </p:nvSpPr>
        <p:spPr>
          <a:xfrm>
            <a:off x="3136537" y="681037"/>
            <a:ext cx="2574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  <a:latin typeface="+mj-lt"/>
              </a:rPr>
              <a:t>mixture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1AF2E6-2E9D-48A2-B775-06DD71BF13FC}"/>
              </a:ext>
            </a:extLst>
          </p:cNvPr>
          <p:cNvSpPr txBox="1"/>
          <p:nvPr/>
        </p:nvSpPr>
        <p:spPr>
          <a:xfrm>
            <a:off x="2360469" y="1227333"/>
            <a:ext cx="2574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  <a:latin typeface="+mj-lt"/>
              </a:rPr>
              <a:t>separated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CF5695-2873-48A3-A1C9-E38F0445D443}"/>
              </a:ext>
            </a:extLst>
          </p:cNvPr>
          <p:cNvSpPr txBox="1"/>
          <p:nvPr/>
        </p:nvSpPr>
        <p:spPr>
          <a:xfrm>
            <a:off x="4107766" y="1842533"/>
            <a:ext cx="66411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rgbClr val="FF0000"/>
                </a:solidFill>
                <a:latin typeface="+mj-lt"/>
              </a:rPr>
              <a:t>PAPER CHROMATOGRAPHY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C1B534-51C1-452E-87CB-F3E7396F5E8F}"/>
              </a:ext>
            </a:extLst>
          </p:cNvPr>
          <p:cNvSpPr txBox="1"/>
          <p:nvPr/>
        </p:nvSpPr>
        <p:spPr>
          <a:xfrm>
            <a:off x="492369" y="3004029"/>
            <a:ext cx="102565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+mj-lt"/>
              </a:rPr>
              <a:t>Chromatography is used by scientists to: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>
                <a:latin typeface="+mj-lt"/>
              </a:rPr>
              <a:t>Detect drugs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>
                <a:latin typeface="+mj-lt"/>
              </a:rPr>
              <a:t>Detect explosives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>
                <a:latin typeface="+mj-lt"/>
              </a:rPr>
              <a:t>Identify dyes and paints</a:t>
            </a: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6D8DB581-FAE9-472F-820B-EC44ACEE51C4}"/>
              </a:ext>
            </a:extLst>
          </p:cNvPr>
          <p:cNvSpPr/>
          <p:nvPr/>
        </p:nvSpPr>
        <p:spPr>
          <a:xfrm>
            <a:off x="11226018" y="182880"/>
            <a:ext cx="703385" cy="707886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0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659" y="475129"/>
            <a:ext cx="11013141" cy="570183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+mj-lt"/>
              </a:rPr>
              <a:t>In chromatography there are 2 phases: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A MOBILE PHASE: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+mj-lt"/>
              </a:rPr>
              <a:t>A STATIONARY PHASE: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+mj-lt"/>
            </a:endParaRPr>
          </a:p>
          <a:p>
            <a:r>
              <a:rPr lang="en-GB" dirty="0" smtClean="0">
                <a:latin typeface="+mj-lt"/>
              </a:rPr>
              <a:t>The solvent moves up the paper and carries the substances in the mixture with it</a:t>
            </a:r>
          </a:p>
          <a:p>
            <a:endParaRPr lang="en-GB" dirty="0">
              <a:latin typeface="+mj-lt"/>
            </a:endParaRPr>
          </a:p>
          <a:p>
            <a:r>
              <a:rPr lang="en-GB" b="1" dirty="0" smtClean="0">
                <a:solidFill>
                  <a:srgbClr val="FF0000"/>
                </a:solidFill>
                <a:latin typeface="+mj-lt"/>
              </a:rPr>
              <a:t>The more soluble a chemical is, the further it moves up the paper</a:t>
            </a:r>
            <a:endParaRPr lang="en-GB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Star: 5 Points 8">
            <a:extLst>
              <a:ext uri="{FF2B5EF4-FFF2-40B4-BE49-F238E27FC236}">
                <a16:creationId xmlns:a16="http://schemas.microsoft.com/office/drawing/2014/main" id="{6D8DB581-FAE9-472F-820B-EC44ACEE51C4}"/>
              </a:ext>
            </a:extLst>
          </p:cNvPr>
          <p:cNvSpPr/>
          <p:nvPr/>
        </p:nvSpPr>
        <p:spPr>
          <a:xfrm>
            <a:off x="11226018" y="182880"/>
            <a:ext cx="703385" cy="707886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550023" y="890766"/>
            <a:ext cx="82385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+mj-lt"/>
              </a:rPr>
              <a:t>Where the molecules can move (in paper chromatography this is the solvent e.g. the water)</a:t>
            </a:r>
            <a:endParaRPr lang="en-GB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78941" y="2014012"/>
            <a:ext cx="785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+mj-lt"/>
              </a:rPr>
              <a:t>Where the molecules can’t move (in paper chromatography this is the paper)</a:t>
            </a:r>
            <a:endParaRPr lang="en-GB" sz="24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9126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79B7B741-4B84-41D8-BCED-B0A88D52D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96" y="1084180"/>
            <a:ext cx="4177811" cy="472959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A47AED-5FBD-4CD7-86AC-4DD97115213A}"/>
              </a:ext>
            </a:extLst>
          </p:cNvPr>
          <p:cNvSpPr/>
          <p:nvPr/>
        </p:nvSpPr>
        <p:spPr>
          <a:xfrm>
            <a:off x="345298" y="849176"/>
            <a:ext cx="5444196" cy="23500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A1CA70-6B8C-49FE-8B71-A0F252FD0946}"/>
              </a:ext>
            </a:extLst>
          </p:cNvPr>
          <p:cNvSpPr/>
          <p:nvPr/>
        </p:nvSpPr>
        <p:spPr>
          <a:xfrm>
            <a:off x="1695796" y="849176"/>
            <a:ext cx="2869809" cy="44453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82BEFF9-C690-4C52-989E-D2FFD4087CD3}"/>
              </a:ext>
            </a:extLst>
          </p:cNvPr>
          <p:cNvCxnSpPr/>
          <p:nvPr/>
        </p:nvCxnSpPr>
        <p:spPr>
          <a:xfrm>
            <a:off x="1301901" y="5055417"/>
            <a:ext cx="39389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5A3970F-4B1C-4EE8-85FB-75BD684C2DF6}"/>
              </a:ext>
            </a:extLst>
          </p:cNvPr>
          <p:cNvCxnSpPr/>
          <p:nvPr/>
        </p:nvCxnSpPr>
        <p:spPr>
          <a:xfrm>
            <a:off x="4565605" y="5055417"/>
            <a:ext cx="39389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2EA07B9-A084-44C2-95F6-8ADB7149EFF6}"/>
              </a:ext>
            </a:extLst>
          </p:cNvPr>
          <p:cNvCxnSpPr/>
          <p:nvPr/>
        </p:nvCxnSpPr>
        <p:spPr>
          <a:xfrm>
            <a:off x="1695796" y="4647454"/>
            <a:ext cx="2869809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D2010EF1-E6F5-437C-9611-3EB3FE671620}"/>
              </a:ext>
            </a:extLst>
          </p:cNvPr>
          <p:cNvSpPr/>
          <p:nvPr/>
        </p:nvSpPr>
        <p:spPr>
          <a:xfrm>
            <a:off x="2349944" y="4507889"/>
            <a:ext cx="260251" cy="2350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2010EF1-E6F5-437C-9611-3EB3FE671620}"/>
              </a:ext>
            </a:extLst>
          </p:cNvPr>
          <p:cNvSpPr/>
          <p:nvPr/>
        </p:nvSpPr>
        <p:spPr>
          <a:xfrm>
            <a:off x="3480620" y="4523403"/>
            <a:ext cx="260251" cy="2350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79B7B741-4B84-41D8-BCED-B0A88D52D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397" y="1084180"/>
            <a:ext cx="4177811" cy="472959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8A47AED-5FBD-4CD7-86AC-4DD97115213A}"/>
              </a:ext>
            </a:extLst>
          </p:cNvPr>
          <p:cNvSpPr/>
          <p:nvPr/>
        </p:nvSpPr>
        <p:spPr>
          <a:xfrm>
            <a:off x="6049599" y="849176"/>
            <a:ext cx="5444196" cy="23500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A1CA70-6B8C-49FE-8B71-A0F252FD0946}"/>
              </a:ext>
            </a:extLst>
          </p:cNvPr>
          <p:cNvSpPr/>
          <p:nvPr/>
        </p:nvSpPr>
        <p:spPr>
          <a:xfrm>
            <a:off x="7400097" y="849176"/>
            <a:ext cx="2869809" cy="44453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82BEFF9-C690-4C52-989E-D2FFD4087CD3}"/>
              </a:ext>
            </a:extLst>
          </p:cNvPr>
          <p:cNvCxnSpPr/>
          <p:nvPr/>
        </p:nvCxnSpPr>
        <p:spPr>
          <a:xfrm>
            <a:off x="7006202" y="5055417"/>
            <a:ext cx="39389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5A3970F-4B1C-4EE8-85FB-75BD684C2DF6}"/>
              </a:ext>
            </a:extLst>
          </p:cNvPr>
          <p:cNvCxnSpPr/>
          <p:nvPr/>
        </p:nvCxnSpPr>
        <p:spPr>
          <a:xfrm>
            <a:off x="10269906" y="5055417"/>
            <a:ext cx="39389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2EA07B9-A084-44C2-95F6-8ADB7149EFF6}"/>
              </a:ext>
            </a:extLst>
          </p:cNvPr>
          <p:cNvCxnSpPr/>
          <p:nvPr/>
        </p:nvCxnSpPr>
        <p:spPr>
          <a:xfrm>
            <a:off x="7400097" y="4647454"/>
            <a:ext cx="2869809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D2010EF1-E6F5-437C-9611-3EB3FE671620}"/>
              </a:ext>
            </a:extLst>
          </p:cNvPr>
          <p:cNvSpPr/>
          <p:nvPr/>
        </p:nvSpPr>
        <p:spPr>
          <a:xfrm>
            <a:off x="8054245" y="4507889"/>
            <a:ext cx="260251" cy="2350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2010EF1-E6F5-437C-9611-3EB3FE671620}"/>
              </a:ext>
            </a:extLst>
          </p:cNvPr>
          <p:cNvSpPr/>
          <p:nvPr/>
        </p:nvSpPr>
        <p:spPr>
          <a:xfrm>
            <a:off x="9184921" y="4523403"/>
            <a:ext cx="260251" cy="2350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>
            <a:off x="1695796" y="1479666"/>
            <a:ext cx="28698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400097" y="1479666"/>
            <a:ext cx="28698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88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79B7B741-4B84-41D8-BCED-B0A88D52D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96" y="1084180"/>
            <a:ext cx="4177811" cy="472959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A47AED-5FBD-4CD7-86AC-4DD97115213A}"/>
              </a:ext>
            </a:extLst>
          </p:cNvPr>
          <p:cNvSpPr/>
          <p:nvPr/>
        </p:nvSpPr>
        <p:spPr>
          <a:xfrm>
            <a:off x="345298" y="849176"/>
            <a:ext cx="5444196" cy="23500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A1CA70-6B8C-49FE-8B71-A0F252FD0946}"/>
              </a:ext>
            </a:extLst>
          </p:cNvPr>
          <p:cNvSpPr/>
          <p:nvPr/>
        </p:nvSpPr>
        <p:spPr>
          <a:xfrm>
            <a:off x="1695796" y="849176"/>
            <a:ext cx="2869809" cy="44453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82BEFF9-C690-4C52-989E-D2FFD4087CD3}"/>
              </a:ext>
            </a:extLst>
          </p:cNvPr>
          <p:cNvCxnSpPr/>
          <p:nvPr/>
        </p:nvCxnSpPr>
        <p:spPr>
          <a:xfrm>
            <a:off x="1301901" y="5055417"/>
            <a:ext cx="39389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5A3970F-4B1C-4EE8-85FB-75BD684C2DF6}"/>
              </a:ext>
            </a:extLst>
          </p:cNvPr>
          <p:cNvCxnSpPr/>
          <p:nvPr/>
        </p:nvCxnSpPr>
        <p:spPr>
          <a:xfrm>
            <a:off x="4565605" y="5055417"/>
            <a:ext cx="39389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2EA07B9-A084-44C2-95F6-8ADB7149EFF6}"/>
              </a:ext>
            </a:extLst>
          </p:cNvPr>
          <p:cNvCxnSpPr/>
          <p:nvPr/>
        </p:nvCxnSpPr>
        <p:spPr>
          <a:xfrm>
            <a:off x="1695796" y="4647454"/>
            <a:ext cx="2869809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D2010EF1-E6F5-437C-9611-3EB3FE671620}"/>
              </a:ext>
            </a:extLst>
          </p:cNvPr>
          <p:cNvSpPr/>
          <p:nvPr/>
        </p:nvSpPr>
        <p:spPr>
          <a:xfrm>
            <a:off x="2349944" y="4507889"/>
            <a:ext cx="260251" cy="2350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2010EF1-E6F5-437C-9611-3EB3FE671620}"/>
              </a:ext>
            </a:extLst>
          </p:cNvPr>
          <p:cNvSpPr/>
          <p:nvPr/>
        </p:nvSpPr>
        <p:spPr>
          <a:xfrm>
            <a:off x="3480620" y="4523403"/>
            <a:ext cx="260251" cy="2350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79B7B741-4B84-41D8-BCED-B0A88D52D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0397" y="1084180"/>
            <a:ext cx="4177811" cy="472959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8A47AED-5FBD-4CD7-86AC-4DD97115213A}"/>
              </a:ext>
            </a:extLst>
          </p:cNvPr>
          <p:cNvSpPr/>
          <p:nvPr/>
        </p:nvSpPr>
        <p:spPr>
          <a:xfrm>
            <a:off x="6049599" y="849176"/>
            <a:ext cx="5444196" cy="23500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7A1CA70-6B8C-49FE-8B71-A0F252FD0946}"/>
              </a:ext>
            </a:extLst>
          </p:cNvPr>
          <p:cNvSpPr/>
          <p:nvPr/>
        </p:nvSpPr>
        <p:spPr>
          <a:xfrm>
            <a:off x="7400097" y="849176"/>
            <a:ext cx="2869809" cy="44453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82BEFF9-C690-4C52-989E-D2FFD4087CD3}"/>
              </a:ext>
            </a:extLst>
          </p:cNvPr>
          <p:cNvCxnSpPr/>
          <p:nvPr/>
        </p:nvCxnSpPr>
        <p:spPr>
          <a:xfrm>
            <a:off x="7006202" y="5055417"/>
            <a:ext cx="39389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5A3970F-4B1C-4EE8-85FB-75BD684C2DF6}"/>
              </a:ext>
            </a:extLst>
          </p:cNvPr>
          <p:cNvCxnSpPr/>
          <p:nvPr/>
        </p:nvCxnSpPr>
        <p:spPr>
          <a:xfrm>
            <a:off x="10269906" y="5055417"/>
            <a:ext cx="39389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42EA07B9-A084-44C2-95F6-8ADB7149EFF6}"/>
              </a:ext>
            </a:extLst>
          </p:cNvPr>
          <p:cNvCxnSpPr/>
          <p:nvPr/>
        </p:nvCxnSpPr>
        <p:spPr>
          <a:xfrm>
            <a:off x="7400097" y="4647454"/>
            <a:ext cx="2869809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D2010EF1-E6F5-437C-9611-3EB3FE671620}"/>
              </a:ext>
            </a:extLst>
          </p:cNvPr>
          <p:cNvSpPr/>
          <p:nvPr/>
        </p:nvSpPr>
        <p:spPr>
          <a:xfrm>
            <a:off x="8054245" y="4507889"/>
            <a:ext cx="260251" cy="2350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2010EF1-E6F5-437C-9611-3EB3FE671620}"/>
              </a:ext>
            </a:extLst>
          </p:cNvPr>
          <p:cNvSpPr/>
          <p:nvPr/>
        </p:nvSpPr>
        <p:spPr>
          <a:xfrm>
            <a:off x="9184921" y="4523403"/>
            <a:ext cx="260251" cy="2350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Straight Connector 19"/>
          <p:cNvCxnSpPr/>
          <p:nvPr/>
        </p:nvCxnSpPr>
        <p:spPr>
          <a:xfrm>
            <a:off x="1695796" y="1496291"/>
            <a:ext cx="28698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400097" y="1496291"/>
            <a:ext cx="28698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337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79B7B741-4B84-41D8-BCED-B0A88D52D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9420" y="1599569"/>
            <a:ext cx="4177811" cy="472959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8A47AED-5FBD-4CD7-86AC-4DD97115213A}"/>
              </a:ext>
            </a:extLst>
          </p:cNvPr>
          <p:cNvSpPr/>
          <p:nvPr/>
        </p:nvSpPr>
        <p:spPr>
          <a:xfrm>
            <a:off x="3038622" y="1364565"/>
            <a:ext cx="5444196" cy="23500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7A1CA70-6B8C-49FE-8B71-A0F252FD0946}"/>
              </a:ext>
            </a:extLst>
          </p:cNvPr>
          <p:cNvSpPr/>
          <p:nvPr/>
        </p:nvSpPr>
        <p:spPr>
          <a:xfrm>
            <a:off x="4389120" y="1364565"/>
            <a:ext cx="2869809" cy="44453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82BEFF9-C690-4C52-989E-D2FFD4087CD3}"/>
              </a:ext>
            </a:extLst>
          </p:cNvPr>
          <p:cNvCxnSpPr/>
          <p:nvPr/>
        </p:nvCxnSpPr>
        <p:spPr>
          <a:xfrm>
            <a:off x="3995225" y="5570806"/>
            <a:ext cx="39389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5A3970F-4B1C-4EE8-85FB-75BD684C2DF6}"/>
              </a:ext>
            </a:extLst>
          </p:cNvPr>
          <p:cNvCxnSpPr/>
          <p:nvPr/>
        </p:nvCxnSpPr>
        <p:spPr>
          <a:xfrm>
            <a:off x="7258929" y="5570806"/>
            <a:ext cx="39389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2EA07B9-A084-44C2-95F6-8ADB7149EFF6}"/>
              </a:ext>
            </a:extLst>
          </p:cNvPr>
          <p:cNvCxnSpPr/>
          <p:nvPr/>
        </p:nvCxnSpPr>
        <p:spPr>
          <a:xfrm>
            <a:off x="4389120" y="5162843"/>
            <a:ext cx="2869809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22A3D50-1327-4433-B257-1166BEDE696C}"/>
              </a:ext>
            </a:extLst>
          </p:cNvPr>
          <p:cNvCxnSpPr/>
          <p:nvPr/>
        </p:nvCxnSpPr>
        <p:spPr>
          <a:xfrm flipH="1">
            <a:off x="7258929" y="4149969"/>
            <a:ext cx="2447779" cy="101287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025373C-82E4-4490-821B-7EDEF29AC50D}"/>
              </a:ext>
            </a:extLst>
          </p:cNvPr>
          <p:cNvSpPr txBox="1"/>
          <p:nvPr/>
        </p:nvSpPr>
        <p:spPr>
          <a:xfrm>
            <a:off x="9706708" y="3453618"/>
            <a:ext cx="24477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+mj-lt"/>
              </a:rPr>
              <a:t>Line drawn in PENCIL 1cm from the bottom of paper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58526CA-7718-4D79-B6BD-F9AD25FEFCE2}"/>
              </a:ext>
            </a:extLst>
          </p:cNvPr>
          <p:cNvCxnSpPr>
            <a:cxnSpLocks/>
          </p:cNvCxnSpPr>
          <p:nvPr/>
        </p:nvCxnSpPr>
        <p:spPr>
          <a:xfrm>
            <a:off x="3242457" y="5409397"/>
            <a:ext cx="942829" cy="3228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782018B-ECED-4D35-8A58-38E57D6921E0}"/>
              </a:ext>
            </a:extLst>
          </p:cNvPr>
          <p:cNvSpPr txBox="1"/>
          <p:nvPr/>
        </p:nvSpPr>
        <p:spPr>
          <a:xfrm>
            <a:off x="330592" y="4978960"/>
            <a:ext cx="3362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+mj-lt"/>
              </a:rPr>
              <a:t>Water level must be below pencil line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2010EF1-E6F5-437C-9611-3EB3FE671620}"/>
              </a:ext>
            </a:extLst>
          </p:cNvPr>
          <p:cNvSpPr/>
          <p:nvPr/>
        </p:nvSpPr>
        <p:spPr>
          <a:xfrm>
            <a:off x="5043268" y="5023278"/>
            <a:ext cx="260251" cy="2350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7ABD4DB-3EF1-4759-BA9C-7955FD5C73D4}"/>
              </a:ext>
            </a:extLst>
          </p:cNvPr>
          <p:cNvCxnSpPr>
            <a:cxnSpLocks/>
          </p:cNvCxnSpPr>
          <p:nvPr/>
        </p:nvCxnSpPr>
        <p:spPr>
          <a:xfrm>
            <a:off x="1741970" y="3164687"/>
            <a:ext cx="3280847" cy="19283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E7417F2D-900D-4F7E-93E9-80F26A4E4A96}"/>
              </a:ext>
            </a:extLst>
          </p:cNvPr>
          <p:cNvSpPr txBox="1"/>
          <p:nvPr/>
        </p:nvSpPr>
        <p:spPr>
          <a:xfrm>
            <a:off x="-1685" y="2712368"/>
            <a:ext cx="3040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+mj-lt"/>
              </a:rPr>
              <a:t>Black dot from ink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2010EF1-E6F5-437C-9611-3EB3FE671620}"/>
              </a:ext>
            </a:extLst>
          </p:cNvPr>
          <p:cNvSpPr/>
          <p:nvPr/>
        </p:nvSpPr>
        <p:spPr>
          <a:xfrm>
            <a:off x="6173944" y="5038792"/>
            <a:ext cx="260251" cy="2350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22A3D50-1327-4433-B257-1166BEDE696C}"/>
              </a:ext>
            </a:extLst>
          </p:cNvPr>
          <p:cNvCxnSpPr/>
          <p:nvPr/>
        </p:nvCxnSpPr>
        <p:spPr>
          <a:xfrm flipH="1">
            <a:off x="6373316" y="2518756"/>
            <a:ext cx="2714413" cy="25573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7417F2D-900D-4F7E-93E9-80F26A4E4A96}"/>
              </a:ext>
            </a:extLst>
          </p:cNvPr>
          <p:cNvSpPr txBox="1"/>
          <p:nvPr/>
        </p:nvSpPr>
        <p:spPr>
          <a:xfrm>
            <a:off x="8687886" y="2008159"/>
            <a:ext cx="30403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+mj-lt"/>
              </a:rPr>
              <a:t>A second colour dot from ink</a:t>
            </a:r>
            <a:endParaRPr lang="en-GB" sz="2400" b="1" dirty="0">
              <a:latin typeface="+mj-lt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4389120" y="2008159"/>
            <a:ext cx="28698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1954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9" grpId="0"/>
      <p:bldP spid="20" grpId="0" animBg="1"/>
      <p:bldP spid="23" grpId="0"/>
      <p:bldP spid="17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79B7B741-4B84-41D8-BCED-B0A88D52D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103" y="1084180"/>
            <a:ext cx="4177811" cy="472959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8A47AED-5FBD-4CD7-86AC-4DD97115213A}"/>
              </a:ext>
            </a:extLst>
          </p:cNvPr>
          <p:cNvSpPr/>
          <p:nvPr/>
        </p:nvSpPr>
        <p:spPr>
          <a:xfrm>
            <a:off x="2897305" y="849176"/>
            <a:ext cx="5444196" cy="235003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A1CA70-6B8C-49FE-8B71-A0F252FD0946}"/>
              </a:ext>
            </a:extLst>
          </p:cNvPr>
          <p:cNvSpPr/>
          <p:nvPr/>
        </p:nvSpPr>
        <p:spPr>
          <a:xfrm>
            <a:off x="4247803" y="849176"/>
            <a:ext cx="2869809" cy="444539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82BEFF9-C690-4C52-989E-D2FFD4087CD3}"/>
              </a:ext>
            </a:extLst>
          </p:cNvPr>
          <p:cNvCxnSpPr/>
          <p:nvPr/>
        </p:nvCxnSpPr>
        <p:spPr>
          <a:xfrm>
            <a:off x="3853908" y="5055417"/>
            <a:ext cx="39389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5A3970F-4B1C-4EE8-85FB-75BD684C2DF6}"/>
              </a:ext>
            </a:extLst>
          </p:cNvPr>
          <p:cNvCxnSpPr/>
          <p:nvPr/>
        </p:nvCxnSpPr>
        <p:spPr>
          <a:xfrm>
            <a:off x="7117612" y="5055417"/>
            <a:ext cx="393895" cy="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2EA07B9-A084-44C2-95F6-8ADB7149EFF6}"/>
              </a:ext>
            </a:extLst>
          </p:cNvPr>
          <p:cNvCxnSpPr/>
          <p:nvPr/>
        </p:nvCxnSpPr>
        <p:spPr>
          <a:xfrm>
            <a:off x="4247803" y="4647454"/>
            <a:ext cx="2869809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D2010EF1-E6F5-437C-9611-3EB3FE671620}"/>
              </a:ext>
            </a:extLst>
          </p:cNvPr>
          <p:cNvSpPr/>
          <p:nvPr/>
        </p:nvSpPr>
        <p:spPr>
          <a:xfrm>
            <a:off x="4901951" y="4507889"/>
            <a:ext cx="260251" cy="23500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2010EF1-E6F5-437C-9611-3EB3FE671620}"/>
              </a:ext>
            </a:extLst>
          </p:cNvPr>
          <p:cNvSpPr/>
          <p:nvPr/>
        </p:nvSpPr>
        <p:spPr>
          <a:xfrm>
            <a:off x="6032627" y="4523403"/>
            <a:ext cx="260251" cy="23500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Connector 2"/>
          <p:cNvCxnSpPr/>
          <p:nvPr/>
        </p:nvCxnSpPr>
        <p:spPr>
          <a:xfrm>
            <a:off x="4247803" y="1537855"/>
            <a:ext cx="28698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58526CA-7718-4D79-B6BD-F9AD25FEFCE2}"/>
              </a:ext>
            </a:extLst>
          </p:cNvPr>
          <p:cNvCxnSpPr>
            <a:cxnSpLocks/>
          </p:cNvCxnSpPr>
          <p:nvPr/>
        </p:nvCxnSpPr>
        <p:spPr>
          <a:xfrm>
            <a:off x="2261062" y="1492141"/>
            <a:ext cx="2043306" cy="770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A782018B-ECED-4D35-8A58-38E57D6921E0}"/>
              </a:ext>
            </a:extLst>
          </p:cNvPr>
          <p:cNvSpPr txBox="1"/>
          <p:nvPr/>
        </p:nvSpPr>
        <p:spPr>
          <a:xfrm>
            <a:off x="-338264" y="1261308"/>
            <a:ext cx="33621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+mj-lt"/>
              </a:rPr>
              <a:t>Solvent Front</a:t>
            </a:r>
            <a:endParaRPr lang="en-GB" sz="2400" b="1" dirty="0">
              <a:latin typeface="+mj-lt"/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B58526CA-7718-4D79-B6BD-F9AD25FEFCE2}"/>
              </a:ext>
            </a:extLst>
          </p:cNvPr>
          <p:cNvCxnSpPr>
            <a:cxnSpLocks/>
          </p:cNvCxnSpPr>
          <p:nvPr/>
        </p:nvCxnSpPr>
        <p:spPr>
          <a:xfrm flipV="1">
            <a:off x="2672516" y="4663891"/>
            <a:ext cx="1617576" cy="35302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782018B-ECED-4D35-8A58-38E57D6921E0}"/>
              </a:ext>
            </a:extLst>
          </p:cNvPr>
          <p:cNvSpPr txBox="1"/>
          <p:nvPr/>
        </p:nvSpPr>
        <p:spPr>
          <a:xfrm>
            <a:off x="1214738" y="4786082"/>
            <a:ext cx="1830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+mj-lt"/>
              </a:rPr>
              <a:t>Baseline</a:t>
            </a:r>
            <a:endParaRPr lang="en-GB" sz="2400" b="1" dirty="0">
              <a:latin typeface="+mj-lt"/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D2010EF1-E6F5-437C-9611-3EB3FE671620}"/>
              </a:ext>
            </a:extLst>
          </p:cNvPr>
          <p:cNvSpPr/>
          <p:nvPr/>
        </p:nvSpPr>
        <p:spPr>
          <a:xfrm>
            <a:off x="4902780" y="3720354"/>
            <a:ext cx="260251" cy="40789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2010EF1-E6F5-437C-9611-3EB3FE671620}"/>
              </a:ext>
            </a:extLst>
          </p:cNvPr>
          <p:cNvSpPr/>
          <p:nvPr/>
        </p:nvSpPr>
        <p:spPr>
          <a:xfrm>
            <a:off x="4901950" y="2581835"/>
            <a:ext cx="260251" cy="51082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D2010EF1-E6F5-437C-9611-3EB3FE671620}"/>
              </a:ext>
            </a:extLst>
          </p:cNvPr>
          <p:cNvSpPr/>
          <p:nvPr/>
        </p:nvSpPr>
        <p:spPr>
          <a:xfrm>
            <a:off x="6032627" y="3338112"/>
            <a:ext cx="260251" cy="40789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4901950" y="4840403"/>
            <a:ext cx="260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X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032627" y="4848641"/>
            <a:ext cx="260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Y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B58526CA-7718-4D79-B6BD-F9AD25FEFCE2}"/>
              </a:ext>
            </a:extLst>
          </p:cNvPr>
          <p:cNvCxnSpPr>
            <a:cxnSpLocks/>
          </p:cNvCxnSpPr>
          <p:nvPr/>
        </p:nvCxnSpPr>
        <p:spPr>
          <a:xfrm>
            <a:off x="3481304" y="3312392"/>
            <a:ext cx="1436730" cy="59131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A782018B-ECED-4D35-8A58-38E57D6921E0}"/>
              </a:ext>
            </a:extLst>
          </p:cNvPr>
          <p:cNvSpPr txBox="1"/>
          <p:nvPr/>
        </p:nvSpPr>
        <p:spPr>
          <a:xfrm>
            <a:off x="210376" y="2455437"/>
            <a:ext cx="33621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+mj-lt"/>
              </a:rPr>
              <a:t>Substance X has separated into 2 spots so it must contain at least 2 different chemicals</a:t>
            </a:r>
            <a:endParaRPr lang="en-GB" sz="2400" b="1" dirty="0">
              <a:latin typeface="+mj-lt"/>
            </a:endParaRP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B58526CA-7718-4D79-B6BD-F9AD25FEFCE2}"/>
              </a:ext>
            </a:extLst>
          </p:cNvPr>
          <p:cNvCxnSpPr>
            <a:cxnSpLocks/>
          </p:cNvCxnSpPr>
          <p:nvPr/>
        </p:nvCxnSpPr>
        <p:spPr>
          <a:xfrm flipH="1">
            <a:off x="6292878" y="3019214"/>
            <a:ext cx="2132736" cy="4297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A782018B-ECED-4D35-8A58-38E57D6921E0}"/>
              </a:ext>
            </a:extLst>
          </p:cNvPr>
          <p:cNvSpPr txBox="1"/>
          <p:nvPr/>
        </p:nvSpPr>
        <p:spPr>
          <a:xfrm>
            <a:off x="8337953" y="2449266"/>
            <a:ext cx="33621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+mj-lt"/>
              </a:rPr>
              <a:t>Substance Y has only one spot so it may only contain one chemical. </a:t>
            </a:r>
            <a:endParaRPr lang="en-GB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826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  <p:bldP spid="33" grpId="0"/>
      <p:bldP spid="3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541</Words>
  <Application>Microsoft Office PowerPoint</Application>
  <PresentationFormat>Widescreen</PresentationFormat>
  <Paragraphs>89</Paragraphs>
  <Slides>27</Slides>
  <Notes>1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PowerPoint Presentation</vt:lpstr>
      <vt:lpstr>Chromatography</vt:lpstr>
      <vt:lpstr>Talk about black ink being a mixture of colours and how we would know this.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Red Pens out ready to mark!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 Services - Wirral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Pippa Shaw</dc:creator>
  <cp:lastModifiedBy>Pippa Shaw</cp:lastModifiedBy>
  <cp:revision>6</cp:revision>
  <cp:lastPrinted>2019-10-15T06:35:10Z</cp:lastPrinted>
  <dcterms:created xsi:type="dcterms:W3CDTF">2019-10-15T06:34:46Z</dcterms:created>
  <dcterms:modified xsi:type="dcterms:W3CDTF">2019-12-10T07:38:37Z</dcterms:modified>
</cp:coreProperties>
</file>