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84" r:id="rId2"/>
    <p:sldId id="257" r:id="rId3"/>
    <p:sldId id="258" r:id="rId4"/>
    <p:sldId id="259" r:id="rId5"/>
    <p:sldId id="263" r:id="rId6"/>
    <p:sldId id="264" r:id="rId7"/>
    <p:sldId id="260" r:id="rId8"/>
    <p:sldId id="261" r:id="rId9"/>
    <p:sldId id="262" r:id="rId10"/>
    <p:sldId id="265" r:id="rId11"/>
    <p:sldId id="269" r:id="rId12"/>
    <p:sldId id="268" r:id="rId13"/>
    <p:sldId id="270" r:id="rId14"/>
    <p:sldId id="273" r:id="rId15"/>
    <p:sldId id="274" r:id="rId16"/>
    <p:sldId id="277" r:id="rId17"/>
    <p:sldId id="279" r:id="rId18"/>
    <p:sldId id="281" r:id="rId19"/>
    <p:sldId id="283" r:id="rId20"/>
    <p:sldId id="271" r:id="rId21"/>
    <p:sldId id="272" r:id="rId22"/>
    <p:sldId id="275" r:id="rId23"/>
    <p:sldId id="276" r:id="rId24"/>
    <p:sldId id="278" r:id="rId25"/>
    <p:sldId id="280" r:id="rId26"/>
    <p:sldId id="282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5C448-79C1-4D2D-A0D7-E4113927332B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A9A1E0-D6D1-417E-8B6C-C6B42A7F6D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1159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1EF4C-D142-455E-A64F-99D4A6C1C5E8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B7EC5-4710-4947-A067-F75EF8765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5411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1EF4C-D142-455E-A64F-99D4A6C1C5E8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B7EC5-4710-4947-A067-F75EF8765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3070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1EF4C-D142-455E-A64F-99D4A6C1C5E8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B7EC5-4710-4947-A067-F75EF8765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0860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1EF4C-D142-455E-A64F-99D4A6C1C5E8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B7EC5-4710-4947-A067-F75EF8765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2615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1EF4C-D142-455E-A64F-99D4A6C1C5E8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B7EC5-4710-4947-A067-F75EF8765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9482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1EF4C-D142-455E-A64F-99D4A6C1C5E8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B7EC5-4710-4947-A067-F75EF8765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458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1EF4C-D142-455E-A64F-99D4A6C1C5E8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B7EC5-4710-4947-A067-F75EF8765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4464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1EF4C-D142-455E-A64F-99D4A6C1C5E8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B7EC5-4710-4947-A067-F75EF8765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2699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1EF4C-D142-455E-A64F-99D4A6C1C5E8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B7EC5-4710-4947-A067-F75EF8765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0158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1EF4C-D142-455E-A64F-99D4A6C1C5E8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B7EC5-4710-4947-A067-F75EF8765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271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1EF4C-D142-455E-A64F-99D4A6C1C5E8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B7EC5-4710-4947-A067-F75EF8765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545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1EF4C-D142-455E-A64F-99D4A6C1C5E8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B7EC5-4710-4947-A067-F75EF8765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9930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27248" y="0"/>
            <a:ext cx="5733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rgbClr val="0070C0"/>
                </a:solidFill>
                <a:latin typeface="+mj-lt"/>
              </a:rPr>
              <a:t>“Do Now”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4592" y="576072"/>
            <a:ext cx="1179576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2000" dirty="0">
                <a:latin typeface="+mj-lt"/>
              </a:rPr>
              <a:t>True or False. </a:t>
            </a:r>
          </a:p>
          <a:p>
            <a:r>
              <a:rPr lang="en-GB" sz="2000" dirty="0">
                <a:latin typeface="+mj-lt"/>
              </a:rPr>
              <a:t>	</a:t>
            </a:r>
            <a:r>
              <a:rPr lang="en-GB" sz="2000" dirty="0" smtClean="0">
                <a:latin typeface="+mj-lt"/>
              </a:rPr>
              <a:t>The top number of the periodic table is called the atomic number.</a:t>
            </a:r>
            <a:endParaRPr lang="en-GB" sz="2000" dirty="0">
              <a:latin typeface="+mj-lt"/>
            </a:endParaRPr>
          </a:p>
          <a:p>
            <a:endParaRPr lang="en-GB" sz="2000" dirty="0">
              <a:latin typeface="+mj-lt"/>
            </a:endParaRPr>
          </a:p>
          <a:p>
            <a:pPr marL="457200" indent="-457200">
              <a:buFont typeface="+mj-lt"/>
              <a:buAutoNum type="arabicPeriod" startAt="2"/>
            </a:pPr>
            <a:r>
              <a:rPr lang="en-GB" sz="2000" dirty="0" smtClean="0">
                <a:latin typeface="+mj-lt"/>
              </a:rPr>
              <a:t>How many electrons can be found in Silicon</a:t>
            </a:r>
            <a:r>
              <a:rPr lang="en-GB" sz="2000" dirty="0">
                <a:latin typeface="+mj-lt"/>
              </a:rPr>
              <a:t>	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GB" sz="2000" dirty="0" smtClean="0">
                <a:latin typeface="+mj-lt"/>
              </a:rPr>
              <a:t>28</a:t>
            </a:r>
            <a:endParaRPr lang="en-GB" sz="2000" dirty="0">
              <a:latin typeface="+mj-lt"/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GB" sz="2000" dirty="0" smtClean="0">
                <a:latin typeface="+mj-lt"/>
              </a:rPr>
              <a:t>14</a:t>
            </a:r>
            <a:endParaRPr lang="en-GB" sz="2000" dirty="0">
              <a:latin typeface="+mj-lt"/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GB" sz="2000" dirty="0" smtClean="0">
                <a:latin typeface="+mj-lt"/>
              </a:rPr>
              <a:t>15</a:t>
            </a:r>
            <a:endParaRPr lang="en-GB" sz="2000" dirty="0">
              <a:latin typeface="+mj-lt"/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GB" sz="2000" dirty="0">
                <a:latin typeface="+mj-lt"/>
              </a:rPr>
              <a:t>None of the above</a:t>
            </a:r>
          </a:p>
          <a:p>
            <a:pPr marL="342900" indent="-342900">
              <a:buFont typeface="+mj-lt"/>
              <a:buAutoNum type="arabicPeriod" startAt="2"/>
            </a:pPr>
            <a:r>
              <a:rPr lang="en-GB" sz="2000" dirty="0" smtClean="0">
                <a:latin typeface="+mj-lt"/>
              </a:rPr>
              <a:t>When an atom forms an ion by losing an electron it will become...</a:t>
            </a:r>
            <a:endParaRPr lang="en-GB" sz="2000" dirty="0">
              <a:latin typeface="+mj-lt"/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GB" sz="2000" dirty="0" smtClean="0">
                <a:latin typeface="+mj-lt"/>
              </a:rPr>
              <a:t>Positive</a:t>
            </a:r>
            <a:endParaRPr lang="en-GB" sz="2000" dirty="0">
              <a:latin typeface="+mj-lt"/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GB" sz="2000" dirty="0" smtClean="0">
                <a:latin typeface="+mj-lt"/>
              </a:rPr>
              <a:t>Negative</a:t>
            </a:r>
            <a:endParaRPr lang="en-GB" sz="2000" dirty="0">
              <a:latin typeface="+mj-lt"/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GB" sz="2000" dirty="0" smtClean="0">
                <a:latin typeface="+mj-lt"/>
              </a:rPr>
              <a:t>Neutral</a:t>
            </a:r>
            <a:endParaRPr lang="en-GB" sz="2000" dirty="0">
              <a:latin typeface="+mj-lt"/>
            </a:endParaRPr>
          </a:p>
          <a:p>
            <a:pPr marL="342900" indent="-342900">
              <a:buFont typeface="+mj-lt"/>
              <a:buAutoNum type="arabicPeriod" startAt="2"/>
            </a:pPr>
            <a:r>
              <a:rPr lang="en-GB" sz="2000" dirty="0" smtClean="0">
                <a:latin typeface="+mj-lt"/>
              </a:rPr>
              <a:t>Ionic bonding happens between a __________ and a _____________.</a:t>
            </a:r>
            <a:endParaRPr lang="en-GB" sz="2000" dirty="0">
              <a:latin typeface="+mj-lt"/>
            </a:endParaRPr>
          </a:p>
          <a:p>
            <a:pPr marL="342900" indent="-342900">
              <a:buFont typeface="+mj-lt"/>
              <a:buAutoNum type="arabicPeriod" startAt="2"/>
            </a:pPr>
            <a:endParaRPr lang="en-GB" sz="2000" dirty="0" smtClean="0">
              <a:latin typeface="+mj-lt"/>
            </a:endParaRPr>
          </a:p>
          <a:p>
            <a:endParaRPr lang="en-GB" sz="2000" dirty="0">
              <a:latin typeface="+mj-lt"/>
            </a:endParaRPr>
          </a:p>
          <a:p>
            <a:pPr marL="457200" indent="-457200">
              <a:buFont typeface="+mj-lt"/>
              <a:buAutoNum type="arabicPeriod" startAt="5"/>
            </a:pPr>
            <a:r>
              <a:rPr lang="en-GB" sz="2000" dirty="0">
                <a:latin typeface="+mj-lt"/>
              </a:rPr>
              <a:t>When </a:t>
            </a:r>
            <a:r>
              <a:rPr lang="en-GB" sz="2000" dirty="0" smtClean="0">
                <a:latin typeface="+mj-lt"/>
              </a:rPr>
              <a:t>an acid is added to an alkali, what are the two products made?</a:t>
            </a:r>
            <a:endParaRPr lang="en-GB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515600" y="630936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rgbClr val="FF0000"/>
                </a:solidFill>
                <a:latin typeface="+mj-lt"/>
              </a:rPr>
              <a:t>SA</a:t>
            </a:r>
          </a:p>
        </p:txBody>
      </p:sp>
      <p:sp>
        <p:nvSpPr>
          <p:cNvPr id="7" name="Oval 6"/>
          <p:cNvSpPr/>
          <p:nvPr/>
        </p:nvSpPr>
        <p:spPr>
          <a:xfrm>
            <a:off x="10469880" y="548640"/>
            <a:ext cx="1005840" cy="96012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582168" y="2124456"/>
            <a:ext cx="909007" cy="30175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4357115" y="1145459"/>
            <a:ext cx="14669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  <a:latin typeface="+mj-lt"/>
              </a:rPr>
              <a:t>FALSE</a:t>
            </a:r>
          </a:p>
        </p:txBody>
      </p:sp>
      <p:sp>
        <p:nvSpPr>
          <p:cNvPr id="10" name="Rectangle 9"/>
          <p:cNvSpPr/>
          <p:nvPr/>
        </p:nvSpPr>
        <p:spPr>
          <a:xfrm>
            <a:off x="591312" y="3352800"/>
            <a:ext cx="1470244" cy="32156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CEF63FB-B158-4AEA-8DFD-F9A7815C015F}"/>
              </a:ext>
            </a:extLst>
          </p:cNvPr>
          <p:cNvSpPr txBox="1"/>
          <p:nvPr/>
        </p:nvSpPr>
        <p:spPr>
          <a:xfrm>
            <a:off x="3353619" y="4640378"/>
            <a:ext cx="3473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  <a:latin typeface="+mj-lt"/>
              </a:rPr>
              <a:t>Metal and Non -Metal</a:t>
            </a:r>
            <a:endParaRPr lang="en-GB" sz="2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84BFDF3-DBC9-49AC-AEE5-8EA37756BE8B}"/>
              </a:ext>
            </a:extLst>
          </p:cNvPr>
          <p:cNvSpPr txBox="1"/>
          <p:nvPr/>
        </p:nvSpPr>
        <p:spPr>
          <a:xfrm>
            <a:off x="3127248" y="5750978"/>
            <a:ext cx="4845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FF0000"/>
                </a:solidFill>
                <a:latin typeface="+mj-lt"/>
              </a:rPr>
              <a:t>Salt and Water</a:t>
            </a:r>
            <a:endParaRPr lang="en-GB" sz="2800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74719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/>
      <p:bldP spid="10" grpId="0" animBg="1"/>
      <p:bldP spid="13" grpId="0"/>
      <p:bldP spid="1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738" y="346841"/>
            <a:ext cx="1144576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 smtClean="0">
                <a:latin typeface="+mj-lt"/>
              </a:rPr>
              <a:t>Metal ions are ___________ so they travel to the __________ because it is ___________ and opposites attract</a:t>
            </a:r>
            <a:endParaRPr lang="en-GB" sz="36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47393" y="346841"/>
            <a:ext cx="22702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solidFill>
                  <a:srgbClr val="FF0000"/>
                </a:solidFill>
                <a:latin typeface="+mj-lt"/>
              </a:rPr>
              <a:t>positive</a:t>
            </a:r>
            <a:endParaRPr lang="en-GB" sz="36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4345" y="814551"/>
            <a:ext cx="22702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solidFill>
                  <a:srgbClr val="FF0000"/>
                </a:solidFill>
                <a:latin typeface="+mj-lt"/>
              </a:rPr>
              <a:t>cathode</a:t>
            </a:r>
            <a:endParaRPr lang="en-GB" sz="36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97213" y="854673"/>
            <a:ext cx="22702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solidFill>
                  <a:srgbClr val="FF0000"/>
                </a:solidFill>
                <a:latin typeface="+mj-lt"/>
              </a:rPr>
              <a:t>negative</a:t>
            </a:r>
            <a:endParaRPr lang="en-GB" sz="36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1738" y="2916621"/>
            <a:ext cx="1144576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 smtClean="0">
                <a:latin typeface="+mj-lt"/>
              </a:rPr>
              <a:t>Non-metal ions are ___________ so they travel to the __________ because it is ___________ and opposites attract</a:t>
            </a:r>
            <a:endParaRPr lang="en-GB" sz="36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93324" y="2916621"/>
            <a:ext cx="22702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solidFill>
                  <a:srgbClr val="FF0000"/>
                </a:solidFill>
                <a:latin typeface="+mj-lt"/>
              </a:rPr>
              <a:t>negative</a:t>
            </a:r>
            <a:endParaRPr lang="en-GB" sz="36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4345" y="3384331"/>
            <a:ext cx="22702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solidFill>
                  <a:srgbClr val="FF0000"/>
                </a:solidFill>
                <a:latin typeface="+mj-lt"/>
              </a:rPr>
              <a:t>anode</a:t>
            </a:r>
            <a:endParaRPr lang="en-GB" sz="36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97213" y="3424453"/>
            <a:ext cx="22702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solidFill>
                  <a:srgbClr val="FF0000"/>
                </a:solidFill>
                <a:latin typeface="+mj-lt"/>
              </a:rPr>
              <a:t>positive</a:t>
            </a:r>
            <a:endParaRPr lang="en-GB" sz="36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70868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65790" y="1026948"/>
            <a:ext cx="10089931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800" b="1" dirty="0" smtClean="0">
                <a:solidFill>
                  <a:srgbClr val="0070C0"/>
                </a:solidFill>
                <a:latin typeface="+mj-lt"/>
              </a:rPr>
              <a:t>Low Stakes Quiz</a:t>
            </a:r>
            <a:endParaRPr lang="en-GB" sz="13800" b="1" dirty="0">
              <a:solidFill>
                <a:srgbClr val="0070C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1282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0880" y="711200"/>
            <a:ext cx="97942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4800" dirty="0" smtClean="0">
                <a:latin typeface="+mj-lt"/>
              </a:rPr>
              <a:t> In electrolysis, what is the name of the negative electrode?</a:t>
            </a:r>
          </a:p>
          <a:p>
            <a:pPr marL="342900" indent="-342900">
              <a:buFont typeface="+mj-lt"/>
              <a:buAutoNum type="arabicPeriod"/>
            </a:pPr>
            <a:endParaRPr lang="en-GB" sz="4800" dirty="0">
              <a:latin typeface="+mj-lt"/>
            </a:endParaRPr>
          </a:p>
          <a:p>
            <a:r>
              <a:rPr lang="en-GB" sz="4800" dirty="0" smtClean="0">
                <a:latin typeface="+mj-lt"/>
              </a:rPr>
              <a:t>a) Electrolyte</a:t>
            </a:r>
          </a:p>
          <a:p>
            <a:r>
              <a:rPr lang="en-GB" sz="4800" dirty="0" smtClean="0">
                <a:latin typeface="+mj-lt"/>
              </a:rPr>
              <a:t>b) Cathode</a:t>
            </a:r>
          </a:p>
          <a:p>
            <a:r>
              <a:rPr lang="en-GB" sz="4800" dirty="0" smtClean="0">
                <a:latin typeface="+mj-lt"/>
              </a:rPr>
              <a:t>c) Anode</a:t>
            </a:r>
            <a:endParaRPr lang="en-GB" sz="4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7650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0880" y="711200"/>
            <a:ext cx="97942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+mj-lt"/>
              </a:rPr>
              <a:t>2. What happens at the anode during electrolysis? </a:t>
            </a:r>
          </a:p>
          <a:p>
            <a:endParaRPr lang="en-GB" sz="4800" dirty="0">
              <a:latin typeface="+mj-lt"/>
            </a:endParaRPr>
          </a:p>
          <a:p>
            <a:r>
              <a:rPr lang="en-GB" sz="4800" dirty="0" smtClean="0">
                <a:latin typeface="+mj-lt"/>
              </a:rPr>
              <a:t>a) Negative ions gain electrons</a:t>
            </a:r>
          </a:p>
          <a:p>
            <a:r>
              <a:rPr lang="en-GB" sz="4800" dirty="0" smtClean="0">
                <a:latin typeface="+mj-lt"/>
              </a:rPr>
              <a:t>b) Positive ions gain electrons</a:t>
            </a:r>
          </a:p>
          <a:p>
            <a:r>
              <a:rPr lang="en-GB" sz="4800" dirty="0" smtClean="0">
                <a:latin typeface="+mj-lt"/>
              </a:rPr>
              <a:t>c) Negative ions lose electrons</a:t>
            </a:r>
            <a:endParaRPr lang="en-GB" sz="4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5196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0880" y="711200"/>
            <a:ext cx="111963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latin typeface="+mj-lt"/>
              </a:rPr>
              <a:t>3</a:t>
            </a:r>
            <a:r>
              <a:rPr lang="en-GB" sz="4800" dirty="0" smtClean="0">
                <a:latin typeface="+mj-lt"/>
              </a:rPr>
              <a:t>. In the electrolysis of molten lead bromide, what is the product at the anode?</a:t>
            </a:r>
          </a:p>
          <a:p>
            <a:endParaRPr lang="en-GB" sz="4800" dirty="0">
              <a:latin typeface="+mj-lt"/>
            </a:endParaRPr>
          </a:p>
          <a:p>
            <a:r>
              <a:rPr lang="en-GB" sz="4800" dirty="0" smtClean="0">
                <a:latin typeface="+mj-lt"/>
              </a:rPr>
              <a:t>a) Lead</a:t>
            </a:r>
          </a:p>
          <a:p>
            <a:r>
              <a:rPr lang="en-GB" sz="4800" dirty="0" smtClean="0">
                <a:latin typeface="+mj-lt"/>
              </a:rPr>
              <a:t>b) Bromine</a:t>
            </a:r>
          </a:p>
          <a:p>
            <a:r>
              <a:rPr lang="en-GB" sz="4800" dirty="0" smtClean="0">
                <a:latin typeface="+mj-lt"/>
              </a:rPr>
              <a:t>c) Oxygen</a:t>
            </a:r>
            <a:endParaRPr lang="en-GB" sz="4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6133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0880" y="711200"/>
            <a:ext cx="1119632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+mj-lt"/>
              </a:rPr>
              <a:t>4. What gas forms at the positive electrode during the extraction of aluminium by electrolysis?</a:t>
            </a:r>
          </a:p>
          <a:p>
            <a:endParaRPr lang="en-GB" sz="4800" dirty="0">
              <a:latin typeface="+mj-lt"/>
            </a:endParaRPr>
          </a:p>
          <a:p>
            <a:r>
              <a:rPr lang="en-GB" sz="4800" dirty="0" smtClean="0">
                <a:latin typeface="+mj-lt"/>
              </a:rPr>
              <a:t>a) Oxygen</a:t>
            </a:r>
          </a:p>
          <a:p>
            <a:r>
              <a:rPr lang="en-GB" sz="4800" dirty="0" smtClean="0">
                <a:latin typeface="+mj-lt"/>
              </a:rPr>
              <a:t>b) Hydrogen</a:t>
            </a:r>
          </a:p>
          <a:p>
            <a:r>
              <a:rPr lang="en-GB" sz="4800" dirty="0" smtClean="0">
                <a:latin typeface="+mj-lt"/>
              </a:rPr>
              <a:t>c) Aluminium</a:t>
            </a:r>
            <a:endParaRPr lang="en-GB" sz="4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5357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0880" y="711200"/>
            <a:ext cx="111963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latin typeface="+mj-lt"/>
              </a:rPr>
              <a:t>5</a:t>
            </a:r>
            <a:r>
              <a:rPr lang="en-GB" sz="4800" dirty="0" smtClean="0">
                <a:latin typeface="+mj-lt"/>
              </a:rPr>
              <a:t>. What are the electrodes made from in the extraction of aluminium?</a:t>
            </a:r>
          </a:p>
          <a:p>
            <a:endParaRPr lang="en-GB" sz="4800" dirty="0">
              <a:latin typeface="+mj-lt"/>
            </a:endParaRPr>
          </a:p>
          <a:p>
            <a:r>
              <a:rPr lang="en-GB" sz="4800" dirty="0" smtClean="0">
                <a:latin typeface="+mj-lt"/>
              </a:rPr>
              <a:t>a) Aluminium</a:t>
            </a:r>
          </a:p>
          <a:p>
            <a:r>
              <a:rPr lang="en-GB" sz="4800" dirty="0" smtClean="0">
                <a:latin typeface="+mj-lt"/>
              </a:rPr>
              <a:t>b) Graphite</a:t>
            </a:r>
          </a:p>
          <a:p>
            <a:r>
              <a:rPr lang="en-GB" sz="4800" dirty="0" smtClean="0">
                <a:latin typeface="+mj-lt"/>
              </a:rPr>
              <a:t>c) Steel</a:t>
            </a:r>
            <a:endParaRPr lang="en-GB" sz="4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1624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0880" y="711200"/>
            <a:ext cx="111963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+mj-lt"/>
              </a:rPr>
              <a:t>6. What is the physical state of the electrolyte in the extraction of aluminium?</a:t>
            </a:r>
          </a:p>
          <a:p>
            <a:endParaRPr lang="en-GB" sz="4800" dirty="0">
              <a:latin typeface="+mj-lt"/>
            </a:endParaRPr>
          </a:p>
          <a:p>
            <a:r>
              <a:rPr lang="en-GB" sz="4800" dirty="0" smtClean="0">
                <a:latin typeface="+mj-lt"/>
              </a:rPr>
              <a:t>a) Aqueous solution</a:t>
            </a:r>
          </a:p>
          <a:p>
            <a:r>
              <a:rPr lang="en-GB" sz="4800" dirty="0" smtClean="0">
                <a:latin typeface="+mj-lt"/>
              </a:rPr>
              <a:t>b) Molten liquid</a:t>
            </a:r>
          </a:p>
          <a:p>
            <a:r>
              <a:rPr lang="en-GB" sz="4800" dirty="0" smtClean="0">
                <a:latin typeface="+mj-lt"/>
              </a:rPr>
              <a:t>c) Solid</a:t>
            </a:r>
            <a:endParaRPr lang="en-GB" sz="4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369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0880" y="711200"/>
            <a:ext cx="111963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latin typeface="+mj-lt"/>
              </a:rPr>
              <a:t>7</a:t>
            </a:r>
            <a:r>
              <a:rPr lang="en-GB" sz="4800" dirty="0" smtClean="0">
                <a:latin typeface="+mj-lt"/>
              </a:rPr>
              <a:t>. What are the electrode products in the extraction of aluminium?</a:t>
            </a:r>
          </a:p>
          <a:p>
            <a:endParaRPr lang="en-GB" sz="4800" dirty="0">
              <a:latin typeface="+mj-lt"/>
            </a:endParaRPr>
          </a:p>
          <a:p>
            <a:r>
              <a:rPr lang="en-GB" sz="4800" dirty="0" smtClean="0">
                <a:latin typeface="+mj-lt"/>
              </a:rPr>
              <a:t>a) Cathode = oxygen, anode = aluminium</a:t>
            </a:r>
          </a:p>
          <a:p>
            <a:r>
              <a:rPr lang="en-GB" sz="4800" dirty="0" smtClean="0">
                <a:latin typeface="+mj-lt"/>
              </a:rPr>
              <a:t>b) Cathode = aluminium, anode = chlorine</a:t>
            </a:r>
          </a:p>
          <a:p>
            <a:r>
              <a:rPr lang="en-GB" sz="4800" dirty="0" smtClean="0">
                <a:latin typeface="+mj-lt"/>
              </a:rPr>
              <a:t>c) Cathode = aluminium, anode = oxygen</a:t>
            </a:r>
            <a:endParaRPr lang="en-GB" sz="4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7437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65790" y="1026948"/>
            <a:ext cx="10089931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800" b="1" dirty="0" smtClean="0">
                <a:solidFill>
                  <a:srgbClr val="FF0000"/>
                </a:solidFill>
                <a:latin typeface="+mj-lt"/>
              </a:rPr>
              <a:t>Mark in red pen</a:t>
            </a:r>
            <a:endParaRPr lang="en-GB" sz="138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209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5564" y="1404996"/>
            <a:ext cx="9144000" cy="2387600"/>
          </a:xfrm>
        </p:spPr>
        <p:txBody>
          <a:bodyPr>
            <a:normAutofit/>
          </a:bodyPr>
          <a:lstStyle/>
          <a:p>
            <a:r>
              <a:rPr lang="en-GB" sz="9600" u="sng" dirty="0" smtClean="0"/>
              <a:t>Electrolysis</a:t>
            </a:r>
            <a:endParaRPr lang="en-GB" sz="9600" u="sn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84178" y="163368"/>
            <a:ext cx="2743200" cy="365125"/>
          </a:xfrm>
        </p:spPr>
        <p:txBody>
          <a:bodyPr/>
          <a:lstStyle/>
          <a:p>
            <a:fld id="{B45DF9DC-0901-4F55-936B-B8D1A3054EB6}" type="datetime1">
              <a:rPr lang="en-GB" sz="3600" u="sng" smtClean="0">
                <a:solidFill>
                  <a:schemeClr val="tx1"/>
                </a:solidFill>
                <a:latin typeface="+mj-lt"/>
              </a:rPr>
              <a:t>17/09/2020</a:t>
            </a:fld>
            <a:endParaRPr lang="en-GB" sz="3600" u="sng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132773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0880" y="711200"/>
            <a:ext cx="97942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4800" dirty="0" smtClean="0">
                <a:latin typeface="+mj-lt"/>
              </a:rPr>
              <a:t> In electrolysis, what is the name of the negative electrode?</a:t>
            </a:r>
          </a:p>
          <a:p>
            <a:pPr marL="342900" indent="-342900">
              <a:buFont typeface="+mj-lt"/>
              <a:buAutoNum type="arabicPeriod"/>
            </a:pPr>
            <a:endParaRPr lang="en-GB" sz="4800" dirty="0">
              <a:latin typeface="+mj-lt"/>
            </a:endParaRPr>
          </a:p>
          <a:p>
            <a:r>
              <a:rPr lang="en-GB" sz="4800" dirty="0" smtClean="0">
                <a:latin typeface="+mj-lt"/>
              </a:rPr>
              <a:t>a) Electrolyte</a:t>
            </a:r>
          </a:p>
          <a:p>
            <a:r>
              <a:rPr lang="en-GB" sz="4800" dirty="0" smtClean="0">
                <a:latin typeface="+mj-lt"/>
              </a:rPr>
              <a:t>b) Cathode</a:t>
            </a:r>
          </a:p>
          <a:p>
            <a:r>
              <a:rPr lang="en-GB" sz="4800" dirty="0" smtClean="0">
                <a:latin typeface="+mj-lt"/>
              </a:rPr>
              <a:t>c) Anode</a:t>
            </a:r>
            <a:endParaRPr lang="en-GB" sz="48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636924" y="3637544"/>
            <a:ext cx="2427316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600" b="1" dirty="0">
                <a:solidFill>
                  <a:srgbClr val="FF0000"/>
                </a:solidFill>
                <a:latin typeface="+mj-lt"/>
              </a:rPr>
              <a:t>B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8636924" y="3591098"/>
            <a:ext cx="2477192" cy="2693324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4282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0880" y="711200"/>
            <a:ext cx="97942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+mj-lt"/>
              </a:rPr>
              <a:t>2. What happens at the anode during electrolysis? </a:t>
            </a:r>
          </a:p>
          <a:p>
            <a:endParaRPr lang="en-GB" sz="4800" dirty="0">
              <a:latin typeface="+mj-lt"/>
            </a:endParaRPr>
          </a:p>
          <a:p>
            <a:r>
              <a:rPr lang="en-GB" sz="4800" dirty="0" smtClean="0">
                <a:latin typeface="+mj-lt"/>
              </a:rPr>
              <a:t>a) Negative ions gain electrons</a:t>
            </a:r>
          </a:p>
          <a:p>
            <a:r>
              <a:rPr lang="en-GB" sz="4800" dirty="0" smtClean="0">
                <a:latin typeface="+mj-lt"/>
              </a:rPr>
              <a:t>b) Positive ions gain electrons</a:t>
            </a:r>
          </a:p>
          <a:p>
            <a:r>
              <a:rPr lang="en-GB" sz="4800" dirty="0" smtClean="0">
                <a:latin typeface="+mj-lt"/>
              </a:rPr>
              <a:t>c) Negative ions lose electrons</a:t>
            </a:r>
            <a:endParaRPr lang="en-GB" sz="48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636924" y="3637544"/>
            <a:ext cx="2427316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600" b="1" dirty="0" smtClean="0">
                <a:solidFill>
                  <a:srgbClr val="FF0000"/>
                </a:solidFill>
                <a:latin typeface="+mj-lt"/>
              </a:rPr>
              <a:t>C</a:t>
            </a:r>
            <a:endParaRPr lang="en-GB" sz="166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8636924" y="3591098"/>
            <a:ext cx="2477192" cy="2693324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364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0880" y="711200"/>
            <a:ext cx="111963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latin typeface="+mj-lt"/>
              </a:rPr>
              <a:t>3</a:t>
            </a:r>
            <a:r>
              <a:rPr lang="en-GB" sz="4800" dirty="0" smtClean="0">
                <a:latin typeface="+mj-lt"/>
              </a:rPr>
              <a:t>. In the electrolysis of molten lead bromide, what is the product at the anode?</a:t>
            </a:r>
          </a:p>
          <a:p>
            <a:endParaRPr lang="en-GB" sz="4800" dirty="0">
              <a:latin typeface="+mj-lt"/>
            </a:endParaRPr>
          </a:p>
          <a:p>
            <a:r>
              <a:rPr lang="en-GB" sz="4800" dirty="0" smtClean="0">
                <a:latin typeface="+mj-lt"/>
              </a:rPr>
              <a:t>a) Lead</a:t>
            </a:r>
          </a:p>
          <a:p>
            <a:r>
              <a:rPr lang="en-GB" sz="4800" dirty="0" smtClean="0">
                <a:latin typeface="+mj-lt"/>
              </a:rPr>
              <a:t>b) Bromine</a:t>
            </a:r>
          </a:p>
          <a:p>
            <a:r>
              <a:rPr lang="en-GB" sz="4800" dirty="0" smtClean="0">
                <a:latin typeface="+mj-lt"/>
              </a:rPr>
              <a:t>c) Oxygen</a:t>
            </a:r>
            <a:endParaRPr lang="en-GB" sz="48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636924" y="3637544"/>
            <a:ext cx="2427316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600" b="1" dirty="0">
                <a:solidFill>
                  <a:srgbClr val="FF0000"/>
                </a:solidFill>
                <a:latin typeface="+mj-lt"/>
              </a:rPr>
              <a:t>B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8636924" y="3591098"/>
            <a:ext cx="2477192" cy="2693324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1967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0880" y="711200"/>
            <a:ext cx="1119632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+mj-lt"/>
              </a:rPr>
              <a:t>4. What gas forms at the positive electrode during the extraction of aluminium by electrolysis?</a:t>
            </a:r>
          </a:p>
          <a:p>
            <a:endParaRPr lang="en-GB" sz="4800" dirty="0">
              <a:latin typeface="+mj-lt"/>
            </a:endParaRPr>
          </a:p>
          <a:p>
            <a:r>
              <a:rPr lang="en-GB" sz="4800" dirty="0" smtClean="0">
                <a:latin typeface="+mj-lt"/>
              </a:rPr>
              <a:t>a) Oxygen</a:t>
            </a:r>
          </a:p>
          <a:p>
            <a:r>
              <a:rPr lang="en-GB" sz="4800" dirty="0" smtClean="0">
                <a:latin typeface="+mj-lt"/>
              </a:rPr>
              <a:t>b) Hydrogen</a:t>
            </a:r>
          </a:p>
          <a:p>
            <a:r>
              <a:rPr lang="en-GB" sz="4800" dirty="0" smtClean="0">
                <a:latin typeface="+mj-lt"/>
              </a:rPr>
              <a:t>c) Aluminium</a:t>
            </a:r>
            <a:endParaRPr lang="en-GB" sz="48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636924" y="3637544"/>
            <a:ext cx="2427316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600" b="1" dirty="0">
                <a:solidFill>
                  <a:srgbClr val="FF0000"/>
                </a:solidFill>
                <a:latin typeface="+mj-lt"/>
              </a:rPr>
              <a:t>A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8636924" y="3591098"/>
            <a:ext cx="2477192" cy="2693324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111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0880" y="711200"/>
            <a:ext cx="111963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latin typeface="+mj-lt"/>
              </a:rPr>
              <a:t>5</a:t>
            </a:r>
            <a:r>
              <a:rPr lang="en-GB" sz="4800" dirty="0" smtClean="0">
                <a:latin typeface="+mj-lt"/>
              </a:rPr>
              <a:t>. What are the electrodes made from in the extraction of aluminium?</a:t>
            </a:r>
          </a:p>
          <a:p>
            <a:endParaRPr lang="en-GB" sz="4800" dirty="0">
              <a:latin typeface="+mj-lt"/>
            </a:endParaRPr>
          </a:p>
          <a:p>
            <a:r>
              <a:rPr lang="en-GB" sz="4800" dirty="0" smtClean="0">
                <a:latin typeface="+mj-lt"/>
              </a:rPr>
              <a:t>a) Aluminium</a:t>
            </a:r>
          </a:p>
          <a:p>
            <a:r>
              <a:rPr lang="en-GB" sz="4800" dirty="0" smtClean="0">
                <a:latin typeface="+mj-lt"/>
              </a:rPr>
              <a:t>b) Graphite</a:t>
            </a:r>
          </a:p>
          <a:p>
            <a:r>
              <a:rPr lang="en-GB" sz="4800" dirty="0" smtClean="0">
                <a:latin typeface="+mj-lt"/>
              </a:rPr>
              <a:t>c) Steel</a:t>
            </a:r>
            <a:endParaRPr lang="en-GB" sz="48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636924" y="3637544"/>
            <a:ext cx="2427316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600" b="1" dirty="0">
                <a:solidFill>
                  <a:srgbClr val="FF0000"/>
                </a:solidFill>
                <a:latin typeface="+mj-lt"/>
              </a:rPr>
              <a:t>B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8636924" y="3591098"/>
            <a:ext cx="2477192" cy="2693324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9263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0880" y="711200"/>
            <a:ext cx="111963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+mj-lt"/>
              </a:rPr>
              <a:t>6. What is the physical state of the electrolyte in the extraction of aluminium?</a:t>
            </a:r>
          </a:p>
          <a:p>
            <a:endParaRPr lang="en-GB" sz="4800" dirty="0">
              <a:latin typeface="+mj-lt"/>
            </a:endParaRPr>
          </a:p>
          <a:p>
            <a:r>
              <a:rPr lang="en-GB" sz="4800" dirty="0" smtClean="0">
                <a:latin typeface="+mj-lt"/>
              </a:rPr>
              <a:t>a) Aqueous solution</a:t>
            </a:r>
          </a:p>
          <a:p>
            <a:r>
              <a:rPr lang="en-GB" sz="4800" dirty="0" smtClean="0">
                <a:latin typeface="+mj-lt"/>
              </a:rPr>
              <a:t>b) Molten liquid</a:t>
            </a:r>
          </a:p>
          <a:p>
            <a:r>
              <a:rPr lang="en-GB" sz="4800" dirty="0" smtClean="0">
                <a:latin typeface="+mj-lt"/>
              </a:rPr>
              <a:t>c) Solid</a:t>
            </a:r>
            <a:endParaRPr lang="en-GB" sz="48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636924" y="3637544"/>
            <a:ext cx="2427316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600" b="1" dirty="0">
                <a:solidFill>
                  <a:srgbClr val="FF0000"/>
                </a:solidFill>
                <a:latin typeface="+mj-lt"/>
              </a:rPr>
              <a:t>B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8636924" y="3591098"/>
            <a:ext cx="2477192" cy="2693324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748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0880" y="711200"/>
            <a:ext cx="111963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latin typeface="+mj-lt"/>
              </a:rPr>
              <a:t>7</a:t>
            </a:r>
            <a:r>
              <a:rPr lang="en-GB" sz="4800" dirty="0" smtClean="0">
                <a:latin typeface="+mj-lt"/>
              </a:rPr>
              <a:t>. What are the electrode products in the extraction of aluminium?</a:t>
            </a:r>
          </a:p>
          <a:p>
            <a:endParaRPr lang="en-GB" sz="4800" dirty="0">
              <a:latin typeface="+mj-lt"/>
            </a:endParaRPr>
          </a:p>
          <a:p>
            <a:r>
              <a:rPr lang="en-GB" sz="4800" dirty="0" smtClean="0">
                <a:latin typeface="+mj-lt"/>
              </a:rPr>
              <a:t>a) Cathode = oxygen, anode = aluminium</a:t>
            </a:r>
          </a:p>
          <a:p>
            <a:r>
              <a:rPr lang="en-GB" sz="4800" dirty="0" smtClean="0">
                <a:latin typeface="+mj-lt"/>
              </a:rPr>
              <a:t>b) Cathode = aluminium, anode = chlorine</a:t>
            </a:r>
          </a:p>
          <a:p>
            <a:r>
              <a:rPr lang="en-GB" sz="4800" dirty="0" smtClean="0">
                <a:latin typeface="+mj-lt"/>
              </a:rPr>
              <a:t>c) Cathode = aluminium, anode = oxygen</a:t>
            </a:r>
            <a:endParaRPr lang="en-GB" sz="48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636924" y="3637544"/>
            <a:ext cx="2427316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600" b="1" dirty="0" smtClean="0">
                <a:solidFill>
                  <a:srgbClr val="FF0000"/>
                </a:solidFill>
                <a:latin typeface="+mj-lt"/>
              </a:rPr>
              <a:t>C</a:t>
            </a:r>
            <a:endParaRPr lang="en-GB" sz="166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8636924" y="3591098"/>
            <a:ext cx="2477192" cy="2693324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7590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575720" y="1700808"/>
            <a:ext cx="4824536" cy="266429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3672" y="2348880"/>
            <a:ext cx="570932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6600" dirty="0">
                <a:solidFill>
                  <a:schemeClr val="accent1"/>
                </a:solidFill>
              </a:rPr>
              <a:t>What is electrolysis?</a:t>
            </a:r>
          </a:p>
        </p:txBody>
      </p:sp>
    </p:spTree>
    <p:extLst>
      <p:ext uri="{BB962C8B-B14F-4D97-AF65-F5344CB8AC3E}">
        <p14:creationId xmlns:p14="http://schemas.microsoft.com/office/powerpoint/2010/main" val="113093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59" y="440574"/>
            <a:ext cx="11438313" cy="61181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600" b="1" dirty="0" smtClean="0">
                <a:solidFill>
                  <a:srgbClr val="0070C0"/>
                </a:solidFill>
                <a:latin typeface="+mj-lt"/>
              </a:rPr>
              <a:t>“Splitting up with electricity”</a:t>
            </a:r>
          </a:p>
          <a:p>
            <a:pPr marL="0" indent="0" algn="ctr">
              <a:buNone/>
            </a:pPr>
            <a:endParaRPr lang="en-GB" sz="3600" b="1" dirty="0">
              <a:solidFill>
                <a:srgbClr val="0070C0"/>
              </a:solidFill>
              <a:latin typeface="+mj-lt"/>
            </a:endParaRPr>
          </a:p>
          <a:p>
            <a:pPr>
              <a:buClr>
                <a:schemeClr val="tx1"/>
              </a:buClr>
            </a:pPr>
            <a:r>
              <a:rPr lang="en-GB" dirty="0" smtClean="0">
                <a:solidFill>
                  <a:srgbClr val="FF0000"/>
                </a:solidFill>
                <a:latin typeface="+mj-lt"/>
              </a:rPr>
              <a:t>Electrolyte</a:t>
            </a:r>
          </a:p>
          <a:p>
            <a:pPr>
              <a:buClr>
                <a:schemeClr val="tx1"/>
              </a:buClr>
            </a:pPr>
            <a:r>
              <a:rPr lang="en-GB" dirty="0" smtClean="0">
                <a:solidFill>
                  <a:srgbClr val="FF0000"/>
                </a:solidFill>
                <a:latin typeface="+mj-lt"/>
              </a:rPr>
              <a:t>Electrode</a:t>
            </a:r>
            <a:endParaRPr lang="en-GB" sz="2400" dirty="0">
              <a:solidFill>
                <a:srgbClr val="FF0000"/>
              </a:solidFill>
              <a:latin typeface="+mj-lt"/>
            </a:endParaRPr>
          </a:p>
          <a:p>
            <a:pPr marL="0" indent="0">
              <a:buClr>
                <a:schemeClr val="tx1"/>
              </a:buClr>
              <a:buNone/>
            </a:pPr>
            <a:endParaRPr lang="en-GB" sz="24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0690" y="1670859"/>
            <a:ext cx="7215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+mj-lt"/>
              </a:rPr>
              <a:t>- A liquid or solution that can conduct electricity</a:t>
            </a:r>
            <a:endParaRPr lang="en-GB" sz="24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10690" y="2217706"/>
            <a:ext cx="82573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+mj-lt"/>
              </a:rPr>
              <a:t>- A solid that is put into the electrolyte which conducts electricity</a:t>
            </a:r>
            <a:endParaRPr lang="en-GB" sz="2400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5759" y="3247697"/>
            <a:ext cx="99659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+mj-lt"/>
              </a:rPr>
              <a:t>The </a:t>
            </a:r>
            <a:r>
              <a:rPr lang="en-GB" sz="2800" dirty="0" smtClean="0">
                <a:solidFill>
                  <a:srgbClr val="FF0000"/>
                </a:solidFill>
                <a:latin typeface="+mj-lt"/>
              </a:rPr>
              <a:t>NEGATIVE</a:t>
            </a:r>
            <a:r>
              <a:rPr lang="en-GB" sz="2800" dirty="0" smtClean="0">
                <a:latin typeface="+mj-lt"/>
              </a:rPr>
              <a:t> electrode is called the </a:t>
            </a:r>
            <a:r>
              <a:rPr lang="en-GB" sz="2800" dirty="0" smtClean="0">
                <a:solidFill>
                  <a:srgbClr val="FF0000"/>
                </a:solidFill>
                <a:latin typeface="+mj-lt"/>
              </a:rPr>
              <a:t>CATHODE</a:t>
            </a:r>
            <a:r>
              <a:rPr lang="en-GB" sz="2800" dirty="0" smtClean="0">
                <a:latin typeface="+mj-lt"/>
              </a:rPr>
              <a:t>.</a:t>
            </a:r>
            <a:endParaRPr lang="en-GB" sz="28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5759" y="3909656"/>
            <a:ext cx="99659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+mj-lt"/>
              </a:rPr>
              <a:t>The </a:t>
            </a:r>
            <a:r>
              <a:rPr lang="en-GB" sz="2800" dirty="0" smtClean="0">
                <a:solidFill>
                  <a:srgbClr val="FF0000"/>
                </a:solidFill>
                <a:latin typeface="+mj-lt"/>
              </a:rPr>
              <a:t>POSITIVE</a:t>
            </a:r>
            <a:r>
              <a:rPr lang="en-GB" sz="2800" dirty="0" smtClean="0">
                <a:latin typeface="+mj-lt"/>
              </a:rPr>
              <a:t> electrode is called the </a:t>
            </a:r>
            <a:r>
              <a:rPr lang="en-GB" sz="2800" dirty="0" smtClean="0">
                <a:solidFill>
                  <a:srgbClr val="FF0000"/>
                </a:solidFill>
                <a:latin typeface="+mj-lt"/>
              </a:rPr>
              <a:t>ANODE</a:t>
            </a:r>
            <a:r>
              <a:rPr lang="en-GB" sz="2800" dirty="0" smtClean="0">
                <a:latin typeface="+mj-lt"/>
              </a:rPr>
              <a:t>.</a:t>
            </a:r>
            <a:endParaRPr lang="en-GB" sz="28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8159" y="4886090"/>
            <a:ext cx="996591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+mj-lt"/>
              </a:rPr>
              <a:t>For something to be broken up using electrolysis it must either be MELTED or an AQUEOUS solution (dissolved in water) – this is so their ions are free to move.</a:t>
            </a:r>
            <a:endParaRPr lang="en-GB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6442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2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3096" y="0"/>
            <a:ext cx="10515600" cy="1325563"/>
          </a:xfrm>
        </p:spPr>
        <p:txBody>
          <a:bodyPr/>
          <a:lstStyle/>
          <a:p>
            <a:pPr algn="ctr"/>
            <a:r>
              <a:rPr lang="en-GB" b="1" dirty="0" smtClean="0"/>
              <a:t>Zinc Chloride</a:t>
            </a:r>
            <a:endParaRPr lang="en-GB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198179" y="1082566"/>
            <a:ext cx="9680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+mj-lt"/>
              </a:rPr>
              <a:t>What are the two elements in Zinc Chloride?</a:t>
            </a:r>
            <a:endParaRPr lang="en-GB" sz="2400" dirty="0">
              <a:latin typeface="+mj-lt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3205655" y="1544231"/>
            <a:ext cx="1145627" cy="69368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7362497" y="1544231"/>
            <a:ext cx="1129861" cy="69368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165131" y="2237914"/>
            <a:ext cx="2081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0070C0"/>
                </a:solidFill>
                <a:latin typeface="+mj-lt"/>
              </a:rPr>
              <a:t>ZINC</a:t>
            </a:r>
            <a:endParaRPr lang="en-GB" sz="28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51834" y="2247635"/>
            <a:ext cx="2081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0070C0"/>
                </a:solidFill>
                <a:latin typeface="+mj-lt"/>
              </a:rPr>
              <a:t>CHLORINE</a:t>
            </a:r>
            <a:endParaRPr lang="en-GB" sz="28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65131" y="2626797"/>
            <a:ext cx="2081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0070C0"/>
                </a:solidFill>
                <a:latin typeface="+mj-lt"/>
              </a:rPr>
              <a:t>Zn</a:t>
            </a:r>
            <a:endParaRPr lang="en-GB" sz="28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14744" y="2626797"/>
            <a:ext cx="2081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0070C0"/>
                </a:solidFill>
                <a:latin typeface="+mj-lt"/>
              </a:rPr>
              <a:t>Cl</a:t>
            </a:r>
            <a:endParaRPr lang="en-GB" sz="2800" b="1" dirty="0">
              <a:solidFill>
                <a:srgbClr val="0070C0"/>
              </a:solidFill>
              <a:latin typeface="+mj-lt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3205655" y="3107975"/>
            <a:ext cx="0" cy="43092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165131" y="3551578"/>
            <a:ext cx="2081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0070C0"/>
                </a:solidFill>
                <a:latin typeface="+mj-lt"/>
              </a:rPr>
              <a:t>Metal</a:t>
            </a:r>
            <a:endParaRPr lang="en-GB" sz="2800" b="1" dirty="0">
              <a:solidFill>
                <a:srgbClr val="0070C0"/>
              </a:solidFill>
              <a:latin typeface="+mj-lt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3205655" y="4074798"/>
            <a:ext cx="0" cy="43092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165131" y="4505723"/>
            <a:ext cx="2081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0070C0"/>
                </a:solidFill>
                <a:latin typeface="+mj-lt"/>
              </a:rPr>
              <a:t>Lose electrons</a:t>
            </a:r>
            <a:endParaRPr lang="en-GB" sz="2000" b="1" dirty="0">
              <a:solidFill>
                <a:srgbClr val="0070C0"/>
              </a:solidFill>
              <a:latin typeface="+mj-lt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3205655" y="4905833"/>
            <a:ext cx="0" cy="43092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165131" y="5305943"/>
            <a:ext cx="2081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0070C0"/>
                </a:solidFill>
                <a:latin typeface="+mj-lt"/>
              </a:rPr>
              <a:t>Positive ions</a:t>
            </a:r>
            <a:endParaRPr lang="en-GB" sz="2000" b="1" dirty="0">
              <a:solidFill>
                <a:srgbClr val="0070C0"/>
              </a:solidFill>
              <a:latin typeface="+mj-lt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3205655" y="5706053"/>
            <a:ext cx="0" cy="43092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165131" y="6075348"/>
            <a:ext cx="2081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FF0000"/>
                </a:solidFill>
                <a:latin typeface="+mj-lt"/>
              </a:rPr>
              <a:t>Zn</a:t>
            </a:r>
            <a:r>
              <a:rPr lang="en-GB" sz="2800" b="1" baseline="30000" dirty="0" smtClean="0">
                <a:solidFill>
                  <a:srgbClr val="FF0000"/>
                </a:solidFill>
                <a:latin typeface="+mj-lt"/>
              </a:rPr>
              <a:t>+</a:t>
            </a:r>
            <a:endParaRPr lang="en-GB" sz="2800" b="1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8655268" y="3085576"/>
            <a:ext cx="0" cy="43092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614744" y="3529179"/>
            <a:ext cx="2081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0070C0"/>
                </a:solidFill>
                <a:latin typeface="+mj-lt"/>
              </a:rPr>
              <a:t>Non-Metal</a:t>
            </a:r>
            <a:endParaRPr lang="en-GB" sz="2800" b="1" dirty="0">
              <a:solidFill>
                <a:srgbClr val="0070C0"/>
              </a:solidFill>
              <a:latin typeface="+mj-lt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8655268" y="4052399"/>
            <a:ext cx="0" cy="43092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614744" y="4483324"/>
            <a:ext cx="2081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0070C0"/>
                </a:solidFill>
                <a:latin typeface="+mj-lt"/>
              </a:rPr>
              <a:t>Gain electrons</a:t>
            </a:r>
            <a:endParaRPr lang="en-GB" sz="2000" b="1" dirty="0">
              <a:solidFill>
                <a:srgbClr val="0070C0"/>
              </a:solidFill>
              <a:latin typeface="+mj-lt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8655268" y="4883434"/>
            <a:ext cx="0" cy="43092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614744" y="5283544"/>
            <a:ext cx="2081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0070C0"/>
                </a:solidFill>
                <a:latin typeface="+mj-lt"/>
              </a:rPr>
              <a:t>Negative ions</a:t>
            </a:r>
            <a:endParaRPr lang="en-GB" sz="2000" b="1" dirty="0">
              <a:solidFill>
                <a:srgbClr val="0070C0"/>
              </a:solidFill>
              <a:latin typeface="+mj-lt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8655268" y="5683654"/>
            <a:ext cx="0" cy="43092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614744" y="6052949"/>
            <a:ext cx="2081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FF0000"/>
                </a:solidFill>
                <a:latin typeface="+mj-lt"/>
              </a:rPr>
              <a:t>Cl</a:t>
            </a:r>
            <a:r>
              <a:rPr lang="en-GB" sz="2800" b="1" baseline="30000" dirty="0" smtClean="0">
                <a:solidFill>
                  <a:srgbClr val="FF0000"/>
                </a:solidFill>
                <a:latin typeface="+mj-lt"/>
              </a:rPr>
              <a:t>-</a:t>
            </a:r>
            <a:endParaRPr lang="en-GB" sz="28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57522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1" grpId="0"/>
      <p:bldP spid="12" grpId="0"/>
      <p:bldP spid="13" grpId="0"/>
      <p:bldP spid="17" grpId="0"/>
      <p:bldP spid="19" grpId="0"/>
      <p:bldP spid="21" grpId="0"/>
      <p:bldP spid="23" grpId="0"/>
      <p:bldP spid="25" grpId="0"/>
      <p:bldP spid="27" grpId="0"/>
      <p:bldP spid="29" grpId="0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GB" dirty="0" smtClean="0"/>
              <a:t>So Zinc Chloride has...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000" dirty="0" smtClean="0">
                <a:solidFill>
                  <a:srgbClr val="FF0000"/>
                </a:solidFill>
                <a:latin typeface="+mj-lt"/>
              </a:rPr>
              <a:t>Zn</a:t>
            </a:r>
            <a:r>
              <a:rPr lang="en-GB" sz="4000" baseline="30000" dirty="0" smtClean="0">
                <a:solidFill>
                  <a:srgbClr val="FF0000"/>
                </a:solidFill>
                <a:latin typeface="+mj-lt"/>
              </a:rPr>
              <a:t>+ </a:t>
            </a:r>
            <a:r>
              <a:rPr lang="en-GB" sz="4000" dirty="0" smtClean="0">
                <a:latin typeface="+mj-lt"/>
              </a:rPr>
              <a:t>ions</a:t>
            </a:r>
          </a:p>
          <a:p>
            <a:pPr marL="0" indent="0" algn="ctr">
              <a:buNone/>
            </a:pPr>
            <a:endParaRPr lang="en-GB" sz="4000" dirty="0">
              <a:latin typeface="+mj-lt"/>
            </a:endParaRPr>
          </a:p>
          <a:p>
            <a:pPr marL="0" indent="0" algn="ctr">
              <a:buNone/>
            </a:pPr>
            <a:r>
              <a:rPr lang="en-GB" sz="4000" dirty="0" smtClean="0">
                <a:latin typeface="+mj-lt"/>
              </a:rPr>
              <a:t>and</a:t>
            </a:r>
          </a:p>
          <a:p>
            <a:pPr marL="0" indent="0" algn="ctr">
              <a:buNone/>
            </a:pPr>
            <a:endParaRPr lang="en-GB" sz="4000" dirty="0">
              <a:latin typeface="+mj-lt"/>
            </a:endParaRPr>
          </a:p>
          <a:p>
            <a:pPr marL="0" indent="0" algn="ctr">
              <a:buNone/>
            </a:pPr>
            <a:r>
              <a:rPr lang="en-GB" sz="4000" dirty="0" smtClean="0">
                <a:solidFill>
                  <a:srgbClr val="FF0000"/>
                </a:solidFill>
                <a:latin typeface="+mj-lt"/>
              </a:rPr>
              <a:t>Cl</a:t>
            </a:r>
            <a:r>
              <a:rPr lang="en-GB" sz="4000" baseline="30000" dirty="0" smtClean="0">
                <a:solidFill>
                  <a:srgbClr val="FF0000"/>
                </a:solidFill>
                <a:latin typeface="+mj-lt"/>
              </a:rPr>
              <a:t>-</a:t>
            </a:r>
            <a:r>
              <a:rPr lang="en-GB" sz="4000" dirty="0" smtClean="0">
                <a:latin typeface="+mj-lt"/>
              </a:rPr>
              <a:t> ions</a:t>
            </a:r>
            <a:endParaRPr lang="en-GB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87458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000376" y="2708276"/>
            <a:ext cx="6480175" cy="3313113"/>
            <a:chOff x="1746" y="2205"/>
            <a:chExt cx="2449" cy="1134"/>
          </a:xfrm>
        </p:grpSpPr>
        <p:sp>
          <p:nvSpPr>
            <p:cNvPr id="13344" name="Arc 3"/>
            <p:cNvSpPr>
              <a:spLocks/>
            </p:cNvSpPr>
            <p:nvPr/>
          </p:nvSpPr>
          <p:spPr bwMode="auto">
            <a:xfrm flipV="1">
              <a:off x="2971" y="2205"/>
              <a:ext cx="1224" cy="1134"/>
            </a:xfrm>
            <a:custGeom>
              <a:avLst/>
              <a:gdLst>
                <a:gd name="T0" fmla="*/ 0 w 21600"/>
                <a:gd name="T1" fmla="*/ 0 h 21600"/>
                <a:gd name="T2" fmla="*/ 4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345" name="Arc 4"/>
            <p:cNvSpPr>
              <a:spLocks/>
            </p:cNvSpPr>
            <p:nvPr/>
          </p:nvSpPr>
          <p:spPr bwMode="auto">
            <a:xfrm flipH="1" flipV="1">
              <a:off x="1746" y="2205"/>
              <a:ext cx="1224" cy="1134"/>
            </a:xfrm>
            <a:custGeom>
              <a:avLst/>
              <a:gdLst>
                <a:gd name="T0" fmla="*/ 0 w 21600"/>
                <a:gd name="T1" fmla="*/ 0 h 21600"/>
                <a:gd name="T2" fmla="*/ 4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13315" name="Line 5"/>
          <p:cNvSpPr>
            <a:spLocks noChangeShapeType="1"/>
          </p:cNvSpPr>
          <p:nvPr/>
        </p:nvSpPr>
        <p:spPr bwMode="auto">
          <a:xfrm>
            <a:off x="3071813" y="3429000"/>
            <a:ext cx="6337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316" name="Rectangle 6"/>
          <p:cNvSpPr>
            <a:spLocks noChangeArrowheads="1"/>
          </p:cNvSpPr>
          <p:nvPr/>
        </p:nvSpPr>
        <p:spPr bwMode="auto">
          <a:xfrm>
            <a:off x="4367214" y="981075"/>
            <a:ext cx="504825" cy="316865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7" name="Rectangle 7"/>
          <p:cNvSpPr>
            <a:spLocks noChangeArrowheads="1"/>
          </p:cNvSpPr>
          <p:nvPr/>
        </p:nvSpPr>
        <p:spPr bwMode="auto">
          <a:xfrm>
            <a:off x="7608889" y="1052513"/>
            <a:ext cx="504825" cy="316865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8" name="Text Box 8"/>
          <p:cNvSpPr txBox="1">
            <a:spLocks noChangeArrowheads="1"/>
          </p:cNvSpPr>
          <p:nvPr/>
        </p:nvSpPr>
        <p:spPr bwMode="auto">
          <a:xfrm>
            <a:off x="4224338" y="260350"/>
            <a:ext cx="79216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5400" b="1"/>
              <a:t>+</a:t>
            </a:r>
          </a:p>
        </p:txBody>
      </p:sp>
      <p:sp>
        <p:nvSpPr>
          <p:cNvPr id="13319" name="Text Box 9"/>
          <p:cNvSpPr txBox="1">
            <a:spLocks noChangeArrowheads="1"/>
          </p:cNvSpPr>
          <p:nvPr/>
        </p:nvSpPr>
        <p:spPr bwMode="auto">
          <a:xfrm>
            <a:off x="7535863" y="260350"/>
            <a:ext cx="79216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5400" b="1"/>
              <a:t>-</a:t>
            </a:r>
          </a:p>
        </p:txBody>
      </p:sp>
      <p:sp>
        <p:nvSpPr>
          <p:cNvPr id="13320" name="Oval 10"/>
          <p:cNvSpPr>
            <a:spLocks noChangeArrowheads="1"/>
          </p:cNvSpPr>
          <p:nvPr/>
        </p:nvSpPr>
        <p:spPr bwMode="auto">
          <a:xfrm>
            <a:off x="7464425" y="5013325"/>
            <a:ext cx="431800" cy="431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/>
              <a:t>Zn</a:t>
            </a:r>
            <a:r>
              <a:rPr lang="en-GB" baseline="30000"/>
              <a:t>+</a:t>
            </a:r>
            <a:endParaRPr lang="en-GB"/>
          </a:p>
        </p:txBody>
      </p:sp>
      <p:sp>
        <p:nvSpPr>
          <p:cNvPr id="13321" name="Oval 11"/>
          <p:cNvSpPr>
            <a:spLocks noChangeArrowheads="1"/>
          </p:cNvSpPr>
          <p:nvPr/>
        </p:nvSpPr>
        <p:spPr bwMode="auto">
          <a:xfrm>
            <a:off x="4727575" y="4724400"/>
            <a:ext cx="431800" cy="431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/>
              <a:t>Zn</a:t>
            </a:r>
            <a:r>
              <a:rPr lang="en-GB" baseline="30000"/>
              <a:t>+</a:t>
            </a:r>
            <a:endParaRPr lang="en-GB"/>
          </a:p>
        </p:txBody>
      </p:sp>
      <p:sp>
        <p:nvSpPr>
          <p:cNvPr id="13322" name="Oval 12"/>
          <p:cNvSpPr>
            <a:spLocks noChangeArrowheads="1"/>
          </p:cNvSpPr>
          <p:nvPr/>
        </p:nvSpPr>
        <p:spPr bwMode="auto">
          <a:xfrm>
            <a:off x="6240463" y="4868863"/>
            <a:ext cx="431800" cy="431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/>
              <a:t>Zn</a:t>
            </a:r>
            <a:r>
              <a:rPr lang="en-GB" baseline="30000"/>
              <a:t>+</a:t>
            </a:r>
            <a:endParaRPr lang="en-GB"/>
          </a:p>
        </p:txBody>
      </p:sp>
      <p:sp>
        <p:nvSpPr>
          <p:cNvPr id="13323" name="Oval 13"/>
          <p:cNvSpPr>
            <a:spLocks noChangeArrowheads="1"/>
          </p:cNvSpPr>
          <p:nvPr/>
        </p:nvSpPr>
        <p:spPr bwMode="auto">
          <a:xfrm>
            <a:off x="5519738" y="3789363"/>
            <a:ext cx="431800" cy="431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/>
              <a:t>Zn</a:t>
            </a:r>
            <a:r>
              <a:rPr lang="en-GB" baseline="30000"/>
              <a:t>+</a:t>
            </a:r>
            <a:endParaRPr lang="en-GB"/>
          </a:p>
        </p:txBody>
      </p:sp>
      <p:sp>
        <p:nvSpPr>
          <p:cNvPr id="13324" name="Oval 14"/>
          <p:cNvSpPr>
            <a:spLocks noChangeArrowheads="1"/>
          </p:cNvSpPr>
          <p:nvPr/>
        </p:nvSpPr>
        <p:spPr bwMode="auto">
          <a:xfrm>
            <a:off x="6743700" y="3933825"/>
            <a:ext cx="431800" cy="431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/>
              <a:t>Zn</a:t>
            </a:r>
            <a:r>
              <a:rPr lang="en-GB" baseline="30000"/>
              <a:t>+</a:t>
            </a:r>
            <a:endParaRPr lang="en-GB"/>
          </a:p>
        </p:txBody>
      </p:sp>
      <p:sp>
        <p:nvSpPr>
          <p:cNvPr id="13325" name="Oval 15"/>
          <p:cNvSpPr>
            <a:spLocks noChangeArrowheads="1"/>
          </p:cNvSpPr>
          <p:nvPr/>
        </p:nvSpPr>
        <p:spPr bwMode="auto">
          <a:xfrm>
            <a:off x="5519738" y="5300663"/>
            <a:ext cx="431800" cy="431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/>
              <a:t>Zn</a:t>
            </a:r>
            <a:r>
              <a:rPr lang="en-GB" baseline="30000"/>
              <a:t>+</a:t>
            </a:r>
            <a:endParaRPr lang="en-GB"/>
          </a:p>
        </p:txBody>
      </p:sp>
      <p:sp>
        <p:nvSpPr>
          <p:cNvPr id="13326" name="Oval 16"/>
          <p:cNvSpPr>
            <a:spLocks noChangeArrowheads="1"/>
          </p:cNvSpPr>
          <p:nvPr/>
        </p:nvSpPr>
        <p:spPr bwMode="auto">
          <a:xfrm>
            <a:off x="3432175" y="3644900"/>
            <a:ext cx="431800" cy="431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/>
              <a:t>Zn</a:t>
            </a:r>
            <a:r>
              <a:rPr lang="en-GB" baseline="30000"/>
              <a:t>+</a:t>
            </a:r>
            <a:endParaRPr lang="en-GB"/>
          </a:p>
        </p:txBody>
      </p:sp>
      <p:sp>
        <p:nvSpPr>
          <p:cNvPr id="13327" name="Oval 17"/>
          <p:cNvSpPr>
            <a:spLocks noChangeArrowheads="1"/>
          </p:cNvSpPr>
          <p:nvPr/>
        </p:nvSpPr>
        <p:spPr bwMode="auto">
          <a:xfrm>
            <a:off x="4008438" y="4508500"/>
            <a:ext cx="431800" cy="431800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/>
              <a:t>Cl</a:t>
            </a:r>
            <a:r>
              <a:rPr lang="en-GB" baseline="30000"/>
              <a:t>-</a:t>
            </a:r>
            <a:endParaRPr lang="en-GB"/>
          </a:p>
        </p:txBody>
      </p:sp>
      <p:sp>
        <p:nvSpPr>
          <p:cNvPr id="13328" name="Oval 18"/>
          <p:cNvSpPr>
            <a:spLocks noChangeArrowheads="1"/>
          </p:cNvSpPr>
          <p:nvPr/>
        </p:nvSpPr>
        <p:spPr bwMode="auto">
          <a:xfrm>
            <a:off x="5303838" y="4365625"/>
            <a:ext cx="431800" cy="431800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/>
              <a:t>Cl</a:t>
            </a:r>
            <a:r>
              <a:rPr lang="en-GB" baseline="30000"/>
              <a:t>-</a:t>
            </a:r>
            <a:endParaRPr lang="en-GB"/>
          </a:p>
        </p:txBody>
      </p:sp>
      <p:sp>
        <p:nvSpPr>
          <p:cNvPr id="13329" name="Oval 19"/>
          <p:cNvSpPr>
            <a:spLocks noChangeArrowheads="1"/>
          </p:cNvSpPr>
          <p:nvPr/>
        </p:nvSpPr>
        <p:spPr bwMode="auto">
          <a:xfrm>
            <a:off x="6240463" y="5445125"/>
            <a:ext cx="431800" cy="431800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/>
              <a:t>Cl</a:t>
            </a:r>
            <a:r>
              <a:rPr lang="en-GB" baseline="30000"/>
              <a:t>-</a:t>
            </a:r>
            <a:endParaRPr lang="en-GB"/>
          </a:p>
        </p:txBody>
      </p:sp>
      <p:sp>
        <p:nvSpPr>
          <p:cNvPr id="13330" name="Oval 20"/>
          <p:cNvSpPr>
            <a:spLocks noChangeArrowheads="1"/>
          </p:cNvSpPr>
          <p:nvPr/>
        </p:nvSpPr>
        <p:spPr bwMode="auto">
          <a:xfrm>
            <a:off x="6167438" y="3644900"/>
            <a:ext cx="431800" cy="431800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/>
              <a:t>Cl</a:t>
            </a:r>
            <a:r>
              <a:rPr lang="en-GB" baseline="30000"/>
              <a:t>-</a:t>
            </a:r>
            <a:endParaRPr lang="en-GB"/>
          </a:p>
        </p:txBody>
      </p:sp>
      <p:sp>
        <p:nvSpPr>
          <p:cNvPr id="13331" name="Oval 21"/>
          <p:cNvSpPr>
            <a:spLocks noChangeArrowheads="1"/>
          </p:cNvSpPr>
          <p:nvPr/>
        </p:nvSpPr>
        <p:spPr bwMode="auto">
          <a:xfrm>
            <a:off x="6816725" y="4652963"/>
            <a:ext cx="431800" cy="431800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/>
              <a:t>Cl</a:t>
            </a:r>
            <a:r>
              <a:rPr lang="en-GB" baseline="30000"/>
              <a:t>-</a:t>
            </a:r>
            <a:endParaRPr lang="en-GB"/>
          </a:p>
        </p:txBody>
      </p:sp>
      <p:sp>
        <p:nvSpPr>
          <p:cNvPr id="13332" name="Oval 22"/>
          <p:cNvSpPr>
            <a:spLocks noChangeArrowheads="1"/>
          </p:cNvSpPr>
          <p:nvPr/>
        </p:nvSpPr>
        <p:spPr bwMode="auto">
          <a:xfrm>
            <a:off x="7967663" y="4508500"/>
            <a:ext cx="431800" cy="431800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/>
              <a:t>Cl</a:t>
            </a:r>
            <a:r>
              <a:rPr lang="en-GB" baseline="30000"/>
              <a:t>-</a:t>
            </a:r>
            <a:endParaRPr lang="en-GB"/>
          </a:p>
        </p:txBody>
      </p:sp>
      <p:sp>
        <p:nvSpPr>
          <p:cNvPr id="13333" name="Oval 23"/>
          <p:cNvSpPr>
            <a:spLocks noChangeArrowheads="1"/>
          </p:cNvSpPr>
          <p:nvPr/>
        </p:nvSpPr>
        <p:spPr bwMode="auto">
          <a:xfrm>
            <a:off x="6167438" y="4292600"/>
            <a:ext cx="431800" cy="431800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/>
              <a:t>Cl</a:t>
            </a:r>
            <a:r>
              <a:rPr lang="en-GB" baseline="30000"/>
              <a:t>-</a:t>
            </a:r>
            <a:endParaRPr lang="en-GB"/>
          </a:p>
        </p:txBody>
      </p:sp>
      <p:sp>
        <p:nvSpPr>
          <p:cNvPr id="13334" name="Oval 24"/>
          <p:cNvSpPr>
            <a:spLocks noChangeArrowheads="1"/>
          </p:cNvSpPr>
          <p:nvPr/>
        </p:nvSpPr>
        <p:spPr bwMode="auto">
          <a:xfrm>
            <a:off x="4943475" y="5300663"/>
            <a:ext cx="431800" cy="431800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/>
              <a:t>Cl</a:t>
            </a:r>
            <a:r>
              <a:rPr lang="en-GB" baseline="30000"/>
              <a:t>-</a:t>
            </a:r>
            <a:endParaRPr lang="en-GB"/>
          </a:p>
        </p:txBody>
      </p:sp>
      <p:sp>
        <p:nvSpPr>
          <p:cNvPr id="13335" name="Oval 25"/>
          <p:cNvSpPr>
            <a:spLocks noChangeArrowheads="1"/>
          </p:cNvSpPr>
          <p:nvPr/>
        </p:nvSpPr>
        <p:spPr bwMode="auto">
          <a:xfrm>
            <a:off x="8401050" y="3644900"/>
            <a:ext cx="431800" cy="431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/>
              <a:t>Zn</a:t>
            </a:r>
            <a:r>
              <a:rPr lang="en-GB" baseline="30000"/>
              <a:t>+</a:t>
            </a:r>
            <a:endParaRPr lang="en-GB"/>
          </a:p>
        </p:txBody>
      </p:sp>
      <p:sp>
        <p:nvSpPr>
          <p:cNvPr id="13336" name="Line 26"/>
          <p:cNvSpPr>
            <a:spLocks noChangeShapeType="1"/>
          </p:cNvSpPr>
          <p:nvPr/>
        </p:nvSpPr>
        <p:spPr bwMode="auto">
          <a:xfrm>
            <a:off x="3719513" y="1484313"/>
            <a:ext cx="8636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337" name="Text Box 27"/>
          <p:cNvSpPr txBox="1">
            <a:spLocks noChangeArrowheads="1"/>
          </p:cNvSpPr>
          <p:nvPr/>
        </p:nvSpPr>
        <p:spPr bwMode="auto">
          <a:xfrm>
            <a:off x="1524001" y="1052514"/>
            <a:ext cx="21955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/>
              <a:t>positive electrode</a:t>
            </a:r>
          </a:p>
        </p:txBody>
      </p:sp>
      <p:sp>
        <p:nvSpPr>
          <p:cNvPr id="13338" name="Text Box 28"/>
          <p:cNvSpPr txBox="1">
            <a:spLocks noChangeArrowheads="1"/>
          </p:cNvSpPr>
          <p:nvPr/>
        </p:nvSpPr>
        <p:spPr bwMode="auto">
          <a:xfrm>
            <a:off x="8472488" y="981075"/>
            <a:ext cx="21955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negative electrode</a:t>
            </a:r>
          </a:p>
        </p:txBody>
      </p:sp>
      <p:sp>
        <p:nvSpPr>
          <p:cNvPr id="13339" name="Line 29"/>
          <p:cNvSpPr>
            <a:spLocks noChangeShapeType="1"/>
          </p:cNvSpPr>
          <p:nvPr/>
        </p:nvSpPr>
        <p:spPr bwMode="auto">
          <a:xfrm flipV="1">
            <a:off x="7896226" y="1341438"/>
            <a:ext cx="576263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340" name="Line 30"/>
          <p:cNvSpPr>
            <a:spLocks noChangeShapeType="1"/>
          </p:cNvSpPr>
          <p:nvPr/>
        </p:nvSpPr>
        <p:spPr bwMode="auto">
          <a:xfrm flipV="1">
            <a:off x="4008439" y="5300663"/>
            <a:ext cx="50323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341" name="Text Box 31"/>
          <p:cNvSpPr txBox="1">
            <a:spLocks noChangeArrowheads="1"/>
          </p:cNvSpPr>
          <p:nvPr/>
        </p:nvSpPr>
        <p:spPr bwMode="auto">
          <a:xfrm>
            <a:off x="1847850" y="5300664"/>
            <a:ext cx="21605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/>
              <a:t>molten zinc chloride (ions free to move)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2057400" y="1371600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/>
              <a:t>(anode)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8610600" y="1371600"/>
            <a:ext cx="1828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/>
              <a:t>(cathode)</a:t>
            </a:r>
          </a:p>
        </p:txBody>
      </p:sp>
    </p:spTree>
    <p:extLst>
      <p:ext uri="{BB962C8B-B14F-4D97-AF65-F5344CB8AC3E}">
        <p14:creationId xmlns:p14="http://schemas.microsoft.com/office/powerpoint/2010/main" val="1587652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000376" y="2708276"/>
            <a:ext cx="6480175" cy="3313113"/>
            <a:chOff x="1746" y="2205"/>
            <a:chExt cx="2449" cy="1134"/>
          </a:xfrm>
        </p:grpSpPr>
        <p:sp>
          <p:nvSpPr>
            <p:cNvPr id="14355" name="Arc 3"/>
            <p:cNvSpPr>
              <a:spLocks/>
            </p:cNvSpPr>
            <p:nvPr/>
          </p:nvSpPr>
          <p:spPr bwMode="auto">
            <a:xfrm flipV="1">
              <a:off x="2971" y="2205"/>
              <a:ext cx="1224" cy="1134"/>
            </a:xfrm>
            <a:custGeom>
              <a:avLst/>
              <a:gdLst>
                <a:gd name="T0" fmla="*/ 0 w 21600"/>
                <a:gd name="T1" fmla="*/ 0 h 21600"/>
                <a:gd name="T2" fmla="*/ 4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356" name="Arc 4"/>
            <p:cNvSpPr>
              <a:spLocks/>
            </p:cNvSpPr>
            <p:nvPr/>
          </p:nvSpPr>
          <p:spPr bwMode="auto">
            <a:xfrm flipH="1" flipV="1">
              <a:off x="1746" y="2205"/>
              <a:ext cx="1224" cy="1134"/>
            </a:xfrm>
            <a:custGeom>
              <a:avLst/>
              <a:gdLst>
                <a:gd name="T0" fmla="*/ 0 w 21600"/>
                <a:gd name="T1" fmla="*/ 0 h 21600"/>
                <a:gd name="T2" fmla="*/ 4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14339" name="Line 5"/>
          <p:cNvSpPr>
            <a:spLocks noChangeShapeType="1"/>
          </p:cNvSpPr>
          <p:nvPr/>
        </p:nvSpPr>
        <p:spPr bwMode="auto">
          <a:xfrm>
            <a:off x="3071813" y="3429000"/>
            <a:ext cx="6337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340" name="Rectangle 6"/>
          <p:cNvSpPr>
            <a:spLocks noChangeArrowheads="1"/>
          </p:cNvSpPr>
          <p:nvPr/>
        </p:nvSpPr>
        <p:spPr bwMode="auto">
          <a:xfrm>
            <a:off x="4367214" y="981075"/>
            <a:ext cx="504825" cy="316865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1" name="Rectangle 7"/>
          <p:cNvSpPr>
            <a:spLocks noChangeArrowheads="1"/>
          </p:cNvSpPr>
          <p:nvPr/>
        </p:nvSpPr>
        <p:spPr bwMode="auto">
          <a:xfrm>
            <a:off x="7608889" y="1052513"/>
            <a:ext cx="504825" cy="316865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2" name="Text Box 8"/>
          <p:cNvSpPr txBox="1">
            <a:spLocks noChangeArrowheads="1"/>
          </p:cNvSpPr>
          <p:nvPr/>
        </p:nvSpPr>
        <p:spPr bwMode="auto">
          <a:xfrm>
            <a:off x="4224338" y="260350"/>
            <a:ext cx="79216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5400" b="1"/>
              <a:t>+</a:t>
            </a:r>
          </a:p>
        </p:txBody>
      </p:sp>
      <p:sp>
        <p:nvSpPr>
          <p:cNvPr id="14343" name="Text Box 9"/>
          <p:cNvSpPr txBox="1">
            <a:spLocks noChangeArrowheads="1"/>
          </p:cNvSpPr>
          <p:nvPr/>
        </p:nvSpPr>
        <p:spPr bwMode="auto">
          <a:xfrm>
            <a:off x="7535863" y="260350"/>
            <a:ext cx="79216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5400" b="1"/>
              <a:t>-</a:t>
            </a:r>
          </a:p>
        </p:txBody>
      </p:sp>
      <p:sp>
        <p:nvSpPr>
          <p:cNvPr id="22538" name="Oval 10"/>
          <p:cNvSpPr>
            <a:spLocks noChangeArrowheads="1"/>
          </p:cNvSpPr>
          <p:nvPr/>
        </p:nvSpPr>
        <p:spPr bwMode="auto">
          <a:xfrm>
            <a:off x="7464425" y="5013325"/>
            <a:ext cx="431800" cy="431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/>
              <a:t>Zn</a:t>
            </a:r>
            <a:r>
              <a:rPr lang="en-GB" baseline="30000"/>
              <a:t>+</a:t>
            </a:r>
            <a:endParaRPr lang="en-GB"/>
          </a:p>
        </p:txBody>
      </p:sp>
      <p:sp>
        <p:nvSpPr>
          <p:cNvPr id="22539" name="Oval 11"/>
          <p:cNvSpPr>
            <a:spLocks noChangeArrowheads="1"/>
          </p:cNvSpPr>
          <p:nvPr/>
        </p:nvSpPr>
        <p:spPr bwMode="auto">
          <a:xfrm>
            <a:off x="5880100" y="5300663"/>
            <a:ext cx="431800" cy="431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/>
              <a:t>Zn</a:t>
            </a:r>
            <a:r>
              <a:rPr lang="en-GB" baseline="30000"/>
              <a:t>+</a:t>
            </a:r>
            <a:endParaRPr lang="en-GB"/>
          </a:p>
        </p:txBody>
      </p:sp>
      <p:sp>
        <p:nvSpPr>
          <p:cNvPr id="22540" name="Oval 12"/>
          <p:cNvSpPr>
            <a:spLocks noChangeArrowheads="1"/>
          </p:cNvSpPr>
          <p:nvPr/>
        </p:nvSpPr>
        <p:spPr bwMode="auto">
          <a:xfrm>
            <a:off x="6311900" y="3716338"/>
            <a:ext cx="431800" cy="431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/>
              <a:t>Zn</a:t>
            </a:r>
            <a:r>
              <a:rPr lang="en-GB" baseline="30000"/>
              <a:t>+</a:t>
            </a:r>
            <a:endParaRPr lang="en-GB"/>
          </a:p>
        </p:txBody>
      </p:sp>
      <p:sp>
        <p:nvSpPr>
          <p:cNvPr id="22541" name="Oval 13"/>
          <p:cNvSpPr>
            <a:spLocks noChangeArrowheads="1"/>
          </p:cNvSpPr>
          <p:nvPr/>
        </p:nvSpPr>
        <p:spPr bwMode="auto">
          <a:xfrm>
            <a:off x="4727575" y="4581525"/>
            <a:ext cx="431800" cy="431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/>
              <a:t>Zn</a:t>
            </a:r>
            <a:r>
              <a:rPr lang="en-GB" baseline="30000"/>
              <a:t>+</a:t>
            </a:r>
            <a:endParaRPr lang="en-GB"/>
          </a:p>
        </p:txBody>
      </p:sp>
      <p:sp>
        <p:nvSpPr>
          <p:cNvPr id="14348" name="Oval 14"/>
          <p:cNvSpPr>
            <a:spLocks noChangeArrowheads="1"/>
          </p:cNvSpPr>
          <p:nvPr/>
        </p:nvSpPr>
        <p:spPr bwMode="auto">
          <a:xfrm>
            <a:off x="3935413" y="4221163"/>
            <a:ext cx="431800" cy="431800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/>
              <a:t>Cl</a:t>
            </a:r>
            <a:r>
              <a:rPr lang="en-GB" baseline="30000"/>
              <a:t>-</a:t>
            </a:r>
            <a:endParaRPr lang="en-GB"/>
          </a:p>
        </p:txBody>
      </p:sp>
      <p:sp>
        <p:nvSpPr>
          <p:cNvPr id="14349" name="Oval 15"/>
          <p:cNvSpPr>
            <a:spLocks noChangeArrowheads="1"/>
          </p:cNvSpPr>
          <p:nvPr/>
        </p:nvSpPr>
        <p:spPr bwMode="auto">
          <a:xfrm>
            <a:off x="5448300" y="3933825"/>
            <a:ext cx="431800" cy="431800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/>
              <a:t>Cl</a:t>
            </a:r>
            <a:r>
              <a:rPr lang="en-GB" baseline="30000"/>
              <a:t>-</a:t>
            </a:r>
            <a:endParaRPr lang="en-GB"/>
          </a:p>
        </p:txBody>
      </p:sp>
      <p:sp>
        <p:nvSpPr>
          <p:cNvPr id="14350" name="Oval 16"/>
          <p:cNvSpPr>
            <a:spLocks noChangeArrowheads="1"/>
          </p:cNvSpPr>
          <p:nvPr/>
        </p:nvSpPr>
        <p:spPr bwMode="auto">
          <a:xfrm>
            <a:off x="7967663" y="4508500"/>
            <a:ext cx="431800" cy="431800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/>
              <a:t>Cl</a:t>
            </a:r>
            <a:r>
              <a:rPr lang="en-GB" baseline="30000"/>
              <a:t>-</a:t>
            </a:r>
            <a:endParaRPr lang="en-GB"/>
          </a:p>
        </p:txBody>
      </p:sp>
      <p:sp>
        <p:nvSpPr>
          <p:cNvPr id="14351" name="Oval 17"/>
          <p:cNvSpPr>
            <a:spLocks noChangeArrowheads="1"/>
          </p:cNvSpPr>
          <p:nvPr/>
        </p:nvSpPr>
        <p:spPr bwMode="auto">
          <a:xfrm>
            <a:off x="6383338" y="4508500"/>
            <a:ext cx="431800" cy="431800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/>
              <a:t>Cl</a:t>
            </a:r>
            <a:r>
              <a:rPr lang="en-GB" baseline="30000"/>
              <a:t>-</a:t>
            </a:r>
            <a:endParaRPr lang="en-GB"/>
          </a:p>
        </p:txBody>
      </p:sp>
      <p:sp>
        <p:nvSpPr>
          <p:cNvPr id="14352" name="Oval 18"/>
          <p:cNvSpPr>
            <a:spLocks noChangeArrowheads="1"/>
          </p:cNvSpPr>
          <p:nvPr/>
        </p:nvSpPr>
        <p:spPr bwMode="auto">
          <a:xfrm>
            <a:off x="4943475" y="5300663"/>
            <a:ext cx="431800" cy="431800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/>
              <a:t>Cl</a:t>
            </a:r>
            <a:r>
              <a:rPr lang="en-GB" baseline="30000"/>
              <a:t>-</a:t>
            </a:r>
            <a:endParaRPr lang="en-GB"/>
          </a:p>
        </p:txBody>
      </p:sp>
      <p:sp>
        <p:nvSpPr>
          <p:cNvPr id="22547" name="Oval 19"/>
          <p:cNvSpPr>
            <a:spLocks noChangeArrowheads="1"/>
          </p:cNvSpPr>
          <p:nvPr/>
        </p:nvSpPr>
        <p:spPr bwMode="auto">
          <a:xfrm>
            <a:off x="8401050" y="3644900"/>
            <a:ext cx="431800" cy="431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/>
              <a:t>Zn</a:t>
            </a:r>
            <a:r>
              <a:rPr lang="en-GB" baseline="30000"/>
              <a:t>+</a:t>
            </a:r>
            <a:endParaRPr lang="en-GB"/>
          </a:p>
        </p:txBody>
      </p:sp>
      <p:sp>
        <p:nvSpPr>
          <p:cNvPr id="14354" name="Text Box 20"/>
          <p:cNvSpPr txBox="1">
            <a:spLocks noChangeArrowheads="1"/>
          </p:cNvSpPr>
          <p:nvPr/>
        </p:nvSpPr>
        <p:spPr bwMode="auto">
          <a:xfrm>
            <a:off x="5087938" y="188914"/>
            <a:ext cx="2447925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dirty="0">
                <a:solidFill>
                  <a:schemeClr val="accent2"/>
                </a:solidFill>
              </a:rPr>
              <a:t>The positively charged zinc ions are attracted to the negative electrode (cathode)</a:t>
            </a:r>
          </a:p>
        </p:txBody>
      </p:sp>
    </p:spTree>
    <p:extLst>
      <p:ext uri="{BB962C8B-B14F-4D97-AF65-F5344CB8AC3E}">
        <p14:creationId xmlns:p14="http://schemas.microsoft.com/office/powerpoint/2010/main" val="394497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0.00023 L 0.13386 -0.0629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00" y="-3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96296E-6 L -0.07881 -0.02106 " pathEditMode="relative" ptsTypes="AA">
                                      <p:cBhvr>
                                        <p:cTn id="9" dur="10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33333E-6 L 0.00782 -0.18912 " pathEditMode="relative" ptsTypes="AA">
                                      <p:cBhvr>
                                        <p:cTn id="12" dur="10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85185E-6 L 0.18906 -0.25185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00" y="-12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96296E-6 L 0.32292 -0.12593 " pathEditMode="relative" ptsTypes="AA">
                                      <p:cBhvr>
                                        <p:cTn id="18" dur="10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8" grpId="0" animBg="1"/>
      <p:bldP spid="22539" grpId="0" animBg="1"/>
      <p:bldP spid="22540" grpId="0" animBg="1"/>
      <p:bldP spid="22541" grpId="0" animBg="1"/>
      <p:bldP spid="2254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000376" y="2708276"/>
            <a:ext cx="6480175" cy="3313113"/>
            <a:chOff x="1746" y="2205"/>
            <a:chExt cx="2449" cy="1134"/>
          </a:xfrm>
        </p:grpSpPr>
        <p:sp>
          <p:nvSpPr>
            <p:cNvPr id="15379" name="Arc 3"/>
            <p:cNvSpPr>
              <a:spLocks/>
            </p:cNvSpPr>
            <p:nvPr/>
          </p:nvSpPr>
          <p:spPr bwMode="auto">
            <a:xfrm flipV="1">
              <a:off x="2971" y="2205"/>
              <a:ext cx="1224" cy="1134"/>
            </a:xfrm>
            <a:custGeom>
              <a:avLst/>
              <a:gdLst>
                <a:gd name="T0" fmla="*/ 0 w 21600"/>
                <a:gd name="T1" fmla="*/ 0 h 21600"/>
                <a:gd name="T2" fmla="*/ 4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380" name="Arc 4"/>
            <p:cNvSpPr>
              <a:spLocks/>
            </p:cNvSpPr>
            <p:nvPr/>
          </p:nvSpPr>
          <p:spPr bwMode="auto">
            <a:xfrm flipH="1" flipV="1">
              <a:off x="1746" y="2205"/>
              <a:ext cx="1224" cy="1134"/>
            </a:xfrm>
            <a:custGeom>
              <a:avLst/>
              <a:gdLst>
                <a:gd name="T0" fmla="*/ 0 w 21600"/>
                <a:gd name="T1" fmla="*/ 0 h 21600"/>
                <a:gd name="T2" fmla="*/ 4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15363" name="Line 5"/>
          <p:cNvSpPr>
            <a:spLocks noChangeShapeType="1"/>
          </p:cNvSpPr>
          <p:nvPr/>
        </p:nvSpPr>
        <p:spPr bwMode="auto">
          <a:xfrm>
            <a:off x="3071813" y="3429000"/>
            <a:ext cx="6337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364" name="Rectangle 6"/>
          <p:cNvSpPr>
            <a:spLocks noChangeArrowheads="1"/>
          </p:cNvSpPr>
          <p:nvPr/>
        </p:nvSpPr>
        <p:spPr bwMode="auto">
          <a:xfrm>
            <a:off x="4367214" y="981075"/>
            <a:ext cx="504825" cy="316865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5" name="Rectangle 7"/>
          <p:cNvSpPr>
            <a:spLocks noChangeArrowheads="1"/>
          </p:cNvSpPr>
          <p:nvPr/>
        </p:nvSpPr>
        <p:spPr bwMode="auto">
          <a:xfrm>
            <a:off x="7608889" y="1052513"/>
            <a:ext cx="504825" cy="316865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6" name="Text Box 8"/>
          <p:cNvSpPr txBox="1">
            <a:spLocks noChangeArrowheads="1"/>
          </p:cNvSpPr>
          <p:nvPr/>
        </p:nvSpPr>
        <p:spPr bwMode="auto">
          <a:xfrm>
            <a:off x="4224338" y="260350"/>
            <a:ext cx="79216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5400" b="1"/>
              <a:t>+</a:t>
            </a:r>
          </a:p>
        </p:txBody>
      </p:sp>
      <p:sp>
        <p:nvSpPr>
          <p:cNvPr id="15367" name="Text Box 9"/>
          <p:cNvSpPr txBox="1">
            <a:spLocks noChangeArrowheads="1"/>
          </p:cNvSpPr>
          <p:nvPr/>
        </p:nvSpPr>
        <p:spPr bwMode="auto">
          <a:xfrm>
            <a:off x="7535863" y="260350"/>
            <a:ext cx="79216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5400" b="1"/>
              <a:t>-</a:t>
            </a:r>
          </a:p>
        </p:txBody>
      </p:sp>
      <p:sp>
        <p:nvSpPr>
          <p:cNvPr id="15368" name="Oval 10"/>
          <p:cNvSpPr>
            <a:spLocks noChangeArrowheads="1"/>
          </p:cNvSpPr>
          <p:nvPr/>
        </p:nvSpPr>
        <p:spPr bwMode="auto">
          <a:xfrm>
            <a:off x="7535863" y="4005263"/>
            <a:ext cx="431800" cy="431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/>
              <a:t>Zn</a:t>
            </a:r>
            <a:r>
              <a:rPr lang="en-GB" baseline="30000"/>
              <a:t>+</a:t>
            </a:r>
            <a:endParaRPr lang="en-GB"/>
          </a:p>
        </p:txBody>
      </p:sp>
      <p:sp>
        <p:nvSpPr>
          <p:cNvPr id="15369" name="Oval 11"/>
          <p:cNvSpPr>
            <a:spLocks noChangeArrowheads="1"/>
          </p:cNvSpPr>
          <p:nvPr/>
        </p:nvSpPr>
        <p:spPr bwMode="auto">
          <a:xfrm>
            <a:off x="7751763" y="3644900"/>
            <a:ext cx="431800" cy="431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/>
              <a:t>Zn</a:t>
            </a:r>
            <a:r>
              <a:rPr lang="en-GB" baseline="30000"/>
              <a:t>+</a:t>
            </a:r>
            <a:endParaRPr lang="en-GB"/>
          </a:p>
        </p:txBody>
      </p:sp>
      <p:sp>
        <p:nvSpPr>
          <p:cNvPr id="15370" name="Oval 12"/>
          <p:cNvSpPr>
            <a:spLocks noChangeArrowheads="1"/>
          </p:cNvSpPr>
          <p:nvPr/>
        </p:nvSpPr>
        <p:spPr bwMode="auto">
          <a:xfrm>
            <a:off x="7535863" y="3284538"/>
            <a:ext cx="431800" cy="431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/>
              <a:t>Zn</a:t>
            </a:r>
            <a:r>
              <a:rPr lang="en-GB" baseline="30000"/>
              <a:t>+</a:t>
            </a:r>
            <a:endParaRPr lang="en-GB"/>
          </a:p>
        </p:txBody>
      </p:sp>
      <p:sp>
        <p:nvSpPr>
          <p:cNvPr id="15371" name="Oval 13"/>
          <p:cNvSpPr>
            <a:spLocks noChangeArrowheads="1"/>
          </p:cNvSpPr>
          <p:nvPr/>
        </p:nvSpPr>
        <p:spPr bwMode="auto">
          <a:xfrm>
            <a:off x="7391400" y="3644900"/>
            <a:ext cx="431800" cy="431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/>
              <a:t>Zn</a:t>
            </a:r>
            <a:r>
              <a:rPr lang="en-GB" baseline="30000"/>
              <a:t>+</a:t>
            </a:r>
            <a:endParaRPr lang="en-GB"/>
          </a:p>
        </p:txBody>
      </p:sp>
      <p:sp>
        <p:nvSpPr>
          <p:cNvPr id="23566" name="Oval 14"/>
          <p:cNvSpPr>
            <a:spLocks noChangeArrowheads="1"/>
          </p:cNvSpPr>
          <p:nvPr/>
        </p:nvSpPr>
        <p:spPr bwMode="auto">
          <a:xfrm>
            <a:off x="3935413" y="4221163"/>
            <a:ext cx="431800" cy="431800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/>
              <a:t>Cl</a:t>
            </a:r>
            <a:r>
              <a:rPr lang="en-GB" baseline="30000"/>
              <a:t>-</a:t>
            </a:r>
            <a:endParaRPr lang="en-GB"/>
          </a:p>
        </p:txBody>
      </p:sp>
      <p:sp>
        <p:nvSpPr>
          <p:cNvPr id="23567" name="Oval 15"/>
          <p:cNvSpPr>
            <a:spLocks noChangeArrowheads="1"/>
          </p:cNvSpPr>
          <p:nvPr/>
        </p:nvSpPr>
        <p:spPr bwMode="auto">
          <a:xfrm>
            <a:off x="5448300" y="3933825"/>
            <a:ext cx="431800" cy="431800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/>
              <a:t>Cl</a:t>
            </a:r>
            <a:r>
              <a:rPr lang="en-GB" baseline="30000"/>
              <a:t>-</a:t>
            </a:r>
            <a:endParaRPr lang="en-GB"/>
          </a:p>
        </p:txBody>
      </p:sp>
      <p:sp>
        <p:nvSpPr>
          <p:cNvPr id="23568" name="Oval 16"/>
          <p:cNvSpPr>
            <a:spLocks noChangeArrowheads="1"/>
          </p:cNvSpPr>
          <p:nvPr/>
        </p:nvSpPr>
        <p:spPr bwMode="auto">
          <a:xfrm>
            <a:off x="7967663" y="4508500"/>
            <a:ext cx="431800" cy="431800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/>
              <a:t>Cl</a:t>
            </a:r>
            <a:r>
              <a:rPr lang="en-GB" baseline="30000"/>
              <a:t>-</a:t>
            </a:r>
            <a:endParaRPr lang="en-GB"/>
          </a:p>
        </p:txBody>
      </p:sp>
      <p:sp>
        <p:nvSpPr>
          <p:cNvPr id="23569" name="Oval 17"/>
          <p:cNvSpPr>
            <a:spLocks noChangeArrowheads="1"/>
          </p:cNvSpPr>
          <p:nvPr/>
        </p:nvSpPr>
        <p:spPr bwMode="auto">
          <a:xfrm>
            <a:off x="6383338" y="4508500"/>
            <a:ext cx="431800" cy="431800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/>
              <a:t>Cl</a:t>
            </a:r>
            <a:r>
              <a:rPr lang="en-GB" baseline="30000"/>
              <a:t>-</a:t>
            </a:r>
            <a:endParaRPr lang="en-GB"/>
          </a:p>
        </p:txBody>
      </p:sp>
      <p:sp>
        <p:nvSpPr>
          <p:cNvPr id="23570" name="Oval 18"/>
          <p:cNvSpPr>
            <a:spLocks noChangeArrowheads="1"/>
          </p:cNvSpPr>
          <p:nvPr/>
        </p:nvSpPr>
        <p:spPr bwMode="auto">
          <a:xfrm>
            <a:off x="4943475" y="5300663"/>
            <a:ext cx="431800" cy="431800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/>
              <a:t>Cl</a:t>
            </a:r>
            <a:r>
              <a:rPr lang="en-GB" baseline="30000"/>
              <a:t>-</a:t>
            </a:r>
            <a:endParaRPr lang="en-GB"/>
          </a:p>
        </p:txBody>
      </p:sp>
      <p:sp>
        <p:nvSpPr>
          <p:cNvPr id="15377" name="Oval 19"/>
          <p:cNvSpPr>
            <a:spLocks noChangeArrowheads="1"/>
          </p:cNvSpPr>
          <p:nvPr/>
        </p:nvSpPr>
        <p:spPr bwMode="auto">
          <a:xfrm>
            <a:off x="7751763" y="3357563"/>
            <a:ext cx="431800" cy="431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/>
              <a:t>Zn</a:t>
            </a:r>
            <a:r>
              <a:rPr lang="en-GB" baseline="30000"/>
              <a:t>+</a:t>
            </a:r>
            <a:endParaRPr lang="en-GB"/>
          </a:p>
        </p:txBody>
      </p:sp>
      <p:sp>
        <p:nvSpPr>
          <p:cNvPr id="15378" name="Text Box 20"/>
          <p:cNvSpPr txBox="1">
            <a:spLocks noChangeArrowheads="1"/>
          </p:cNvSpPr>
          <p:nvPr/>
        </p:nvSpPr>
        <p:spPr bwMode="auto">
          <a:xfrm>
            <a:off x="4943475" y="188914"/>
            <a:ext cx="2592388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dirty="0">
                <a:solidFill>
                  <a:schemeClr val="accent2"/>
                </a:solidFill>
              </a:rPr>
              <a:t>The negatively charged chloride ions are attracted to the positive electrode (anode)</a:t>
            </a:r>
          </a:p>
        </p:txBody>
      </p:sp>
    </p:spTree>
    <p:extLst>
      <p:ext uri="{BB962C8B-B14F-4D97-AF65-F5344CB8AC3E}">
        <p14:creationId xmlns:p14="http://schemas.microsoft.com/office/powerpoint/2010/main" val="1791120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7.40741E-7 L 0.04722 -0.13657 " pathEditMode="relative" ptsTypes="AA">
                                      <p:cBhvr>
                                        <p:cTn id="6" dur="10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2.59259E-6 L -0.09445 -0.08403 " pathEditMode="relative" ptsTypes="AA">
                                      <p:cBhvr>
                                        <p:cTn id="9" dur="10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85185E-6 L -0.04722 -0.2625 " pathEditMode="relative" ptsTypes="AA">
                                      <p:cBhvr>
                                        <p:cTn id="12" dur="1000" fill="hold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85185E-6 L -0.23628 -0.13658 " pathEditMode="relative" ptsTypes="AA">
                                      <p:cBhvr>
                                        <p:cTn id="15" dur="10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11111E-6 L -0.38577 -0.10486 " pathEditMode="relative" ptsTypes="AA">
                                      <p:cBhvr>
                                        <p:cTn id="18" dur="10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6" grpId="0" animBg="1"/>
      <p:bldP spid="23567" grpId="0" animBg="1"/>
      <p:bldP spid="23568" grpId="0" animBg="1"/>
      <p:bldP spid="23569" grpId="0" animBg="1"/>
      <p:bldP spid="2357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760</Words>
  <Application>Microsoft Office PowerPoint</Application>
  <PresentationFormat>Widescreen</PresentationFormat>
  <Paragraphs>189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Office Theme</vt:lpstr>
      <vt:lpstr>PowerPoint Presentation</vt:lpstr>
      <vt:lpstr>Electrolysis</vt:lpstr>
      <vt:lpstr>What is electrolysis?</vt:lpstr>
      <vt:lpstr>PowerPoint Presentation</vt:lpstr>
      <vt:lpstr>Zinc Chloride</vt:lpstr>
      <vt:lpstr>So Zinc Chloride has...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IT Services - Wirral Academy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“Do Now”</dc:title>
  <dc:creator>Pippa Shaw</dc:creator>
  <cp:lastModifiedBy>laptop</cp:lastModifiedBy>
  <cp:revision>27</cp:revision>
  <dcterms:created xsi:type="dcterms:W3CDTF">2020-03-16T10:52:53Z</dcterms:created>
  <dcterms:modified xsi:type="dcterms:W3CDTF">2020-09-17T10:47:51Z</dcterms:modified>
</cp:coreProperties>
</file>