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8"/>
  </p:notesMasterIdLst>
  <p:sldIdLst>
    <p:sldId id="256" r:id="rId2"/>
    <p:sldId id="274" r:id="rId3"/>
    <p:sldId id="273" r:id="rId4"/>
    <p:sldId id="257" r:id="rId5"/>
    <p:sldId id="259" r:id="rId6"/>
    <p:sldId id="260" r:id="rId7"/>
    <p:sldId id="261" r:id="rId8"/>
    <p:sldId id="263" r:id="rId9"/>
    <p:sldId id="264" r:id="rId10"/>
    <p:sldId id="265" r:id="rId11"/>
    <p:sldId id="266" r:id="rId12"/>
    <p:sldId id="267" r:id="rId13"/>
    <p:sldId id="268" r:id="rId14"/>
    <p:sldId id="269" r:id="rId15"/>
    <p:sldId id="271" r:id="rId16"/>
    <p:sldId id="272"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Quicksand" panose="020B0604020202020204" charset="0"/>
      <p:regular r:id="rId23"/>
      <p:bold r:id="rId24"/>
    </p:embeddedFont>
    <p:embeddedFont>
      <p:font typeface="Quicksand Light" panose="020B0604020202020204" charset="0"/>
      <p:regular r:id="rId25"/>
      <p:bold r:id="rId26"/>
    </p:embeddedFont>
    <p:embeddedFont>
      <p:font typeface="Arial Rounded MT Bold" panose="020F0704030504030204" pitchFamily="3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D4209E-A89C-4260-9A79-DF12DFB6760A}">
  <a:tblStyle styleId="{1ED4209E-A89C-4260-9A79-DF12DFB6760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64" autoAdjust="0"/>
  </p:normalViewPr>
  <p:slideViewPr>
    <p:cSldViewPr snapToGrid="0">
      <p:cViewPr varScale="1">
        <p:scale>
          <a:sx n="100" d="100"/>
          <a:sy n="100" d="100"/>
        </p:scale>
        <p:origin x="946"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photos/dog-animal-friend-loyalty-316459/"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File:Love_Heart_SVG.sv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f3cfa4868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f3cfa486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f3cfa486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f3cfa486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rgbClr val="434343"/>
              </a:solidFill>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f3cfa4868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f3cfa4868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rgbClr val="434343"/>
              </a:solidFill>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f3cfa4868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f3cfa486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f3cfa4868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f3cfa486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f3cfa486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f3cfa486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f3cfa486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f3cfa486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f3cfa486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f3cfa486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f3cfa486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f3cfa486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f3cfa4868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f3cfa4868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f3cfa4868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f3cfa486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f3cfa4868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f3cfa4868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 </a:t>
            </a:r>
            <a:r>
              <a:rPr lang="en-GB" u="sng">
                <a:solidFill>
                  <a:schemeClr val="accent5"/>
                </a:solidFill>
                <a:latin typeface="Quicksand"/>
                <a:ea typeface="Quicksand"/>
                <a:cs typeface="Quicksand"/>
                <a:sym typeface="Quicksand"/>
                <a:hlinkClick r:id="rId3"/>
              </a:rPr>
              <a:t>https://pixabay.com/photos/dog-animal-friend-loyalty-316459/</a:t>
            </a:r>
            <a:endParaRPr>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 </a:t>
            </a:r>
            <a:r>
              <a:rPr lang="en-GB" u="sng">
                <a:solidFill>
                  <a:schemeClr val="accent5"/>
                </a:solidFill>
                <a:latin typeface="Quicksand"/>
                <a:ea typeface="Quicksand"/>
                <a:cs typeface="Quicksand"/>
                <a:sym typeface="Quicksand"/>
                <a:hlinkClick r:id="rId4"/>
              </a:rPr>
              <a:t>https://en.wikipedia.org/wiki/File:Love_Heart_SVG.svg</a:t>
            </a:r>
            <a:endParaRPr>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a:solidFill>
                  <a:srgbClr val="434343"/>
                </a:solidFill>
                <a:latin typeface="Quicksand"/>
                <a:ea typeface="Quicksand"/>
                <a:cs typeface="Quicksand"/>
                <a:sym typeface="Quicksand"/>
              </a:rPr>
              <a:t>The obviously negative ones are “I think your dog is ugly” and “I hate green it's a horrible colour”. They are nasty comments and not helpful for the learner to make improvements to her work. </a:t>
            </a:r>
            <a:endParaRPr>
              <a:solidFill>
                <a:srgbClr val="434343"/>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a:solidFill>
                <a:srgbClr val="434343"/>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a:solidFill>
                  <a:srgbClr val="434343"/>
                </a:solidFill>
                <a:latin typeface="Quicksand"/>
                <a:ea typeface="Quicksand"/>
                <a:cs typeface="Quicksand"/>
                <a:sym typeface="Quicksand"/>
              </a:rPr>
              <a:t>The other comments are acceptable, but it is important to remind the learners about balance. If a learner has already had a lot of comments telling her how to improve, could she maybe have one to compliment her work as well? The learners should remember that they are learning to be supportive participants. </a:t>
            </a:r>
            <a:endParaRPr>
              <a:solidFill>
                <a:srgbClr val="434343"/>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f3cfa4868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f3cfa4868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rgbClr val="434343"/>
              </a:solidFill>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_3">
    <p:spTree>
      <p:nvGrpSpPr>
        <p:cNvPr id="1" name="Shape 10"/>
        <p:cNvGrpSpPr/>
        <p:nvPr/>
      </p:nvGrpSpPr>
      <p:grpSpPr>
        <a:xfrm>
          <a:off x="0" y="0"/>
          <a:ext cx="0" cy="0"/>
          <a:chOff x="0" y="0"/>
          <a:chExt cx="0" cy="0"/>
        </a:xfrm>
      </p:grpSpPr>
      <p:sp>
        <p:nvSpPr>
          <p:cNvPr id="11" name="Google Shape;11;p2"/>
          <p:cNvSpPr/>
          <p:nvPr/>
        </p:nvSpPr>
        <p:spPr>
          <a:xfrm>
            <a:off x="8316875" y="4351925"/>
            <a:ext cx="564300" cy="465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rotWithShape="1">
          <a:blip r:embed="rId2">
            <a:alphaModFix/>
          </a:blip>
          <a:srcRect l="14223" t="14372" r="15015" b="14825"/>
          <a:stretch/>
        </p:blipFill>
        <p:spPr>
          <a:xfrm>
            <a:off x="8255175" y="4304125"/>
            <a:ext cx="694023" cy="694026"/>
          </a:xfrm>
          <a:prstGeom prst="rect">
            <a:avLst/>
          </a:prstGeom>
          <a:noFill/>
          <a:ln>
            <a:noFill/>
          </a:ln>
        </p:spPr>
      </p:pic>
      <p:sp>
        <p:nvSpPr>
          <p:cNvPr id="13" name="Google Shape;13;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 name="Google Shape;14;p2"/>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5" name="Google Shape;15;p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bjectives">
  <p:cSld name="SECTION_HEADER_2_1_1">
    <p:spTree>
      <p:nvGrpSpPr>
        <p:cNvPr id="1" name="Shape 55"/>
        <p:cNvGrpSpPr/>
        <p:nvPr/>
      </p:nvGrpSpPr>
      <p:grpSpPr>
        <a:xfrm>
          <a:off x="0" y="0"/>
          <a:ext cx="0" cy="0"/>
          <a:chOff x="0" y="0"/>
          <a:chExt cx="0" cy="0"/>
        </a:xfrm>
      </p:grpSpPr>
      <p:sp>
        <p:nvSpPr>
          <p:cNvPr id="56" name="Google Shape;56;p11"/>
          <p:cNvSpPr/>
          <p:nvPr/>
        </p:nvSpPr>
        <p:spPr>
          <a:xfrm>
            <a:off x="-75" y="0"/>
            <a:ext cx="9144000" cy="5143500"/>
          </a:xfrm>
          <a:prstGeom prst="rect">
            <a:avLst/>
          </a:prstGeom>
          <a:solidFill>
            <a:srgbClr val="5B5BA5">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ctivity 1">
  <p:cSld name="SECTION_HEADER_1_2">
    <p:spTree>
      <p:nvGrpSpPr>
        <p:cNvPr id="1" name="Shape 58"/>
        <p:cNvGrpSpPr/>
        <p:nvPr/>
      </p:nvGrpSpPr>
      <p:grpSpPr>
        <a:xfrm>
          <a:off x="0" y="0"/>
          <a:ext cx="0" cy="0"/>
          <a:chOff x="0" y="0"/>
          <a:chExt cx="0" cy="0"/>
        </a:xfrm>
      </p:grpSpPr>
      <p:sp>
        <p:nvSpPr>
          <p:cNvPr id="59" name="Google Shape;59;p12"/>
          <p:cNvSpPr/>
          <p:nvPr/>
        </p:nvSpPr>
        <p:spPr>
          <a:xfrm>
            <a:off x="-75" y="0"/>
            <a:ext cx="9144000" cy="5143500"/>
          </a:xfrm>
          <a:prstGeom prst="rect">
            <a:avLst/>
          </a:prstGeom>
          <a:solidFill>
            <a:srgbClr val="ED518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ctivity 2">
  <p:cSld name="SECTION_HEADER_2_2">
    <p:spTree>
      <p:nvGrpSpPr>
        <p:cNvPr id="1" name="Shape 61"/>
        <p:cNvGrpSpPr/>
        <p:nvPr/>
      </p:nvGrpSpPr>
      <p:grpSpPr>
        <a:xfrm>
          <a:off x="0" y="0"/>
          <a:ext cx="0" cy="0"/>
          <a:chOff x="0" y="0"/>
          <a:chExt cx="0" cy="0"/>
        </a:xfrm>
      </p:grpSpPr>
      <p:sp>
        <p:nvSpPr>
          <p:cNvPr id="62" name="Google Shape;62;p13"/>
          <p:cNvSpPr/>
          <p:nvPr/>
        </p:nvSpPr>
        <p:spPr>
          <a:xfrm>
            <a:off x="-75" y="0"/>
            <a:ext cx="9144000" cy="5143500"/>
          </a:xfrm>
          <a:prstGeom prst="rect">
            <a:avLst/>
          </a:prstGeom>
          <a:solidFill>
            <a:srgbClr val="1155CC">
              <a:alpha val="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ctivity 8">
  <p:cSld name="SECTION_HEADER_1_3">
    <p:spTree>
      <p:nvGrpSpPr>
        <p:cNvPr id="1" name="Shape 64"/>
        <p:cNvGrpSpPr/>
        <p:nvPr/>
      </p:nvGrpSpPr>
      <p:grpSpPr>
        <a:xfrm>
          <a:off x="0" y="0"/>
          <a:ext cx="0" cy="0"/>
          <a:chOff x="0" y="0"/>
          <a:chExt cx="0" cy="0"/>
        </a:xfrm>
      </p:grpSpPr>
      <p:sp>
        <p:nvSpPr>
          <p:cNvPr id="65" name="Google Shape;65;p14"/>
          <p:cNvSpPr/>
          <p:nvPr/>
        </p:nvSpPr>
        <p:spPr>
          <a:xfrm>
            <a:off x="-75" y="0"/>
            <a:ext cx="9144000" cy="5143500"/>
          </a:xfrm>
          <a:prstGeom prst="rect">
            <a:avLst/>
          </a:prstGeom>
          <a:solidFill>
            <a:srgbClr val="FFAB4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tep 3: Reflection">
  <p:cSld name="SECTION_HEADER_2_3">
    <p:spTree>
      <p:nvGrpSpPr>
        <p:cNvPr id="1" name="Shape 67"/>
        <p:cNvGrpSpPr/>
        <p:nvPr/>
      </p:nvGrpSpPr>
      <p:grpSpPr>
        <a:xfrm>
          <a:off x="0" y="0"/>
          <a:ext cx="0" cy="0"/>
          <a:chOff x="0" y="0"/>
          <a:chExt cx="0" cy="0"/>
        </a:xfrm>
      </p:grpSpPr>
      <p:sp>
        <p:nvSpPr>
          <p:cNvPr id="68" name="Google Shape;68;p15"/>
          <p:cNvSpPr/>
          <p:nvPr/>
        </p:nvSpPr>
        <p:spPr>
          <a:xfrm>
            <a:off x="-75" y="0"/>
            <a:ext cx="9144000" cy="5143500"/>
          </a:xfrm>
          <a:prstGeom prst="rect">
            <a:avLst/>
          </a:prstGeom>
          <a:solidFill>
            <a:srgbClr val="00A777">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Recap">
  <p:cSld name="SECTION_HEADER_4">
    <p:spTree>
      <p:nvGrpSpPr>
        <p:cNvPr id="1" name="Shape 70"/>
        <p:cNvGrpSpPr/>
        <p:nvPr/>
      </p:nvGrpSpPr>
      <p:grpSpPr>
        <a:xfrm>
          <a:off x="0" y="0"/>
          <a:ext cx="0" cy="0"/>
          <a:chOff x="0" y="0"/>
          <a:chExt cx="0" cy="0"/>
        </a:xfrm>
      </p:grpSpPr>
      <p:sp>
        <p:nvSpPr>
          <p:cNvPr id="71" name="Google Shape;71;p16"/>
          <p:cNvSpPr/>
          <p:nvPr/>
        </p:nvSpPr>
        <p:spPr>
          <a:xfrm>
            <a:off x="-75" y="0"/>
            <a:ext cx="9144000" cy="5143500"/>
          </a:xfrm>
          <a:prstGeom prst="rect">
            <a:avLst/>
          </a:prstGeom>
          <a:solidFill>
            <a:srgbClr val="5B5BA5">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CDF725-3B22-42B4-9C45-4A8BCD363E60}" type="datetimeFigureOut">
              <a:rPr lang="en-GB" smtClean="0"/>
              <a:t>14/10/2020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90AA4A-00C7-49D0-98FD-A5AFABDCBAB0}" type="slidenum">
              <a:rPr lang="en-GB" smtClean="0"/>
              <a:t>‹#›</a:t>
            </a:fld>
            <a:endParaRPr lang="en-GB" dirty="0"/>
          </a:p>
        </p:txBody>
      </p:sp>
    </p:spTree>
    <p:extLst>
      <p:ext uri="{BB962C8B-B14F-4D97-AF65-F5344CB8AC3E}">
        <p14:creationId xmlns:p14="http://schemas.microsoft.com/office/powerpoint/2010/main" val="949193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bjectives / Questions / Lists">
  <p:cSld name="TITLE_4_1_1_1_2">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8" name="Google Shape;18;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20" name="Google Shape;20;p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200" b="1"/>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Large image and text under (with heading)">
  <p:cSld name="TITLE_4_1_1_2_1">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26" name="Google Shape;26;p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arge image and text under (no heading)">
  <p:cSld name="TITLE_4_1_1_1_4_1">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 name="Google Shape;29;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31" name="Google Shape;31;p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Large image (no text under)">
  <p:cSld name="TITLE_4_1_1_1_3_2_1">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4" name="Google Shape;34;p6"/>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 name="Google Shape;35;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36" name="Google Shape;36;p6"/>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xt or Images side by side">
  <p:cSld name="TITLE_4_1_1_1_3_1_1_1">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310900" y="11701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9" name="Google Shape;39;p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41" name="Google Shape;41;p7"/>
          <p:cNvSpPr txBox="1">
            <a:spLocks noGrp="1"/>
          </p:cNvSpPr>
          <p:nvPr>
            <p:ph type="body" idx="2"/>
          </p:nvPr>
        </p:nvSpPr>
        <p:spPr>
          <a:xfrm>
            <a:off x="4736600" y="11701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2" name="Google Shape;42;p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rge text">
  <p:cSld name="TITLE_4_1_1_1_1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46" name="Google Shape;46;p8"/>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Not a final slide. ">
  <p:cSld name="TITLE_3_1">
    <p:spTree>
      <p:nvGrpSpPr>
        <p:cNvPr id="1" name="Shape 47"/>
        <p:cNvGrpSpPr/>
        <p:nvPr/>
      </p:nvGrpSpPr>
      <p:grpSpPr>
        <a:xfrm>
          <a:off x="0" y="0"/>
          <a:ext cx="0" cy="0"/>
          <a:chOff x="0" y="0"/>
          <a:chExt cx="0" cy="0"/>
        </a:xfrm>
      </p:grpSpPr>
      <p:sp>
        <p:nvSpPr>
          <p:cNvPr id="48" name="Google Shape;48;p9"/>
          <p:cNvSpPr/>
          <p:nvPr/>
        </p:nvSpPr>
        <p:spPr>
          <a:xfrm>
            <a:off x="-75" y="0"/>
            <a:ext cx="9144000" cy="5143500"/>
          </a:xfrm>
          <a:prstGeom prst="rect">
            <a:avLst/>
          </a:prstGeom>
          <a:solidFill>
            <a:srgbClr val="EBE9E9">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a:off x="8316875" y="4351925"/>
            <a:ext cx="564300" cy="465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9"/>
          <p:cNvPicPr preferRelativeResize="0"/>
          <p:nvPr/>
        </p:nvPicPr>
        <p:blipFill>
          <a:blip r:embed="rId2">
            <a:alphaModFix/>
          </a:blip>
          <a:stretch>
            <a:fillRect/>
          </a:stretch>
        </p:blipFill>
        <p:spPr>
          <a:xfrm>
            <a:off x="8115700" y="4163249"/>
            <a:ext cx="980801" cy="9802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tarter Activity">
  <p:cSld name="SECTION_HEADER_1_1">
    <p:spTree>
      <p:nvGrpSpPr>
        <p:cNvPr id="1" name="Shape 52"/>
        <p:cNvGrpSpPr/>
        <p:nvPr/>
      </p:nvGrpSpPr>
      <p:grpSpPr>
        <a:xfrm>
          <a:off x="0" y="0"/>
          <a:ext cx="0" cy="0"/>
          <a:chOff x="0" y="0"/>
          <a:chExt cx="0" cy="0"/>
        </a:xfrm>
      </p:grpSpPr>
      <p:sp>
        <p:nvSpPr>
          <p:cNvPr id="53" name="Google Shape;53;p10"/>
          <p:cNvSpPr/>
          <p:nvPr/>
        </p:nvSpPr>
        <p:spPr>
          <a:xfrm>
            <a:off x="-75" y="0"/>
            <a:ext cx="9144000" cy="5143500"/>
          </a:xfrm>
          <a:prstGeom prst="rect">
            <a:avLst/>
          </a:prstGeom>
          <a:solidFill>
            <a:srgbClr val="6DCBEB">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9" name="Google Shape;9;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Light"/>
                <a:ea typeface="Quicksand Light"/>
                <a:cs typeface="Quicksand Light"/>
                <a:sym typeface="Quicksand Light"/>
              </a:defRPr>
            </a:lvl1pPr>
            <a:lvl2pPr lvl="1" algn="ctr" rtl="0">
              <a:buNone/>
              <a:defRPr sz="800">
                <a:solidFill>
                  <a:srgbClr val="494985"/>
                </a:solidFill>
                <a:latin typeface="Quicksand Light"/>
                <a:ea typeface="Quicksand Light"/>
                <a:cs typeface="Quicksand Light"/>
                <a:sym typeface="Quicksand Light"/>
              </a:defRPr>
            </a:lvl2pPr>
            <a:lvl3pPr lvl="2" algn="ctr" rtl="0">
              <a:buNone/>
              <a:defRPr sz="800">
                <a:solidFill>
                  <a:srgbClr val="494985"/>
                </a:solidFill>
                <a:latin typeface="Quicksand Light"/>
                <a:ea typeface="Quicksand Light"/>
                <a:cs typeface="Quicksand Light"/>
                <a:sym typeface="Quicksand Light"/>
              </a:defRPr>
            </a:lvl3pPr>
            <a:lvl4pPr lvl="3" algn="ctr" rtl="0">
              <a:buNone/>
              <a:defRPr sz="800">
                <a:solidFill>
                  <a:srgbClr val="494985"/>
                </a:solidFill>
                <a:latin typeface="Quicksand Light"/>
                <a:ea typeface="Quicksand Light"/>
                <a:cs typeface="Quicksand Light"/>
                <a:sym typeface="Quicksand Light"/>
              </a:defRPr>
            </a:lvl4pPr>
            <a:lvl5pPr lvl="4" algn="ctr" rtl="0">
              <a:buNone/>
              <a:defRPr sz="800">
                <a:solidFill>
                  <a:srgbClr val="494985"/>
                </a:solidFill>
                <a:latin typeface="Quicksand Light"/>
                <a:ea typeface="Quicksand Light"/>
                <a:cs typeface="Quicksand Light"/>
                <a:sym typeface="Quicksand Light"/>
              </a:defRPr>
            </a:lvl5pPr>
            <a:lvl6pPr lvl="5" algn="ctr" rtl="0">
              <a:buNone/>
              <a:defRPr sz="800">
                <a:solidFill>
                  <a:srgbClr val="494985"/>
                </a:solidFill>
                <a:latin typeface="Quicksand Light"/>
                <a:ea typeface="Quicksand Light"/>
                <a:cs typeface="Quicksand Light"/>
                <a:sym typeface="Quicksand Light"/>
              </a:defRPr>
            </a:lvl6pPr>
            <a:lvl7pPr lvl="6" algn="ctr" rtl="0">
              <a:buNone/>
              <a:defRPr sz="800">
                <a:solidFill>
                  <a:srgbClr val="494985"/>
                </a:solidFill>
                <a:latin typeface="Quicksand Light"/>
                <a:ea typeface="Quicksand Light"/>
                <a:cs typeface="Quicksand Light"/>
                <a:sym typeface="Quicksand Light"/>
              </a:defRPr>
            </a:lvl7pPr>
            <a:lvl8pPr lvl="7" algn="ctr" rtl="0">
              <a:buNone/>
              <a:defRPr sz="800">
                <a:solidFill>
                  <a:srgbClr val="494985"/>
                </a:solidFill>
                <a:latin typeface="Quicksand Light"/>
                <a:ea typeface="Quicksand Light"/>
                <a:cs typeface="Quicksand Light"/>
                <a:sym typeface="Quicksand Light"/>
              </a:defRPr>
            </a:lvl8pPr>
            <a:lvl9pPr lvl="8" algn="ctr"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fgKHlmvMzM8"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Respectful </a:t>
            </a:r>
            <a:r>
              <a:rPr lang="en-GB" dirty="0"/>
              <a:t>online communication</a:t>
            </a:r>
            <a:endParaRPr dirty="0"/>
          </a:p>
        </p:txBody>
      </p:sp>
      <p:sp>
        <p:nvSpPr>
          <p:cNvPr id="78" name="Google Shape;78;p17"/>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dirty="0" smtClean="0"/>
              <a:t>Collaborating </a:t>
            </a:r>
            <a:r>
              <a:rPr lang="en-GB" dirty="0"/>
              <a:t>online respectfully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61"/>
        <p:cNvGrpSpPr/>
        <p:nvPr/>
      </p:nvGrpSpPr>
      <p:grpSpPr>
        <a:xfrm>
          <a:off x="0" y="0"/>
          <a:ext cx="0" cy="0"/>
          <a:chOff x="0" y="0"/>
          <a:chExt cx="0" cy="0"/>
        </a:xfrm>
      </p:grpSpPr>
      <p:sp>
        <p:nvSpPr>
          <p:cNvPr id="162" name="Google Shape;162;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10</a:t>
            </a:fld>
            <a:endParaRPr/>
          </a:p>
        </p:txBody>
      </p:sp>
      <p:sp>
        <p:nvSpPr>
          <p:cNvPr id="163" name="Google Shape;163;p26"/>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64" name="Google Shape;164;p26"/>
          <p:cNvPicPr preferRelativeResize="0"/>
          <p:nvPr/>
        </p:nvPicPr>
        <p:blipFill>
          <a:blip r:embed="rId3">
            <a:alphaModFix/>
          </a:blip>
          <a:stretch>
            <a:fillRect/>
          </a:stretch>
        </p:blipFill>
        <p:spPr>
          <a:xfrm>
            <a:off x="2053350" y="1160717"/>
            <a:ext cx="5037300" cy="2822058"/>
          </a:xfrm>
          <a:prstGeom prst="rect">
            <a:avLst/>
          </a:prstGeom>
          <a:noFill/>
          <a:ln>
            <a:noFill/>
          </a:ln>
        </p:spPr>
      </p:pic>
      <p:sp>
        <p:nvSpPr>
          <p:cNvPr id="165" name="Google Shape;165;p26"/>
          <p:cNvSpPr/>
          <p:nvPr/>
        </p:nvSpPr>
        <p:spPr>
          <a:xfrm>
            <a:off x="174225" y="3427925"/>
            <a:ext cx="1676700" cy="12312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500">
                <a:solidFill>
                  <a:srgbClr val="5B5BA5"/>
                </a:solidFill>
                <a:latin typeface="Quicksand"/>
                <a:ea typeface="Quicksand"/>
                <a:cs typeface="Quicksand"/>
                <a:sym typeface="Quicksand"/>
              </a:rPr>
              <a:t>Use capital letters for your name</a:t>
            </a:r>
            <a:endParaRPr sz="1500">
              <a:solidFill>
                <a:srgbClr val="5B5BA5"/>
              </a:solidFill>
              <a:latin typeface="Quicksand"/>
              <a:ea typeface="Quicksand"/>
              <a:cs typeface="Quicksand"/>
              <a:sym typeface="Quicksand"/>
            </a:endParaRPr>
          </a:p>
        </p:txBody>
      </p:sp>
      <p:pic>
        <p:nvPicPr>
          <p:cNvPr id="166" name="Google Shape;166;p26"/>
          <p:cNvPicPr preferRelativeResize="0"/>
          <p:nvPr/>
        </p:nvPicPr>
        <p:blipFill>
          <a:blip r:embed="rId4">
            <a:alphaModFix/>
          </a:blip>
          <a:stretch>
            <a:fillRect/>
          </a:stretch>
        </p:blipFill>
        <p:spPr>
          <a:xfrm>
            <a:off x="1421350" y="4307375"/>
            <a:ext cx="245700" cy="245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70"/>
        <p:cNvGrpSpPr/>
        <p:nvPr/>
      </p:nvGrpSpPr>
      <p:grpSpPr>
        <a:xfrm>
          <a:off x="0" y="0"/>
          <a:ext cx="0" cy="0"/>
          <a:chOff x="0" y="0"/>
          <a:chExt cx="0" cy="0"/>
        </a:xfrm>
      </p:grpSpPr>
      <p:sp>
        <p:nvSpPr>
          <p:cNvPr id="171" name="Google Shape;171;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11</a:t>
            </a:fld>
            <a:endParaRPr/>
          </a:p>
        </p:txBody>
      </p:sp>
      <p:sp>
        <p:nvSpPr>
          <p:cNvPr id="172" name="Google Shape;172;p27"/>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73" name="Google Shape;173;p27"/>
          <p:cNvPicPr preferRelativeResize="0"/>
          <p:nvPr/>
        </p:nvPicPr>
        <p:blipFill>
          <a:blip r:embed="rId3">
            <a:alphaModFix/>
          </a:blip>
          <a:stretch>
            <a:fillRect/>
          </a:stretch>
        </p:blipFill>
        <p:spPr>
          <a:xfrm>
            <a:off x="2053350" y="1160717"/>
            <a:ext cx="5037300" cy="2822058"/>
          </a:xfrm>
          <a:prstGeom prst="rect">
            <a:avLst/>
          </a:prstGeom>
          <a:noFill/>
          <a:ln>
            <a:noFill/>
          </a:ln>
        </p:spPr>
      </p:pic>
      <p:sp>
        <p:nvSpPr>
          <p:cNvPr id="174" name="Google Shape;174;p27"/>
          <p:cNvSpPr/>
          <p:nvPr/>
        </p:nvSpPr>
        <p:spPr>
          <a:xfrm>
            <a:off x="7244750" y="707425"/>
            <a:ext cx="1676700" cy="1014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500">
                <a:solidFill>
                  <a:srgbClr val="5B5BA5"/>
                </a:solidFill>
                <a:latin typeface="Quicksand"/>
                <a:ea typeface="Quicksand"/>
                <a:cs typeface="Quicksand"/>
                <a:sym typeface="Quicksand"/>
              </a:rPr>
              <a:t>I think your dog is ugly</a:t>
            </a:r>
            <a:endParaRPr sz="1500">
              <a:solidFill>
                <a:srgbClr val="5B5BA5"/>
              </a:solidFill>
              <a:latin typeface="Quicksand"/>
              <a:ea typeface="Quicksand"/>
              <a:cs typeface="Quicksand"/>
              <a:sym typeface="Quicksand"/>
            </a:endParaRPr>
          </a:p>
        </p:txBody>
      </p:sp>
      <p:pic>
        <p:nvPicPr>
          <p:cNvPr id="175" name="Google Shape;175;p27"/>
          <p:cNvPicPr preferRelativeResize="0"/>
          <p:nvPr/>
        </p:nvPicPr>
        <p:blipFill>
          <a:blip r:embed="rId4">
            <a:alphaModFix/>
          </a:blip>
          <a:stretch>
            <a:fillRect/>
          </a:stretch>
        </p:blipFill>
        <p:spPr>
          <a:xfrm>
            <a:off x="8498925" y="1342575"/>
            <a:ext cx="245700" cy="245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Google Shape;180;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12</a:t>
            </a:fld>
            <a:endParaRPr/>
          </a:p>
        </p:txBody>
      </p:sp>
      <p:sp>
        <p:nvSpPr>
          <p:cNvPr id="181" name="Google Shape;181;p28"/>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82" name="Google Shape;182;p28"/>
          <p:cNvPicPr preferRelativeResize="0"/>
          <p:nvPr/>
        </p:nvPicPr>
        <p:blipFill>
          <a:blip r:embed="rId3">
            <a:alphaModFix/>
          </a:blip>
          <a:stretch>
            <a:fillRect/>
          </a:stretch>
        </p:blipFill>
        <p:spPr>
          <a:xfrm>
            <a:off x="2053350" y="1160717"/>
            <a:ext cx="5037300" cy="2822058"/>
          </a:xfrm>
          <a:prstGeom prst="rect">
            <a:avLst/>
          </a:prstGeom>
          <a:noFill/>
          <a:ln>
            <a:noFill/>
          </a:ln>
        </p:spPr>
      </p:pic>
      <p:sp>
        <p:nvSpPr>
          <p:cNvPr id="183" name="Google Shape;183;p28"/>
          <p:cNvSpPr/>
          <p:nvPr/>
        </p:nvSpPr>
        <p:spPr>
          <a:xfrm>
            <a:off x="7232350" y="1926602"/>
            <a:ext cx="1676700" cy="14097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500">
                <a:solidFill>
                  <a:srgbClr val="5B5BA5"/>
                </a:solidFill>
                <a:latin typeface="Quicksand"/>
                <a:ea typeface="Quicksand"/>
                <a:cs typeface="Quicksand"/>
                <a:sym typeface="Quicksand"/>
              </a:rPr>
              <a:t>Try to keep it simple. Perhaps have the dog as a larger image?</a:t>
            </a:r>
            <a:endParaRPr sz="1500">
              <a:solidFill>
                <a:srgbClr val="5B5BA5"/>
              </a:solidFill>
              <a:latin typeface="Quicksand"/>
              <a:ea typeface="Quicksand"/>
              <a:cs typeface="Quicksand"/>
              <a:sym typeface="Quicksand"/>
            </a:endParaRPr>
          </a:p>
        </p:txBody>
      </p:sp>
      <p:pic>
        <p:nvPicPr>
          <p:cNvPr id="184" name="Google Shape;184;p28"/>
          <p:cNvPicPr preferRelativeResize="0"/>
          <p:nvPr/>
        </p:nvPicPr>
        <p:blipFill>
          <a:blip r:embed="rId4">
            <a:alphaModFix/>
          </a:blip>
          <a:stretch>
            <a:fillRect/>
          </a:stretch>
        </p:blipFill>
        <p:spPr>
          <a:xfrm>
            <a:off x="8626275" y="2726162"/>
            <a:ext cx="245700" cy="245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88"/>
        <p:cNvGrpSpPr/>
        <p:nvPr/>
      </p:nvGrpSpPr>
      <p:grpSpPr>
        <a:xfrm>
          <a:off x="0" y="0"/>
          <a:ext cx="0" cy="0"/>
          <a:chOff x="0" y="0"/>
          <a:chExt cx="0" cy="0"/>
        </a:xfrm>
      </p:grpSpPr>
      <p:sp>
        <p:nvSpPr>
          <p:cNvPr id="189" name="Google Shape;189;p2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13</a:t>
            </a:fld>
            <a:endParaRPr/>
          </a:p>
        </p:txBody>
      </p:sp>
      <p:sp>
        <p:nvSpPr>
          <p:cNvPr id="190" name="Google Shape;190;p29"/>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91" name="Google Shape;191;p29"/>
          <p:cNvPicPr preferRelativeResize="0"/>
          <p:nvPr/>
        </p:nvPicPr>
        <p:blipFill>
          <a:blip r:embed="rId3">
            <a:alphaModFix/>
          </a:blip>
          <a:stretch>
            <a:fillRect/>
          </a:stretch>
        </p:blipFill>
        <p:spPr>
          <a:xfrm>
            <a:off x="2053350" y="1160717"/>
            <a:ext cx="5037300" cy="2822058"/>
          </a:xfrm>
          <a:prstGeom prst="rect">
            <a:avLst/>
          </a:prstGeom>
          <a:noFill/>
          <a:ln>
            <a:noFill/>
          </a:ln>
        </p:spPr>
      </p:pic>
      <p:sp>
        <p:nvSpPr>
          <p:cNvPr id="192" name="Google Shape;192;p29"/>
          <p:cNvSpPr/>
          <p:nvPr/>
        </p:nvSpPr>
        <p:spPr>
          <a:xfrm>
            <a:off x="7090650" y="3666300"/>
            <a:ext cx="2002200" cy="12312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500" dirty="0">
                <a:solidFill>
                  <a:srgbClr val="5B5BA5"/>
                </a:solidFill>
                <a:latin typeface="Quicksand"/>
                <a:ea typeface="Quicksand"/>
                <a:cs typeface="Quicksand"/>
                <a:sym typeface="Quicksand"/>
              </a:rPr>
              <a:t>I would make the title of the presentation larger so that it stands out.</a:t>
            </a:r>
            <a:endParaRPr sz="1500" dirty="0">
              <a:solidFill>
                <a:srgbClr val="5B5BA5"/>
              </a:solidFill>
              <a:latin typeface="Quicksand"/>
              <a:ea typeface="Quicksand"/>
              <a:cs typeface="Quicksand"/>
              <a:sym typeface="Quicksand"/>
            </a:endParaRPr>
          </a:p>
        </p:txBody>
      </p:sp>
      <p:pic>
        <p:nvPicPr>
          <p:cNvPr id="193" name="Google Shape;193;p29"/>
          <p:cNvPicPr preferRelativeResize="0"/>
          <p:nvPr/>
        </p:nvPicPr>
        <p:blipFill>
          <a:blip r:embed="rId4">
            <a:alphaModFix/>
          </a:blip>
          <a:stretch>
            <a:fillRect/>
          </a:stretch>
        </p:blipFill>
        <p:spPr>
          <a:xfrm>
            <a:off x="8705650" y="4545750"/>
            <a:ext cx="245700" cy="245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p30"/>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dirty="0"/>
              <a:t>Keep it friendly.</a:t>
            </a:r>
            <a:endParaRPr dirty="0"/>
          </a:p>
          <a:p>
            <a:pPr marL="457200" lvl="0" indent="-342900" algn="l" rtl="0">
              <a:spcBef>
                <a:spcPts val="0"/>
              </a:spcBef>
              <a:spcAft>
                <a:spcPts val="0"/>
              </a:spcAft>
              <a:buSzPts val="1800"/>
              <a:buChar char="●"/>
            </a:pPr>
            <a:r>
              <a:rPr lang="en-GB" dirty="0"/>
              <a:t>Be specific.</a:t>
            </a:r>
            <a:endParaRPr dirty="0"/>
          </a:p>
          <a:p>
            <a:pPr marL="457200" lvl="0" indent="-342900" algn="l" rtl="0">
              <a:spcBef>
                <a:spcPts val="0"/>
              </a:spcBef>
              <a:spcAft>
                <a:spcPts val="0"/>
              </a:spcAft>
              <a:buSzPts val="1800"/>
              <a:buChar char="●"/>
            </a:pPr>
            <a:r>
              <a:rPr lang="en-GB" dirty="0"/>
              <a:t>Try to stick to the facts.</a:t>
            </a:r>
            <a:endParaRPr dirty="0"/>
          </a:p>
          <a:p>
            <a:pPr marL="457200" lvl="0" indent="-342900" algn="l" rtl="0">
              <a:spcBef>
                <a:spcPts val="0"/>
              </a:spcBef>
              <a:spcAft>
                <a:spcPts val="0"/>
              </a:spcAft>
              <a:buSzPts val="1800"/>
              <a:buChar char="●"/>
            </a:pPr>
            <a:r>
              <a:rPr lang="en-GB" dirty="0"/>
              <a:t>Remember that your tone can sound different to the reader.</a:t>
            </a:r>
            <a:endParaRPr dirty="0"/>
          </a:p>
          <a:p>
            <a:pPr marL="457200" lvl="0" indent="-342900" algn="l" rtl="0">
              <a:spcBef>
                <a:spcPts val="0"/>
              </a:spcBef>
              <a:spcAft>
                <a:spcPts val="0"/>
              </a:spcAft>
              <a:buSzPts val="1800"/>
              <a:buChar char="●"/>
            </a:pPr>
            <a:r>
              <a:rPr lang="en-GB" dirty="0"/>
              <a:t>Avoid sarcasm as it is difficult to interpret online.</a:t>
            </a:r>
            <a:endParaRPr dirty="0"/>
          </a:p>
          <a:p>
            <a:pPr marL="457200" lvl="0" indent="-342900" algn="l" rtl="0">
              <a:spcBef>
                <a:spcPts val="0"/>
              </a:spcBef>
              <a:spcAft>
                <a:spcPts val="0"/>
              </a:spcAft>
              <a:buSzPts val="1800"/>
              <a:buChar char="●"/>
            </a:pPr>
            <a:r>
              <a:rPr lang="en-GB" dirty="0"/>
              <a:t>Try to use the ‘sandwich technique’. This means to say something positive, then something critical, and end with something positive. </a:t>
            </a:r>
            <a:endParaRPr dirty="0"/>
          </a:p>
          <a:p>
            <a:pPr marL="457200" lvl="0" indent="-342900" algn="l" rtl="0">
              <a:spcBef>
                <a:spcPts val="0"/>
              </a:spcBef>
              <a:spcAft>
                <a:spcPts val="0"/>
              </a:spcAft>
              <a:buSzPts val="1800"/>
              <a:buChar char="●"/>
            </a:pPr>
            <a:r>
              <a:rPr lang="en-GB" dirty="0"/>
              <a:t>Ask a question to start a discussion</a:t>
            </a:r>
            <a:r>
              <a:rPr lang="en-GB" dirty="0" smtClean="0"/>
              <a:t>.</a:t>
            </a:r>
            <a:endParaRPr dirty="0"/>
          </a:p>
        </p:txBody>
      </p:sp>
      <p:sp>
        <p:nvSpPr>
          <p:cNvPr id="199" name="Google Shape;199;p30"/>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Advice for writing comments online</a:t>
            </a:r>
            <a:endParaRPr/>
          </a:p>
        </p:txBody>
      </p:sp>
      <p:sp>
        <p:nvSpPr>
          <p:cNvPr id="200" name="Google Shape;200;p3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15"/>
        <p:cNvGrpSpPr/>
        <p:nvPr/>
      </p:nvGrpSpPr>
      <p:grpSpPr>
        <a:xfrm>
          <a:off x="0" y="0"/>
          <a:ext cx="0" cy="0"/>
          <a:chOff x="0" y="0"/>
          <a:chExt cx="0" cy="0"/>
        </a:xfrm>
      </p:grpSpPr>
      <p:sp>
        <p:nvSpPr>
          <p:cNvPr id="216" name="Google Shape;216;p32"/>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b="1"/>
              <a:t/>
            </a:r>
            <a:br>
              <a:rPr lang="en-GB" sz="1600" b="1"/>
            </a:br>
            <a:r>
              <a:rPr lang="en-GB" sz="1600" b="1"/>
              <a:t>READ </a:t>
            </a:r>
            <a:r>
              <a:rPr lang="en-GB" sz="1600"/>
              <a:t>— Read the comment carefully.</a:t>
            </a:r>
            <a:endParaRPr sz="1600"/>
          </a:p>
          <a:p>
            <a:pPr marL="0" lvl="0" indent="0" algn="l" rtl="0">
              <a:spcBef>
                <a:spcPts val="1600"/>
              </a:spcBef>
              <a:spcAft>
                <a:spcPts val="0"/>
              </a:spcAft>
              <a:buNone/>
            </a:pPr>
            <a:r>
              <a:rPr lang="en-GB" sz="1600" b="1"/>
              <a:t>STOP </a:t>
            </a:r>
            <a:r>
              <a:rPr lang="en-GB" sz="1600"/>
              <a:t>— Before you react negatively, assume that the comment comes from a positive place.</a:t>
            </a:r>
            <a:endParaRPr sz="1600"/>
          </a:p>
          <a:p>
            <a:pPr marL="0" lvl="0" indent="0" algn="l" rtl="0">
              <a:spcBef>
                <a:spcPts val="1600"/>
              </a:spcBef>
              <a:spcAft>
                <a:spcPts val="0"/>
              </a:spcAft>
              <a:buNone/>
            </a:pPr>
            <a:r>
              <a:rPr lang="en-GB" sz="1600" b="1"/>
              <a:t>APPRECIATE </a:t>
            </a:r>
            <a:r>
              <a:rPr lang="en-GB" sz="1600"/>
              <a:t>— Say ‘thank you’.</a:t>
            </a:r>
            <a:endParaRPr sz="1600"/>
          </a:p>
          <a:p>
            <a:pPr marL="0" lvl="0" indent="0" algn="l" rtl="0">
              <a:spcBef>
                <a:spcPts val="1600"/>
              </a:spcBef>
              <a:spcAft>
                <a:spcPts val="0"/>
              </a:spcAft>
              <a:buNone/>
            </a:pPr>
            <a:r>
              <a:rPr lang="en-GB" sz="1600" b="1"/>
              <a:t>DECIDE </a:t>
            </a:r>
            <a:r>
              <a:rPr lang="en-GB" sz="1600"/>
              <a:t>— Make a decision: do you agree with it? Could you ask a question about the feedback for clarity? Could you come to a compromise?</a:t>
            </a:r>
            <a:endParaRPr sz="1600"/>
          </a:p>
          <a:p>
            <a:pPr marL="0" lvl="0" indent="0" algn="l" rtl="0">
              <a:spcBef>
                <a:spcPts val="1600"/>
              </a:spcBef>
              <a:spcAft>
                <a:spcPts val="1600"/>
              </a:spcAft>
              <a:buNone/>
            </a:pPr>
            <a:r>
              <a:rPr lang="en-GB" sz="1600" b="1"/>
              <a:t>REMEMBER </a:t>
            </a:r>
            <a:r>
              <a:rPr lang="en-GB" sz="1600"/>
              <a:t>— Remember that feedback is there to help you improve, not to make you feel bad.</a:t>
            </a:r>
            <a:endParaRPr sz="1600"/>
          </a:p>
        </p:txBody>
      </p:sp>
      <p:sp>
        <p:nvSpPr>
          <p:cNvPr id="217" name="Google Shape;217;p32"/>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How to receive feedback: always assume good intentions</a:t>
            </a:r>
            <a:endParaRPr/>
          </a:p>
        </p:txBody>
      </p:sp>
      <p:sp>
        <p:nvSpPr>
          <p:cNvPr id="218" name="Google Shape;218;p3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15</a:t>
            </a:fld>
            <a:endParaRPr/>
          </a:p>
        </p:txBody>
      </p:sp>
      <p:sp>
        <p:nvSpPr>
          <p:cNvPr id="219" name="Google Shape;219;p3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Complete the low stakes quiz on words of the week. </a:t>
            </a:r>
            <a:endParaRPr lang="en-GB" dirty="0"/>
          </a:p>
        </p:txBody>
      </p:sp>
      <p:sp>
        <p:nvSpPr>
          <p:cNvPr id="3" name="Title 2"/>
          <p:cNvSpPr>
            <a:spLocks noGrp="1"/>
          </p:cNvSpPr>
          <p:nvPr>
            <p:ph type="title"/>
          </p:nvPr>
        </p:nvSpPr>
        <p:spPr/>
        <p:txBody>
          <a:bodyPr/>
          <a:lstStyle/>
          <a:p>
            <a:r>
              <a:rPr lang="en-US" dirty="0" smtClean="0"/>
              <a:t>Task</a:t>
            </a:r>
            <a:endParaRPr lang="en-GB"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16</a:t>
            </a:fld>
            <a:endParaRPr lang="en-GB"/>
          </a:p>
        </p:txBody>
      </p:sp>
      <p:sp>
        <p:nvSpPr>
          <p:cNvPr id="5" name="Subtitle 4"/>
          <p:cNvSpPr>
            <a:spLocks noGrp="1"/>
          </p:cNvSpPr>
          <p:nvPr>
            <p:ph type="subTitle" idx="2"/>
          </p:nvPr>
        </p:nvSpPr>
        <p:spPr/>
        <p:txBody>
          <a:bodyPr/>
          <a:lstStyle/>
          <a:p>
            <a:endParaRPr lang="en-GB"/>
          </a:p>
        </p:txBody>
      </p:sp>
    </p:spTree>
    <p:extLst>
      <p:ext uri="{BB962C8B-B14F-4D97-AF65-F5344CB8AC3E}">
        <p14:creationId xmlns:p14="http://schemas.microsoft.com/office/powerpoint/2010/main" val="262430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966" y="646611"/>
            <a:ext cx="6858000" cy="666512"/>
          </a:xfrm>
        </p:spPr>
        <p:txBody>
          <a:bodyPr>
            <a:normAutofit fontScale="90000"/>
          </a:bodyPr>
          <a:lstStyle/>
          <a:p>
            <a:r>
              <a:rPr lang="en-US" dirty="0" smtClean="0">
                <a:solidFill>
                  <a:srgbClr val="FF0000"/>
                </a:solidFill>
              </a:rPr>
              <a:t>Do Now</a:t>
            </a:r>
            <a:endParaRPr lang="en-GB" dirty="0">
              <a:solidFill>
                <a:srgbClr val="FF0000"/>
              </a:solidFill>
            </a:endParaRPr>
          </a:p>
        </p:txBody>
      </p:sp>
      <p:sp>
        <p:nvSpPr>
          <p:cNvPr id="3" name="Subtitle 2"/>
          <p:cNvSpPr>
            <a:spLocks noGrp="1"/>
          </p:cNvSpPr>
          <p:nvPr>
            <p:ph type="subTitle" idx="1"/>
          </p:nvPr>
        </p:nvSpPr>
        <p:spPr>
          <a:xfrm>
            <a:off x="601782" y="1517074"/>
            <a:ext cx="7718368" cy="2910413"/>
          </a:xfrm>
        </p:spPr>
        <p:txBody>
          <a:bodyPr>
            <a:normAutofit/>
          </a:bodyPr>
          <a:lstStyle/>
          <a:p>
            <a:endParaRPr lang="en-GB" dirty="0" smtClean="0"/>
          </a:p>
          <a:p>
            <a:r>
              <a:rPr lang="en-GB" dirty="0" smtClean="0"/>
              <a:t>Explain the difference between </a:t>
            </a:r>
            <a:r>
              <a:rPr lang="en-GB" dirty="0" smtClean="0"/>
              <a:t>Volatile and Non Volatile RAM. </a:t>
            </a:r>
            <a:endParaRPr lang="en-GB" dirty="0" smtClean="0"/>
          </a:p>
          <a:p>
            <a:endParaRPr lang="en-GB" dirty="0"/>
          </a:p>
        </p:txBody>
      </p:sp>
    </p:spTree>
    <p:extLst>
      <p:ext uri="{BB962C8B-B14F-4D97-AF65-F5344CB8AC3E}">
        <p14:creationId xmlns:p14="http://schemas.microsoft.com/office/powerpoint/2010/main" val="3511316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817B990-BC1F-4F69-958D-959FFB88FE25}"/>
              </a:ext>
            </a:extLst>
          </p:cNvPr>
          <p:cNvSpPr/>
          <p:nvPr/>
        </p:nvSpPr>
        <p:spPr>
          <a:xfrm>
            <a:off x="379521" y="386179"/>
            <a:ext cx="2243831" cy="1491449"/>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nSpc>
                <a:spcPct val="107000"/>
              </a:lnSpc>
            </a:pPr>
            <a:r>
              <a:rPr lang="en-GB" sz="2400" dirty="0">
                <a:solidFill>
                  <a:schemeClr val="tx1"/>
                </a:solidFill>
              </a:rPr>
              <a:t>Alternative</a:t>
            </a:r>
            <a:endPar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AB5EE194-87F4-4C70-BBF7-A2D706DCAE94}"/>
              </a:ext>
            </a:extLst>
          </p:cNvPr>
          <p:cNvSpPr/>
          <p:nvPr/>
        </p:nvSpPr>
        <p:spPr>
          <a:xfrm>
            <a:off x="3523325" y="358261"/>
            <a:ext cx="5132403" cy="1491449"/>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One </a:t>
            </a:r>
            <a:r>
              <a:rPr lang="en-GB" sz="1500" dirty="0"/>
              <a:t>or more </a:t>
            </a:r>
            <a:r>
              <a:rPr lang="en-GB" sz="1500" dirty="0"/>
              <a:t>things </a:t>
            </a:r>
            <a:r>
              <a:rPr lang="en-GB" sz="1500" dirty="0"/>
              <a:t>available as another possibility.</a:t>
            </a:r>
          </a:p>
        </p:txBody>
      </p:sp>
      <p:sp>
        <p:nvSpPr>
          <p:cNvPr id="6" name="Rectangle: Rounded Corners 5">
            <a:extLst>
              <a:ext uri="{FF2B5EF4-FFF2-40B4-BE49-F238E27FC236}">
                <a16:creationId xmlns:a16="http://schemas.microsoft.com/office/drawing/2014/main" id="{6E6F9E78-C819-47BE-92CB-2368592D1535}"/>
              </a:ext>
            </a:extLst>
          </p:cNvPr>
          <p:cNvSpPr/>
          <p:nvPr/>
        </p:nvSpPr>
        <p:spPr>
          <a:xfrm>
            <a:off x="488272" y="2101788"/>
            <a:ext cx="2861939" cy="1491449"/>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F</a:t>
            </a:r>
            <a:r>
              <a:rPr lang="en-GB" sz="1500" dirty="0"/>
              <a:t>rom </a:t>
            </a:r>
            <a:r>
              <a:rPr lang="en-GB" sz="1500" dirty="0"/>
              <a:t>Medieval Latin </a:t>
            </a:r>
            <a:r>
              <a:rPr lang="en-GB" sz="1500" i="1" dirty="0" err="1"/>
              <a:t>alternativus</a:t>
            </a:r>
            <a:endParaRPr lang="en-GB" sz="2100" dirty="0"/>
          </a:p>
        </p:txBody>
      </p:sp>
      <p:sp>
        <p:nvSpPr>
          <p:cNvPr id="7" name="Rectangle: Rounded Corners 6">
            <a:extLst>
              <a:ext uri="{FF2B5EF4-FFF2-40B4-BE49-F238E27FC236}">
                <a16:creationId xmlns:a16="http://schemas.microsoft.com/office/drawing/2014/main" id="{22D2655A-DF08-4578-9041-E416C327E696}"/>
              </a:ext>
            </a:extLst>
          </p:cNvPr>
          <p:cNvSpPr/>
          <p:nvPr/>
        </p:nvSpPr>
        <p:spPr>
          <a:xfrm>
            <a:off x="4022694" y="2101788"/>
            <a:ext cx="4466577" cy="1491449"/>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Audiobooks </a:t>
            </a:r>
            <a:r>
              <a:rPr lang="en-GB" sz="1500" dirty="0"/>
              <a:t>are an interesting alternative to </a:t>
            </a:r>
            <a:r>
              <a:rPr lang="en-GB" sz="1500" dirty="0"/>
              <a:t>reading.</a:t>
            </a:r>
            <a:endParaRPr lang="en-GB" sz="1500" dirty="0"/>
          </a:p>
        </p:txBody>
      </p:sp>
      <p:sp>
        <p:nvSpPr>
          <p:cNvPr id="8" name="Rectangle: Rounded Corners 7">
            <a:extLst>
              <a:ext uri="{FF2B5EF4-FFF2-40B4-BE49-F238E27FC236}">
                <a16:creationId xmlns:a16="http://schemas.microsoft.com/office/drawing/2014/main" id="{53B10240-39FF-4FAD-B92B-3ADE2EB748CF}"/>
              </a:ext>
            </a:extLst>
          </p:cNvPr>
          <p:cNvSpPr/>
          <p:nvPr/>
        </p:nvSpPr>
        <p:spPr>
          <a:xfrm>
            <a:off x="488272" y="3901736"/>
            <a:ext cx="2861939" cy="1145219"/>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F</a:t>
            </a:r>
            <a:r>
              <a:rPr lang="en-GB" sz="1500" dirty="0"/>
              <a:t>rom </a:t>
            </a:r>
            <a:r>
              <a:rPr lang="en-GB" sz="1500" dirty="0"/>
              <a:t>Old French </a:t>
            </a:r>
            <a:r>
              <a:rPr lang="en-GB" sz="1500" i="1" dirty="0" err="1"/>
              <a:t>alterer</a:t>
            </a:r>
            <a:endParaRPr lang="en-GB" sz="1800" dirty="0"/>
          </a:p>
        </p:txBody>
      </p:sp>
      <p:sp>
        <p:nvSpPr>
          <p:cNvPr id="10" name="Rectangle: Rounded Corners 9">
            <a:extLst>
              <a:ext uri="{FF2B5EF4-FFF2-40B4-BE49-F238E27FC236}">
                <a16:creationId xmlns:a16="http://schemas.microsoft.com/office/drawing/2014/main" id="{E254388B-B2D1-43CF-B172-B70A5773BB58}"/>
              </a:ext>
            </a:extLst>
          </p:cNvPr>
          <p:cNvSpPr/>
          <p:nvPr/>
        </p:nvSpPr>
        <p:spPr>
          <a:xfrm>
            <a:off x="4022694" y="3901736"/>
            <a:ext cx="4357826" cy="1145219"/>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Other, Another, Substitute and Different</a:t>
            </a:r>
            <a:endParaRPr lang="en-GB" sz="1500" dirty="0"/>
          </a:p>
        </p:txBody>
      </p:sp>
      <p:cxnSp>
        <p:nvCxnSpPr>
          <p:cNvPr id="12" name="Straight Arrow Connector 11">
            <a:extLst>
              <a:ext uri="{FF2B5EF4-FFF2-40B4-BE49-F238E27FC236}">
                <a16:creationId xmlns:a16="http://schemas.microsoft.com/office/drawing/2014/main" id="{D8EEA60B-D5F9-4D71-8DE2-27F67A47C19C}"/>
              </a:ext>
            </a:extLst>
          </p:cNvPr>
          <p:cNvCxnSpPr>
            <a:cxnSpLocks/>
            <a:stCxn id="7" idx="1"/>
          </p:cNvCxnSpPr>
          <p:nvPr/>
        </p:nvCxnSpPr>
        <p:spPr>
          <a:xfrm flipH="1">
            <a:off x="3249228" y="2847512"/>
            <a:ext cx="773466"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165A187-B90A-4CA3-A83D-E1B824A0EB0B}"/>
              </a:ext>
            </a:extLst>
          </p:cNvPr>
          <p:cNvCxnSpPr>
            <a:cxnSpLocks/>
          </p:cNvCxnSpPr>
          <p:nvPr/>
        </p:nvCxnSpPr>
        <p:spPr>
          <a:xfrm>
            <a:off x="2623352" y="978763"/>
            <a:ext cx="879999"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7F3351A-FA80-49A4-A62E-CF29C4138600}"/>
              </a:ext>
            </a:extLst>
          </p:cNvPr>
          <p:cNvCxnSpPr>
            <a:cxnSpLocks/>
          </p:cNvCxnSpPr>
          <p:nvPr/>
        </p:nvCxnSpPr>
        <p:spPr>
          <a:xfrm>
            <a:off x="3296944" y="4474345"/>
            <a:ext cx="851147"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49F388F-0EC7-40FD-B3AD-10F61333FD89}"/>
              </a:ext>
            </a:extLst>
          </p:cNvPr>
          <p:cNvCxnSpPr>
            <a:cxnSpLocks/>
          </p:cNvCxnSpPr>
          <p:nvPr/>
        </p:nvCxnSpPr>
        <p:spPr>
          <a:xfrm>
            <a:off x="1920352" y="3593236"/>
            <a:ext cx="0" cy="37175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0F54ABE-B6BA-4AF9-A82A-41EB28A15C4A}"/>
              </a:ext>
            </a:extLst>
          </p:cNvPr>
          <p:cNvSpPr txBox="1"/>
          <p:nvPr/>
        </p:nvSpPr>
        <p:spPr>
          <a:xfrm>
            <a:off x="488273" y="504917"/>
            <a:ext cx="914956" cy="253916"/>
          </a:xfrm>
          <a:prstGeom prst="rect">
            <a:avLst/>
          </a:prstGeom>
          <a:noFill/>
        </p:spPr>
        <p:txBody>
          <a:bodyPr wrap="square" rtlCol="0">
            <a:spAutoFit/>
          </a:bodyPr>
          <a:lstStyle/>
          <a:p>
            <a:r>
              <a:rPr lang="en-GB" sz="1050" b="1" u="sng" dirty="0">
                <a:solidFill>
                  <a:srgbClr val="00B050"/>
                </a:solidFill>
                <a:latin typeface="Arial Rounded MT Bold" panose="020F0704030504030204" pitchFamily="34" charset="0"/>
              </a:rPr>
              <a:t>Read it</a:t>
            </a:r>
          </a:p>
        </p:txBody>
      </p:sp>
      <p:sp>
        <p:nvSpPr>
          <p:cNvPr id="24" name="TextBox 23">
            <a:extLst>
              <a:ext uri="{FF2B5EF4-FFF2-40B4-BE49-F238E27FC236}">
                <a16:creationId xmlns:a16="http://schemas.microsoft.com/office/drawing/2014/main" id="{5C3873B9-0507-4D57-A3A4-EC2019C26FDB}"/>
              </a:ext>
            </a:extLst>
          </p:cNvPr>
          <p:cNvSpPr txBox="1"/>
          <p:nvPr/>
        </p:nvSpPr>
        <p:spPr>
          <a:xfrm>
            <a:off x="3657045" y="526683"/>
            <a:ext cx="914956" cy="253916"/>
          </a:xfrm>
          <a:prstGeom prst="rect">
            <a:avLst/>
          </a:prstGeom>
          <a:noFill/>
        </p:spPr>
        <p:txBody>
          <a:bodyPr wrap="square" rtlCol="0">
            <a:spAutoFit/>
          </a:bodyPr>
          <a:lstStyle/>
          <a:p>
            <a:r>
              <a:rPr lang="en-GB" sz="1050" b="1" u="sng" dirty="0">
                <a:solidFill>
                  <a:srgbClr val="00B050"/>
                </a:solidFill>
                <a:latin typeface="Arial Rounded MT Bold" panose="020F0704030504030204" pitchFamily="34" charset="0"/>
              </a:rPr>
              <a:t>Define it</a:t>
            </a:r>
          </a:p>
        </p:txBody>
      </p:sp>
      <p:sp>
        <p:nvSpPr>
          <p:cNvPr id="25" name="TextBox 24">
            <a:extLst>
              <a:ext uri="{FF2B5EF4-FFF2-40B4-BE49-F238E27FC236}">
                <a16:creationId xmlns:a16="http://schemas.microsoft.com/office/drawing/2014/main" id="{86DC1E8E-9CCC-45CA-8C6D-CC4701A400E4}"/>
              </a:ext>
            </a:extLst>
          </p:cNvPr>
          <p:cNvSpPr txBox="1"/>
          <p:nvPr/>
        </p:nvSpPr>
        <p:spPr>
          <a:xfrm>
            <a:off x="653620" y="2234272"/>
            <a:ext cx="1623503" cy="253916"/>
          </a:xfrm>
          <a:prstGeom prst="rect">
            <a:avLst/>
          </a:prstGeom>
          <a:noFill/>
        </p:spPr>
        <p:txBody>
          <a:bodyPr wrap="square" rtlCol="0">
            <a:spAutoFit/>
          </a:bodyPr>
          <a:lstStyle/>
          <a:p>
            <a:r>
              <a:rPr lang="en-GB" sz="1050" b="1" u="sng" dirty="0">
                <a:solidFill>
                  <a:srgbClr val="00B050"/>
                </a:solidFill>
                <a:latin typeface="Arial Rounded MT Bold" panose="020F0704030504030204" pitchFamily="34" charset="0"/>
              </a:rPr>
              <a:t>Deconstruct it</a:t>
            </a:r>
          </a:p>
        </p:txBody>
      </p:sp>
      <p:sp>
        <p:nvSpPr>
          <p:cNvPr id="26" name="TextBox 25">
            <a:extLst>
              <a:ext uri="{FF2B5EF4-FFF2-40B4-BE49-F238E27FC236}">
                <a16:creationId xmlns:a16="http://schemas.microsoft.com/office/drawing/2014/main" id="{BD069A7C-4915-495B-9BA0-EE2BA89A2AB1}"/>
              </a:ext>
            </a:extLst>
          </p:cNvPr>
          <p:cNvSpPr txBox="1"/>
          <p:nvPr/>
        </p:nvSpPr>
        <p:spPr>
          <a:xfrm>
            <a:off x="4148091" y="2210111"/>
            <a:ext cx="914956" cy="253916"/>
          </a:xfrm>
          <a:prstGeom prst="rect">
            <a:avLst/>
          </a:prstGeom>
          <a:noFill/>
        </p:spPr>
        <p:txBody>
          <a:bodyPr wrap="square" rtlCol="0">
            <a:spAutoFit/>
          </a:bodyPr>
          <a:lstStyle/>
          <a:p>
            <a:r>
              <a:rPr lang="en-GB" sz="1050" b="1" u="sng" dirty="0">
                <a:solidFill>
                  <a:srgbClr val="00B050"/>
                </a:solidFill>
                <a:latin typeface="Arial Rounded MT Bold" panose="020F0704030504030204" pitchFamily="34" charset="0"/>
              </a:rPr>
              <a:t>Example</a:t>
            </a:r>
          </a:p>
        </p:txBody>
      </p:sp>
      <p:sp>
        <p:nvSpPr>
          <p:cNvPr id="27" name="TextBox 26">
            <a:extLst>
              <a:ext uri="{FF2B5EF4-FFF2-40B4-BE49-F238E27FC236}">
                <a16:creationId xmlns:a16="http://schemas.microsoft.com/office/drawing/2014/main" id="{EA62945B-1CF3-4188-8EA0-FF42340816F6}"/>
              </a:ext>
            </a:extLst>
          </p:cNvPr>
          <p:cNvSpPr txBox="1"/>
          <p:nvPr/>
        </p:nvSpPr>
        <p:spPr>
          <a:xfrm>
            <a:off x="653620" y="3986755"/>
            <a:ext cx="1144109" cy="253916"/>
          </a:xfrm>
          <a:prstGeom prst="rect">
            <a:avLst/>
          </a:prstGeom>
          <a:noFill/>
        </p:spPr>
        <p:txBody>
          <a:bodyPr wrap="square" rtlCol="0">
            <a:spAutoFit/>
          </a:bodyPr>
          <a:lstStyle/>
          <a:p>
            <a:r>
              <a:rPr lang="en-GB" sz="1050" b="1" u="sng" dirty="0">
                <a:solidFill>
                  <a:srgbClr val="00B050"/>
                </a:solidFill>
                <a:latin typeface="Arial Rounded MT Bold" panose="020F0704030504030204" pitchFamily="34" charset="0"/>
              </a:rPr>
              <a:t>Dig Deeper</a:t>
            </a:r>
          </a:p>
        </p:txBody>
      </p:sp>
      <p:sp>
        <p:nvSpPr>
          <p:cNvPr id="28" name="TextBox 27">
            <a:extLst>
              <a:ext uri="{FF2B5EF4-FFF2-40B4-BE49-F238E27FC236}">
                <a16:creationId xmlns:a16="http://schemas.microsoft.com/office/drawing/2014/main" id="{EBF93391-77F4-4460-B6EE-7E37931AE90F}"/>
              </a:ext>
            </a:extLst>
          </p:cNvPr>
          <p:cNvSpPr txBox="1"/>
          <p:nvPr/>
        </p:nvSpPr>
        <p:spPr>
          <a:xfrm>
            <a:off x="4257954" y="4000928"/>
            <a:ext cx="914956" cy="253916"/>
          </a:xfrm>
          <a:prstGeom prst="rect">
            <a:avLst/>
          </a:prstGeom>
          <a:noFill/>
        </p:spPr>
        <p:txBody>
          <a:bodyPr wrap="square" rtlCol="0">
            <a:spAutoFit/>
          </a:bodyPr>
          <a:lstStyle/>
          <a:p>
            <a:r>
              <a:rPr lang="en-GB" sz="1050" b="1" u="sng" dirty="0">
                <a:solidFill>
                  <a:srgbClr val="00B050"/>
                </a:solidFill>
                <a:latin typeface="Arial Rounded MT Bold" panose="020F0704030504030204" pitchFamily="34" charset="0"/>
              </a:rPr>
              <a:t>Link it</a:t>
            </a:r>
          </a:p>
        </p:txBody>
      </p:sp>
    </p:spTree>
    <p:extLst>
      <p:ext uri="{BB962C8B-B14F-4D97-AF65-F5344CB8AC3E}">
        <p14:creationId xmlns:p14="http://schemas.microsoft.com/office/powerpoint/2010/main" val="391258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Mia logs on to the school network. Her password is </a:t>
            </a:r>
            <a:r>
              <a:rPr lang="en-GB" b="1"/>
              <a:t>123456</a:t>
            </a:r>
            <a:r>
              <a:rPr lang="en-GB"/>
              <a:t>. She then emails her teacher about his lesson. You can read the email below. What advice would you give Mia in this scenario?</a:t>
            </a:r>
            <a:endParaRPr/>
          </a:p>
        </p:txBody>
      </p:sp>
      <p:sp>
        <p:nvSpPr>
          <p:cNvPr id="85" name="Google Shape;85;p18"/>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Scenario</a:t>
            </a:r>
            <a:endParaRPr/>
          </a:p>
        </p:txBody>
      </p:sp>
      <p:sp>
        <p:nvSpPr>
          <p:cNvPr id="86" name="Google Shape;86;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4</a:t>
            </a:fld>
            <a:endParaRPr/>
          </a:p>
        </p:txBody>
      </p:sp>
      <p:graphicFrame>
        <p:nvGraphicFramePr>
          <p:cNvPr id="88" name="Google Shape;88;p18"/>
          <p:cNvGraphicFramePr/>
          <p:nvPr/>
        </p:nvGraphicFramePr>
        <p:xfrm>
          <a:off x="1352200" y="2220775"/>
          <a:ext cx="6255600" cy="2608525"/>
        </p:xfrm>
        <a:graphic>
          <a:graphicData uri="http://schemas.openxmlformats.org/drawingml/2006/table">
            <a:tbl>
              <a:tblPr>
                <a:noFill/>
                <a:tableStyleId>{1ED4209E-A89C-4260-9A79-DF12DFB6760A}</a:tableStyleId>
              </a:tblPr>
              <a:tblGrid>
                <a:gridCol w="6255600">
                  <a:extLst>
                    <a:ext uri="{9D8B030D-6E8A-4147-A177-3AD203B41FA5}">
                      <a16:colId xmlns:a16="http://schemas.microsoft.com/office/drawing/2014/main" val="20000"/>
                    </a:ext>
                  </a:extLst>
                </a:gridCol>
              </a:tblGrid>
              <a:tr h="311975">
                <a:tc>
                  <a:txBody>
                    <a:bodyPr/>
                    <a:lstStyle/>
                    <a:p>
                      <a:pPr marL="0" lvl="0" indent="0" algn="l" rtl="0">
                        <a:spcBef>
                          <a:spcPts val="0"/>
                        </a:spcBef>
                        <a:spcAft>
                          <a:spcPts val="0"/>
                        </a:spcAft>
                        <a:buNone/>
                      </a:pPr>
                      <a:r>
                        <a:rPr lang="en-GB" sz="1500">
                          <a:solidFill>
                            <a:srgbClr val="FFFFFF"/>
                          </a:solidFill>
                          <a:latin typeface="Quicksand"/>
                          <a:ea typeface="Quicksand"/>
                          <a:cs typeface="Quicksand"/>
                          <a:sym typeface="Quicksand"/>
                        </a:rPr>
                        <a:t>Message</a:t>
                      </a:r>
                      <a:endParaRPr sz="1500">
                        <a:solidFill>
                          <a:srgbClr val="FFFFFF"/>
                        </a:solidFill>
                        <a:latin typeface="Quicksand"/>
                        <a:ea typeface="Quicksand"/>
                        <a:cs typeface="Quicksand"/>
                        <a:sym typeface="Quicksand"/>
                      </a:endParaRPr>
                    </a:p>
                  </a:txBody>
                  <a:tcPr marL="91425" marR="91425" marT="91425" marB="91425">
                    <a:lnB w="9525" cap="flat" cmpd="sng">
                      <a:solidFill>
                        <a:srgbClr val="9E9E9E"/>
                      </a:solidFill>
                      <a:prstDash val="solid"/>
                      <a:round/>
                      <a:headEnd type="none" w="sm" len="sm"/>
                      <a:tailEnd type="none" w="sm" len="sm"/>
                    </a:lnB>
                    <a:solidFill>
                      <a:srgbClr val="20124D"/>
                    </a:solidFill>
                  </a:tcPr>
                </a:tc>
                <a:extLst>
                  <a:ext uri="{0D108BD9-81ED-4DB2-BD59-A6C34878D82A}">
                    <a16:rowId xmlns:a16="http://schemas.microsoft.com/office/drawing/2014/main" val="10000"/>
                  </a:ext>
                </a:extLst>
              </a:tr>
              <a:tr h="311975">
                <a:tc>
                  <a:txBody>
                    <a:bodyPr/>
                    <a:lstStyle/>
                    <a:p>
                      <a:pPr marL="0" lvl="0" indent="0" algn="l" rtl="0">
                        <a:spcBef>
                          <a:spcPts val="0"/>
                        </a:spcBef>
                        <a:spcAft>
                          <a:spcPts val="0"/>
                        </a:spcAft>
                        <a:buNone/>
                      </a:pPr>
                      <a:r>
                        <a:rPr lang="en-GB" sz="1500">
                          <a:solidFill>
                            <a:srgbClr val="5B5BA5"/>
                          </a:solidFill>
                          <a:latin typeface="Quicksand"/>
                          <a:ea typeface="Quicksand"/>
                          <a:cs typeface="Quicksand"/>
                          <a:sym typeface="Quicksand"/>
                        </a:rPr>
                        <a:t>From: Mia</a:t>
                      </a:r>
                      <a:endParaRPr sz="1500">
                        <a:solidFill>
                          <a:srgbClr val="5B5BA5"/>
                        </a:solidFill>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16775">
                <a:tc>
                  <a:txBody>
                    <a:bodyPr/>
                    <a:lstStyle/>
                    <a:p>
                      <a:pPr marL="0" lvl="0" indent="0" algn="l" rtl="0">
                        <a:spcBef>
                          <a:spcPts val="0"/>
                        </a:spcBef>
                        <a:spcAft>
                          <a:spcPts val="0"/>
                        </a:spcAft>
                        <a:buNone/>
                      </a:pPr>
                      <a:r>
                        <a:rPr lang="en-GB" sz="1500">
                          <a:solidFill>
                            <a:srgbClr val="5B5BA5"/>
                          </a:solidFill>
                          <a:latin typeface="Quicksand"/>
                          <a:ea typeface="Quicksand"/>
                          <a:cs typeface="Quicksand"/>
                          <a:sym typeface="Quicksand"/>
                        </a:rPr>
                        <a:t>Subject: Hi</a:t>
                      </a:r>
                      <a:endParaRPr sz="1500">
                        <a:solidFill>
                          <a:srgbClr val="5B5BA5"/>
                        </a:solidFill>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374175">
                <a:tc>
                  <a:txBody>
                    <a:bodyPr/>
                    <a:lstStyle/>
                    <a:p>
                      <a:pPr marL="0" lvl="0" indent="0" algn="l" rtl="0">
                        <a:spcBef>
                          <a:spcPts val="0"/>
                        </a:spcBef>
                        <a:spcAft>
                          <a:spcPts val="0"/>
                        </a:spcAft>
                        <a:buNone/>
                      </a:pPr>
                      <a:r>
                        <a:rPr lang="en-GB" sz="1500">
                          <a:solidFill>
                            <a:srgbClr val="5B5BA5"/>
                          </a:solidFill>
                          <a:latin typeface="Quicksand"/>
                          <a:ea typeface="Quicksand"/>
                          <a:cs typeface="Quicksand"/>
                          <a:sym typeface="Quicksand"/>
                        </a:rPr>
                        <a:t>I wasn’t listening in history yesterday and didn’t write down the homework. What was it again?</a:t>
                      </a:r>
                      <a:endParaRPr sz="1500">
                        <a:solidFill>
                          <a:srgbClr val="5B5BA5"/>
                        </a:solidFill>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sp>
        <p:nvSpPr>
          <p:cNvPr id="101" name="Google Shape;101;p20"/>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Watch this video to hear about situations in which people have been hurt by online comments.</a:t>
            </a:r>
            <a:endParaRPr/>
          </a:p>
        </p:txBody>
      </p:sp>
      <p:sp>
        <p:nvSpPr>
          <p:cNvPr id="102" name="Google Shape;102;p20"/>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Stop, speak, support</a:t>
            </a:r>
            <a:endParaRPr/>
          </a:p>
        </p:txBody>
      </p:sp>
      <p:sp>
        <p:nvSpPr>
          <p:cNvPr id="103" name="Google Shape;103;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5</a:t>
            </a:fld>
            <a:endParaRPr/>
          </a:p>
        </p:txBody>
      </p:sp>
      <p:sp>
        <p:nvSpPr>
          <p:cNvPr id="104" name="Google Shape;104;p20"/>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6" name="Google Shape;106;p20" descr="At the launch of the Stop Speak Support campaign, The Duke of Cambridge, Dan, Dodie, Riyadh and Nikki Lilly sat down together to talk about cyber bullying and how important it is that we all start being kinder to each other online. &#10;&#10;Do you know what to do when you see something online that would make you uncomfortable if it happened face to face? &#10;&#10;To find out now, visit www.stopspeaksupport.com" title="The Duke of Cambridge talks Cyberbullying with Dan Howell, Dodie, Riyadh and Nikki Lilly">
            <a:hlinkClick r:id="rId3"/>
          </p:cNvPr>
          <p:cNvPicPr preferRelativeResize="0"/>
          <p:nvPr/>
        </p:nvPicPr>
        <p:blipFill>
          <a:blip r:embed="rId4">
            <a:alphaModFix/>
          </a:blip>
          <a:stretch>
            <a:fillRect/>
          </a:stretch>
        </p:blipFill>
        <p:spPr>
          <a:xfrm>
            <a:off x="4736600" y="1170088"/>
            <a:ext cx="4096500" cy="3072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0"/>
        <p:cNvGrpSpPr/>
        <p:nvPr/>
      </p:nvGrpSpPr>
      <p:grpSpPr>
        <a:xfrm>
          <a:off x="0" y="0"/>
          <a:ext cx="0" cy="0"/>
          <a:chOff x="0" y="0"/>
          <a:chExt cx="0" cy="0"/>
        </a:xfrm>
      </p:grpSpPr>
      <p:sp>
        <p:nvSpPr>
          <p:cNvPr id="111" name="Google Shape;111;p21"/>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On social media, it is quite easy to make comments from behind a screen and not think about the impact that it has on the person receiving the comments. </a:t>
            </a:r>
            <a:endParaRPr/>
          </a:p>
          <a:p>
            <a:pPr marL="0" lvl="0" indent="0" algn="l" rtl="0">
              <a:spcBef>
                <a:spcPts val="1600"/>
              </a:spcBef>
              <a:spcAft>
                <a:spcPts val="1600"/>
              </a:spcAft>
              <a:buNone/>
            </a:pPr>
            <a:r>
              <a:rPr lang="en-GB"/>
              <a:t>We need to think about our actions before we make comments. </a:t>
            </a:r>
            <a:endParaRPr/>
          </a:p>
        </p:txBody>
      </p:sp>
      <p:sp>
        <p:nvSpPr>
          <p:cNvPr id="112" name="Google Shape;112;p21"/>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Think before you send</a:t>
            </a:r>
            <a:endParaRPr/>
          </a:p>
        </p:txBody>
      </p:sp>
      <p:sp>
        <p:nvSpPr>
          <p:cNvPr id="113" name="Google Shape;113;p2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a:p>
        </p:txBody>
      </p:sp>
      <p:sp>
        <p:nvSpPr>
          <p:cNvPr id="114" name="Google Shape;114;p21"/>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6" name="Google Shape;116;p21"/>
          <p:cNvPicPr preferRelativeResize="0"/>
          <p:nvPr/>
        </p:nvPicPr>
        <p:blipFill>
          <a:blip r:embed="rId3">
            <a:alphaModFix/>
          </a:blip>
          <a:stretch>
            <a:fillRect/>
          </a:stretch>
        </p:blipFill>
        <p:spPr>
          <a:xfrm>
            <a:off x="4736600" y="1170099"/>
            <a:ext cx="4096500" cy="29699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2" name="Google Shape;122;p22"/>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In school, we can share, collaborate, and comment on other people’s work.</a:t>
            </a:r>
            <a:endParaRPr/>
          </a:p>
        </p:txBody>
      </p:sp>
      <p:sp>
        <p:nvSpPr>
          <p:cNvPr id="123" name="Google Shape;123;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a:p>
        </p:txBody>
      </p:sp>
      <p:pic>
        <p:nvPicPr>
          <p:cNvPr id="126" name="Google Shape;126;p22"/>
          <p:cNvPicPr preferRelativeResize="0"/>
          <p:nvPr/>
        </p:nvPicPr>
        <p:blipFill>
          <a:blip r:embed="rId3">
            <a:alphaModFix/>
          </a:blip>
          <a:stretch>
            <a:fillRect/>
          </a:stretch>
        </p:blipFill>
        <p:spPr>
          <a:xfrm>
            <a:off x="1020775" y="1578950"/>
            <a:ext cx="2882750" cy="1712350"/>
          </a:xfrm>
          <a:prstGeom prst="rect">
            <a:avLst/>
          </a:prstGeom>
          <a:noFill/>
          <a:ln>
            <a:noFill/>
          </a:ln>
        </p:spPr>
      </p:pic>
      <p:pic>
        <p:nvPicPr>
          <p:cNvPr id="127" name="Google Shape;127;p22"/>
          <p:cNvPicPr preferRelativeResize="0"/>
          <p:nvPr/>
        </p:nvPicPr>
        <p:blipFill>
          <a:blip r:embed="rId4">
            <a:alphaModFix/>
          </a:blip>
          <a:stretch>
            <a:fillRect/>
          </a:stretch>
        </p:blipFill>
        <p:spPr>
          <a:xfrm>
            <a:off x="5327625" y="1578950"/>
            <a:ext cx="2772098" cy="1712350"/>
          </a:xfrm>
          <a:prstGeom prst="rect">
            <a:avLst/>
          </a:prstGeom>
          <a:noFill/>
          <a:ln>
            <a:noFill/>
          </a:ln>
        </p:spPr>
      </p:pic>
      <p:sp>
        <p:nvSpPr>
          <p:cNvPr id="128" name="Google Shape;128;p22"/>
          <p:cNvSpPr/>
          <p:nvPr/>
        </p:nvSpPr>
        <p:spPr>
          <a:xfrm>
            <a:off x="1195700" y="3379475"/>
            <a:ext cx="2532900" cy="1221000"/>
          </a:xfrm>
          <a:prstGeom prst="upArrowCallout">
            <a:avLst>
              <a:gd name="adj1" fmla="val 25000"/>
              <a:gd name="adj2" fmla="val 25000"/>
              <a:gd name="adj3" fmla="val 25000"/>
              <a:gd name="adj4" fmla="val 64977"/>
            </a:avLst>
          </a:prstGeom>
          <a:solidFill>
            <a:srgbClr val="4949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2"/>
                </a:solidFill>
                <a:latin typeface="Quicksand"/>
                <a:ea typeface="Quicksand"/>
                <a:cs typeface="Quicksand"/>
                <a:sym typeface="Quicksand"/>
              </a:rPr>
              <a:t>Comments from the non-digital world</a:t>
            </a:r>
            <a:endParaRPr sz="1800">
              <a:solidFill>
                <a:schemeClr val="accent2"/>
              </a:solidFill>
              <a:latin typeface="Quicksand"/>
              <a:ea typeface="Quicksand"/>
              <a:cs typeface="Quicksand"/>
              <a:sym typeface="Quicksand"/>
            </a:endParaRPr>
          </a:p>
        </p:txBody>
      </p:sp>
      <p:sp>
        <p:nvSpPr>
          <p:cNvPr id="129" name="Google Shape;129;p22"/>
          <p:cNvSpPr/>
          <p:nvPr/>
        </p:nvSpPr>
        <p:spPr>
          <a:xfrm>
            <a:off x="5343500" y="3379475"/>
            <a:ext cx="2882700" cy="1221000"/>
          </a:xfrm>
          <a:prstGeom prst="upArrowCallout">
            <a:avLst>
              <a:gd name="adj1" fmla="val 25000"/>
              <a:gd name="adj2" fmla="val 25000"/>
              <a:gd name="adj3" fmla="val 25000"/>
              <a:gd name="adj4" fmla="val 64977"/>
            </a:avLst>
          </a:prstGeom>
          <a:solidFill>
            <a:srgbClr val="4949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2"/>
                </a:solidFill>
                <a:latin typeface="Quicksand"/>
                <a:ea typeface="Quicksand"/>
                <a:cs typeface="Quicksand"/>
                <a:sym typeface="Quicksand"/>
              </a:rPr>
              <a:t>Comments using online application tools</a:t>
            </a:r>
            <a:endParaRPr sz="1800">
              <a:solidFill>
                <a:schemeClr val="accent2"/>
              </a:solidFill>
              <a:latin typeface="Quicksand"/>
              <a:ea typeface="Quicksand"/>
              <a:cs typeface="Quicksand"/>
              <a:sym typeface="Quicksa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sp>
        <p:nvSpPr>
          <p:cNvPr id="144" name="Google Shape;144;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a:p>
        </p:txBody>
      </p:sp>
      <p:sp>
        <p:nvSpPr>
          <p:cNvPr id="145" name="Google Shape;145;p24"/>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46" name="Google Shape;146;p24"/>
          <p:cNvPicPr preferRelativeResize="0"/>
          <p:nvPr/>
        </p:nvPicPr>
        <p:blipFill>
          <a:blip r:embed="rId3">
            <a:alphaModFix/>
          </a:blip>
          <a:stretch>
            <a:fillRect/>
          </a:stretch>
        </p:blipFill>
        <p:spPr>
          <a:xfrm>
            <a:off x="2053350" y="1160717"/>
            <a:ext cx="5037300" cy="2822058"/>
          </a:xfrm>
          <a:prstGeom prst="rect">
            <a:avLst/>
          </a:prstGeom>
          <a:noFill/>
          <a:ln>
            <a:noFill/>
          </a:ln>
        </p:spPr>
      </p:pic>
      <p:sp>
        <p:nvSpPr>
          <p:cNvPr id="147" name="Google Shape;147;p24"/>
          <p:cNvSpPr/>
          <p:nvPr/>
        </p:nvSpPr>
        <p:spPr>
          <a:xfrm>
            <a:off x="145325" y="856075"/>
            <a:ext cx="1676700" cy="12312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500">
                <a:solidFill>
                  <a:srgbClr val="5B5BA5"/>
                </a:solidFill>
                <a:latin typeface="Quicksand"/>
                <a:ea typeface="Quicksand"/>
                <a:cs typeface="Quicksand"/>
                <a:sym typeface="Quicksand"/>
              </a:rPr>
              <a:t>I like the hearts but maybe have less of them?</a:t>
            </a:r>
            <a:endParaRPr sz="1500">
              <a:solidFill>
                <a:srgbClr val="5B5BA5"/>
              </a:solidFill>
              <a:latin typeface="Quicksand"/>
              <a:ea typeface="Quicksand"/>
              <a:cs typeface="Quicksand"/>
              <a:sym typeface="Quicksand"/>
            </a:endParaRPr>
          </a:p>
        </p:txBody>
      </p:sp>
      <p:pic>
        <p:nvPicPr>
          <p:cNvPr id="148" name="Google Shape;148;p24"/>
          <p:cNvPicPr preferRelativeResize="0"/>
          <p:nvPr/>
        </p:nvPicPr>
        <p:blipFill>
          <a:blip r:embed="rId4">
            <a:alphaModFix/>
          </a:blip>
          <a:stretch>
            <a:fillRect/>
          </a:stretch>
        </p:blipFill>
        <p:spPr>
          <a:xfrm>
            <a:off x="1463200" y="1714300"/>
            <a:ext cx="245700" cy="245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52"/>
        <p:cNvGrpSpPr/>
        <p:nvPr/>
      </p:nvGrpSpPr>
      <p:grpSpPr>
        <a:xfrm>
          <a:off x="0" y="0"/>
          <a:ext cx="0" cy="0"/>
          <a:chOff x="0" y="0"/>
          <a:chExt cx="0" cy="0"/>
        </a:xfrm>
      </p:grpSpPr>
      <p:sp>
        <p:nvSpPr>
          <p:cNvPr id="153" name="Google Shape;153;p2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9</a:t>
            </a:fld>
            <a:endParaRPr/>
          </a:p>
        </p:txBody>
      </p:sp>
      <p:sp>
        <p:nvSpPr>
          <p:cNvPr id="154" name="Google Shape;154;p25"/>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55" name="Google Shape;155;p25"/>
          <p:cNvPicPr preferRelativeResize="0"/>
          <p:nvPr/>
        </p:nvPicPr>
        <p:blipFill>
          <a:blip r:embed="rId3">
            <a:alphaModFix/>
          </a:blip>
          <a:stretch>
            <a:fillRect/>
          </a:stretch>
        </p:blipFill>
        <p:spPr>
          <a:xfrm>
            <a:off x="2053350" y="1160717"/>
            <a:ext cx="5037300" cy="2822058"/>
          </a:xfrm>
          <a:prstGeom prst="rect">
            <a:avLst/>
          </a:prstGeom>
          <a:noFill/>
          <a:ln>
            <a:noFill/>
          </a:ln>
        </p:spPr>
      </p:pic>
      <p:sp>
        <p:nvSpPr>
          <p:cNvPr id="156" name="Google Shape;156;p25"/>
          <p:cNvSpPr/>
          <p:nvPr/>
        </p:nvSpPr>
        <p:spPr>
          <a:xfrm>
            <a:off x="174225" y="2303250"/>
            <a:ext cx="1676700" cy="9087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500">
                <a:solidFill>
                  <a:srgbClr val="5B5BA5"/>
                </a:solidFill>
                <a:latin typeface="Quicksand"/>
                <a:ea typeface="Quicksand"/>
                <a:cs typeface="Quicksand"/>
                <a:sym typeface="Quicksand"/>
              </a:rPr>
              <a:t>I hate green it's a horrible colour</a:t>
            </a:r>
            <a:endParaRPr sz="1500">
              <a:solidFill>
                <a:srgbClr val="5B5BA5"/>
              </a:solidFill>
              <a:latin typeface="Quicksand"/>
              <a:ea typeface="Quicksand"/>
              <a:cs typeface="Quicksand"/>
              <a:sym typeface="Quicksand"/>
            </a:endParaRPr>
          </a:p>
        </p:txBody>
      </p:sp>
      <p:pic>
        <p:nvPicPr>
          <p:cNvPr id="157" name="Google Shape;157;p25"/>
          <p:cNvPicPr preferRelativeResize="0"/>
          <p:nvPr/>
        </p:nvPicPr>
        <p:blipFill>
          <a:blip r:embed="rId4">
            <a:alphaModFix/>
          </a:blip>
          <a:stretch>
            <a:fillRect/>
          </a:stretch>
        </p:blipFill>
        <p:spPr>
          <a:xfrm>
            <a:off x="1399525" y="2822600"/>
            <a:ext cx="245700" cy="245700"/>
          </a:xfrm>
          <a:prstGeom prst="rect">
            <a:avLst/>
          </a:prstGeom>
          <a:noFill/>
          <a:ln>
            <a:noFill/>
          </a:ln>
        </p:spPr>
      </p:pic>
    </p:spTree>
  </p:cSld>
  <p:clrMapOvr>
    <a:masterClrMapping/>
  </p:clrMapOvr>
</p:sld>
</file>

<file path=ppt/theme/theme1.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511</Words>
  <Application>Microsoft Office PowerPoint</Application>
  <PresentationFormat>On-screen Show (16:9)</PresentationFormat>
  <Paragraphs>81</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Times New Roman</vt:lpstr>
      <vt:lpstr>Quicksand</vt:lpstr>
      <vt:lpstr>Arial</vt:lpstr>
      <vt:lpstr>Quicksand Light</vt:lpstr>
      <vt:lpstr>Arial Rounded MT Bold</vt:lpstr>
      <vt:lpstr>NCCE Slides</vt:lpstr>
      <vt:lpstr>Respectful online communication</vt:lpstr>
      <vt:lpstr>Do Now</vt:lpstr>
      <vt:lpstr>PowerPoint Presentation</vt:lpstr>
      <vt:lpstr>Scenario</vt:lpstr>
      <vt:lpstr>Stop, speak, support</vt:lpstr>
      <vt:lpstr>Think before you send</vt:lpstr>
      <vt:lpstr>In school, we can share, collaborate, and comment on other people’s work.</vt:lpstr>
      <vt:lpstr>PowerPoint Presentation</vt:lpstr>
      <vt:lpstr>PowerPoint Presentation</vt:lpstr>
      <vt:lpstr>PowerPoint Presentation</vt:lpstr>
      <vt:lpstr>PowerPoint Presentation</vt:lpstr>
      <vt:lpstr>PowerPoint Presentation</vt:lpstr>
      <vt:lpstr>PowerPoint Presentation</vt:lpstr>
      <vt:lpstr>Advice for writing comments online</vt:lpstr>
      <vt:lpstr>How to receive feedback: always assume good intentions</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Respectful online communication</dc:title>
  <dc:creator>Karen Orchard</dc:creator>
  <cp:lastModifiedBy>Karen Orchard</cp:lastModifiedBy>
  <cp:revision>5</cp:revision>
  <dcterms:modified xsi:type="dcterms:W3CDTF">2020-10-14T19:19:28Z</dcterms:modified>
</cp:coreProperties>
</file>