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14"/>
  </p:notesMasterIdLst>
  <p:sldIdLst>
    <p:sldId id="264" r:id="rId5"/>
    <p:sldId id="265" r:id="rId6"/>
    <p:sldId id="256" r:id="rId7"/>
    <p:sldId id="257" r:id="rId8"/>
    <p:sldId id="259" r:id="rId9"/>
    <p:sldId id="260" r:id="rId10"/>
    <p:sldId id="261" r:id="rId11"/>
    <p:sldId id="266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6AE82-D3CA-4E72-BC3F-9C78C69C0823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1A7A6-57C2-40C3-B4BF-8F35008AD2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679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1A7A6-57C2-40C3-B4BF-8F35008AD28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635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71813-4101-4116-9154-8A2783033AC3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FC5B-CAC6-48C0-9DD4-DD943C3496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240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71813-4101-4116-9154-8A2783033AC3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FC5B-CAC6-48C0-9DD4-DD943C3496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419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71813-4101-4116-9154-8A2783033AC3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FC5B-CAC6-48C0-9DD4-DD943C3496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611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0EACB-5AA6-4230-B7EE-286C8E491F90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969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4001B-9997-46D5-BBC9-CA3D230FC503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233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3E693-519C-49EA-BDDE-0BF6D70A09FE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3858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76254-1D9B-4658-98DA-073AA2770E93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8624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54317-5068-42ED-92F4-8592E81906AB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178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11CFF-91DF-4151-8D6B-74AE3C68E2DF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1410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B64E2-43FF-415F-B01F-2FD6AB94ED82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7102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6F352-CFD6-405A-B980-A8C0FAF52B32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651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71813-4101-4116-9154-8A2783033AC3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FC5B-CAC6-48C0-9DD4-DD943C3496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1413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70804-4168-4EE4-9493-43322D86495A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2609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A3981-5C99-4B24-9335-4337AE4BD29F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6965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3B0B6-9771-4AFE-9E50-6BD26DF4FD82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5872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B812-51CF-419D-A919-CDE6A544D1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6E4D-CDC3-46DB-A005-31E8563A615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1908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B812-51CF-419D-A919-CDE6A544D1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6E4D-CDC3-46DB-A005-31E8563A615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1128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B812-51CF-419D-A919-CDE6A544D1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6E4D-CDC3-46DB-A005-31E8563A615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3565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B812-51CF-419D-A919-CDE6A544D1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6E4D-CDC3-46DB-A005-31E8563A615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7542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B812-51CF-419D-A919-CDE6A544D1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6E4D-CDC3-46DB-A005-31E8563A615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4439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B812-51CF-419D-A919-CDE6A544D1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6E4D-CDC3-46DB-A005-31E8563A615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4901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B812-51CF-419D-A919-CDE6A544D1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6E4D-CDC3-46DB-A005-31E8563A615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394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71813-4101-4116-9154-8A2783033AC3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FC5B-CAC6-48C0-9DD4-DD943C3496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9092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B812-51CF-419D-A919-CDE6A544D1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6E4D-CDC3-46DB-A005-31E8563A615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2619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B812-51CF-419D-A919-CDE6A544D1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6E4D-CDC3-46DB-A005-31E8563A615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7297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B812-51CF-419D-A919-CDE6A544D1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6E4D-CDC3-46DB-A005-31E8563A615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6054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B812-51CF-419D-A919-CDE6A544D1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6E4D-CDC3-46DB-A005-31E8563A615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3475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B812-51CF-419D-A919-CDE6A544D1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6E4D-CDC3-46DB-A005-31E8563A615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7497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B812-51CF-419D-A919-CDE6A544D1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6E4D-CDC3-46DB-A005-31E8563A615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73087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B812-51CF-419D-A919-CDE6A544D1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6E4D-CDC3-46DB-A005-31E8563A615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91747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B812-51CF-419D-A919-CDE6A544D1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6E4D-CDC3-46DB-A005-31E8563A615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2421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B812-51CF-419D-A919-CDE6A544D1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6E4D-CDC3-46DB-A005-31E8563A615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84599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B812-51CF-419D-A919-CDE6A544D1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6E4D-CDC3-46DB-A005-31E8563A615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338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71813-4101-4116-9154-8A2783033AC3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FC5B-CAC6-48C0-9DD4-DD943C3496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42613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B812-51CF-419D-A919-CDE6A544D1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6E4D-CDC3-46DB-A005-31E8563A615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69912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B812-51CF-419D-A919-CDE6A544D1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6E4D-CDC3-46DB-A005-31E8563A615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7909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B812-51CF-419D-A919-CDE6A544D1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6E4D-CDC3-46DB-A005-31E8563A615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1119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B812-51CF-419D-A919-CDE6A544D1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6E4D-CDC3-46DB-A005-31E8563A615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48684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B812-51CF-419D-A919-CDE6A544D1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6E4D-CDC3-46DB-A005-31E8563A615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282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71813-4101-4116-9154-8A2783033AC3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FC5B-CAC6-48C0-9DD4-DD943C3496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728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71813-4101-4116-9154-8A2783033AC3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FC5B-CAC6-48C0-9DD4-DD943C3496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687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71813-4101-4116-9154-8A2783033AC3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FC5B-CAC6-48C0-9DD4-DD943C3496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38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71813-4101-4116-9154-8A2783033AC3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FC5B-CAC6-48C0-9DD4-DD943C3496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514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71813-4101-4116-9154-8A2783033AC3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FC5B-CAC6-48C0-9DD4-DD943C3496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676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71813-4101-4116-9154-8A2783033AC3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6FC5B-CAC6-48C0-9DD4-DD943C3496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264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CC39D9-0F09-477F-85F4-983C4CB96042}" type="slidenum">
              <a:rPr lang="en-GB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7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6B812-51CF-419D-A919-CDE6A544D1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56E4D-CDC3-46DB-A005-31E8563A615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383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6B812-51CF-419D-A919-CDE6A544D1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56E4D-CDC3-46DB-A005-31E8563A615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563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</a:rPr>
              <a:t>‘Do Now’ Retrieval Practice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71600"/>
            <a:ext cx="8496944" cy="5481736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GB" b="1" dirty="0" smtClean="0"/>
              <a:t>Which of these is ‘the wave equation?</a:t>
            </a:r>
          </a:p>
          <a:p>
            <a:pPr marL="514350" indent="-514350">
              <a:buAutoNum type="alphaUcParenR"/>
            </a:pPr>
            <a:r>
              <a:rPr lang="en-GB" dirty="0" smtClean="0"/>
              <a:t>v = f x </a:t>
            </a:r>
            <a:r>
              <a:rPr lang="el-GR" dirty="0" smtClean="0"/>
              <a:t>λ</a:t>
            </a:r>
            <a:r>
              <a:rPr lang="en-GB" dirty="0" smtClean="0"/>
              <a:t>       B)  f = v ÷ </a:t>
            </a:r>
            <a:r>
              <a:rPr lang="el-GR" dirty="0" smtClean="0"/>
              <a:t>λ</a:t>
            </a:r>
            <a:r>
              <a:rPr lang="en-GB" dirty="0" smtClean="0"/>
              <a:t>      C)  f = v x </a:t>
            </a:r>
            <a:r>
              <a:rPr lang="el-GR" dirty="0" smtClean="0"/>
              <a:t>λ</a:t>
            </a: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2. Which of these are all transverse?</a:t>
            </a:r>
          </a:p>
          <a:p>
            <a:pPr marL="514350" indent="-514350">
              <a:buAutoNum type="alphaUcParenR"/>
            </a:pPr>
            <a:r>
              <a:rPr lang="en-GB" dirty="0" smtClean="0"/>
              <a:t>light/sound/radio</a:t>
            </a:r>
          </a:p>
          <a:p>
            <a:pPr marL="514350" indent="-514350">
              <a:buAutoNum type="alphaUcParenR"/>
            </a:pPr>
            <a:r>
              <a:rPr lang="en-GB" dirty="0" smtClean="0"/>
              <a:t>microwaves/light/sound</a:t>
            </a:r>
          </a:p>
          <a:p>
            <a:pPr marL="514350" indent="-514350">
              <a:buAutoNum type="alphaUcParenR"/>
            </a:pPr>
            <a:r>
              <a:rPr lang="en-GB" dirty="0" smtClean="0"/>
              <a:t>gamma/radio/light</a:t>
            </a:r>
          </a:p>
          <a:p>
            <a:pPr marL="0" indent="0">
              <a:buNone/>
            </a:pPr>
            <a:r>
              <a:rPr lang="en-GB" b="1" dirty="0" smtClean="0"/>
              <a:t>3. Which of these is Hooke’s Law?</a:t>
            </a:r>
          </a:p>
          <a:p>
            <a:pPr marL="514350" indent="-514350">
              <a:buAutoNum type="alphaUcParenR"/>
            </a:pPr>
            <a:r>
              <a:rPr lang="en-GB" dirty="0" smtClean="0"/>
              <a:t>F = k ÷ e     B)  F = k x e   C) F = ½ k x e²</a:t>
            </a:r>
          </a:p>
          <a:p>
            <a:pPr marL="0" indent="0">
              <a:buNone/>
            </a:pPr>
            <a:r>
              <a:rPr lang="en-GB" b="1" dirty="0" smtClean="0"/>
              <a:t>4. Which radioactive particle is a helium nucleus?</a:t>
            </a:r>
          </a:p>
          <a:p>
            <a:pPr marL="0" indent="0">
              <a:buNone/>
            </a:pPr>
            <a:r>
              <a:rPr lang="en-GB" dirty="0" smtClean="0"/>
              <a:t>A)   Alpha     B) Beta     C) Gamma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559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</a:rPr>
              <a:t>‘Do Now’ Retrieval Practice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71600"/>
            <a:ext cx="8496944" cy="5481736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GB" b="1" dirty="0" smtClean="0"/>
              <a:t>Which of these is ‘the wave equation?</a:t>
            </a:r>
          </a:p>
          <a:p>
            <a:pPr marL="514350" indent="-514350">
              <a:buAutoNum type="alphaUcParenR"/>
            </a:pPr>
            <a:r>
              <a:rPr lang="en-GB" dirty="0" smtClean="0">
                <a:solidFill>
                  <a:srgbClr val="FF0000"/>
                </a:solidFill>
              </a:rPr>
              <a:t>v = f x </a:t>
            </a:r>
            <a:r>
              <a:rPr lang="el-GR" dirty="0" smtClean="0">
                <a:solidFill>
                  <a:srgbClr val="FF0000"/>
                </a:solidFill>
              </a:rPr>
              <a:t>λ</a:t>
            </a:r>
            <a:r>
              <a:rPr lang="en-GB" dirty="0" smtClean="0"/>
              <a:t>       B)  </a:t>
            </a:r>
            <a:r>
              <a:rPr lang="en-GB" dirty="0" smtClean="0">
                <a:solidFill>
                  <a:srgbClr val="FF0000"/>
                </a:solidFill>
              </a:rPr>
              <a:t>f = v ÷ </a:t>
            </a:r>
            <a:r>
              <a:rPr lang="el-GR" dirty="0" smtClean="0">
                <a:solidFill>
                  <a:srgbClr val="FF0000"/>
                </a:solidFill>
              </a:rPr>
              <a:t>λ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     C)  f = v x </a:t>
            </a:r>
            <a:r>
              <a:rPr lang="el-GR" dirty="0" smtClean="0"/>
              <a:t>λ</a:t>
            </a: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2. Which of these are all transverse?</a:t>
            </a:r>
          </a:p>
          <a:p>
            <a:pPr marL="514350" indent="-514350">
              <a:buAutoNum type="alphaUcParenR"/>
            </a:pPr>
            <a:r>
              <a:rPr lang="en-GB" dirty="0" smtClean="0"/>
              <a:t>light/sound/radio</a:t>
            </a:r>
          </a:p>
          <a:p>
            <a:pPr marL="514350" indent="-514350">
              <a:buAutoNum type="alphaUcParenR"/>
            </a:pPr>
            <a:r>
              <a:rPr lang="en-GB" dirty="0" smtClean="0"/>
              <a:t>microwaves/light/sound</a:t>
            </a:r>
          </a:p>
          <a:p>
            <a:pPr marL="514350" indent="-514350">
              <a:buAutoNum type="alphaUcParenR"/>
            </a:pPr>
            <a:r>
              <a:rPr lang="en-GB" dirty="0" smtClean="0">
                <a:solidFill>
                  <a:srgbClr val="FF0000"/>
                </a:solidFill>
              </a:rPr>
              <a:t>gamma/radio/light</a:t>
            </a:r>
          </a:p>
          <a:p>
            <a:pPr marL="0" indent="0">
              <a:buNone/>
            </a:pPr>
            <a:r>
              <a:rPr lang="en-GB" b="1" dirty="0" smtClean="0"/>
              <a:t>3. Which of these is Hooke’s Law?</a:t>
            </a:r>
          </a:p>
          <a:p>
            <a:pPr marL="514350" indent="-514350">
              <a:buAutoNum type="alphaUcParenR"/>
            </a:pPr>
            <a:r>
              <a:rPr lang="en-GB" dirty="0" smtClean="0"/>
              <a:t>F = k ÷ e     B)  </a:t>
            </a:r>
            <a:r>
              <a:rPr lang="en-GB" dirty="0" smtClean="0">
                <a:solidFill>
                  <a:srgbClr val="FF0000"/>
                </a:solidFill>
              </a:rPr>
              <a:t>F = k x e   </a:t>
            </a:r>
            <a:r>
              <a:rPr lang="en-GB" dirty="0" smtClean="0"/>
              <a:t>C) F = ½ k x e²</a:t>
            </a:r>
          </a:p>
          <a:p>
            <a:pPr marL="0" indent="0">
              <a:buNone/>
            </a:pPr>
            <a:r>
              <a:rPr lang="en-GB" b="1" dirty="0" smtClean="0"/>
              <a:t>4. Which radioactive particle is a helium nucleus?</a:t>
            </a:r>
          </a:p>
          <a:p>
            <a:pPr marL="0" indent="0">
              <a:buNone/>
            </a:pPr>
            <a:r>
              <a:rPr lang="en-GB" dirty="0" smtClean="0"/>
              <a:t>A) </a:t>
            </a:r>
            <a:r>
              <a:rPr lang="en-GB" dirty="0" smtClean="0">
                <a:solidFill>
                  <a:srgbClr val="FF0000"/>
                </a:solidFill>
              </a:rPr>
              <a:t>  Alpha</a:t>
            </a:r>
            <a:r>
              <a:rPr lang="en-GB" dirty="0" smtClean="0"/>
              <a:t>     B) Beta     C) Gamma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00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080119"/>
          </a:xfrm>
        </p:spPr>
        <p:txBody>
          <a:bodyPr/>
          <a:lstStyle/>
          <a:p>
            <a:r>
              <a:rPr lang="en-GB" b="1" dirty="0" smtClean="0"/>
              <a:t>THINK!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844824"/>
            <a:ext cx="7704856" cy="4320480"/>
          </a:xfrm>
        </p:spPr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How can we find out the speed (velocity) of a wave in a piece of string?</a:t>
            </a:r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429000"/>
            <a:ext cx="7028289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152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b="1" dirty="0" smtClean="0"/>
              <a:t>Wave Speed Experiments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Learning Objective</a:t>
            </a:r>
          </a:p>
          <a:p>
            <a:pPr marL="0" indent="0">
              <a:buNone/>
            </a:pPr>
            <a:r>
              <a:rPr lang="en-GB" dirty="0" smtClean="0"/>
              <a:t>Know: How to find the speed of water waves, sound waves and waves in strings.</a:t>
            </a:r>
          </a:p>
          <a:p>
            <a:pPr marL="0" indent="0">
              <a:buNone/>
            </a:pPr>
            <a:r>
              <a:rPr lang="en-GB" b="1" dirty="0" smtClean="0"/>
              <a:t>Learning Outcomes</a:t>
            </a:r>
          </a:p>
          <a:p>
            <a:pPr marL="0" indent="0">
              <a:buNone/>
            </a:pPr>
            <a:r>
              <a:rPr lang="en-GB" dirty="0" smtClean="0"/>
              <a:t>Be able to: Describe three experiments and explain the calculations involved.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Key words:  Frequency    Wavelength    Velocity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34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 smtClean="0"/>
              <a:t>Key Ideas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GB" altLang="en-US" dirty="0" smtClean="0"/>
              <a:t>The frequency is found using a ‘signal generator.’</a:t>
            </a:r>
          </a:p>
          <a:p>
            <a:pPr marL="0" indent="0">
              <a:buFontTx/>
              <a:buNone/>
            </a:pPr>
            <a:r>
              <a:rPr lang="en-GB" altLang="en-US" dirty="0" smtClean="0"/>
              <a:t>The wavelength is measured with a ruler.</a:t>
            </a:r>
          </a:p>
          <a:p>
            <a:pPr marL="0" indent="0">
              <a:buFontTx/>
              <a:buNone/>
            </a:pPr>
            <a:r>
              <a:rPr lang="en-GB" altLang="en-US" dirty="0" smtClean="0"/>
              <a:t>The speed is found using</a:t>
            </a:r>
          </a:p>
          <a:p>
            <a:pPr marL="0" indent="0">
              <a:buFontTx/>
              <a:buNone/>
            </a:pPr>
            <a:r>
              <a:rPr lang="en-GB" altLang="en-US" sz="5400" b="1"/>
              <a:t> </a:t>
            </a:r>
            <a:r>
              <a:rPr lang="en-GB" altLang="en-US" sz="5400" b="1" smtClean="0"/>
              <a:t>            </a:t>
            </a:r>
            <a:r>
              <a:rPr lang="en-GB" altLang="en-US" sz="5400" b="1" dirty="0" smtClean="0"/>
              <a:t>v = f x </a:t>
            </a:r>
            <a:r>
              <a:rPr lang="el-GR" altLang="en-US" sz="5400" b="1" dirty="0" smtClean="0"/>
              <a:t>λ</a:t>
            </a:r>
            <a:endParaRPr lang="en-GB" altLang="en-US" sz="5400" b="1" dirty="0" smtClean="0"/>
          </a:p>
        </p:txBody>
      </p:sp>
    </p:spTree>
    <p:extLst>
      <p:ext uri="{BB962C8B-B14F-4D97-AF65-F5344CB8AC3E}">
        <p14:creationId xmlns:p14="http://schemas.microsoft.com/office/powerpoint/2010/main" val="356329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604448" cy="6453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193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0840"/>
            <a:ext cx="8229600" cy="850106"/>
          </a:xfrm>
        </p:spPr>
        <p:txBody>
          <a:bodyPr/>
          <a:lstStyle/>
          <a:p>
            <a:r>
              <a:rPr lang="en-GB" b="1" dirty="0" smtClean="0"/>
              <a:t>Ripple Tank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686800" cy="583264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Light shines through the transparent base and waves make shadow ‘wave fronts’ (because deeper water absorbs more light). A flashing ‘strobe light’ connected to a frequency generator can be used to make the waves seem to ‘freeze’, so that their wavelength can be measured.</a:t>
            </a:r>
          </a:p>
          <a:p>
            <a:pPr marL="0" indent="0">
              <a:buNone/>
            </a:pPr>
            <a:r>
              <a:rPr lang="en-GB" dirty="0" smtClean="0"/>
              <a:t>By multiplying the wavelength by the frequency (from the frequency generator) the speed can be calculated using</a:t>
            </a:r>
            <a:endParaRPr lang="en-GB" dirty="0"/>
          </a:p>
          <a:p>
            <a:pPr marL="0" indent="0">
              <a:buNone/>
            </a:pPr>
            <a:r>
              <a:rPr lang="en-GB" b="1" dirty="0" smtClean="0"/>
              <a:t>                                     V = f x λ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33664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18" y="1315804"/>
            <a:ext cx="6236093" cy="2505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7996"/>
            <a:ext cx="8841160" cy="7488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Measuring </a:t>
            </a:r>
            <a:r>
              <a:rPr lang="en-GB" dirty="0" smtClean="0"/>
              <a:t>Wavelength </a:t>
            </a:r>
            <a:r>
              <a:rPr lang="en-GB" dirty="0" smtClean="0"/>
              <a:t>on </a:t>
            </a:r>
            <a:r>
              <a:rPr lang="en-GB" dirty="0" smtClean="0"/>
              <a:t>Stretched </a:t>
            </a:r>
            <a:r>
              <a:rPr lang="en-GB" dirty="0"/>
              <a:t>C</a:t>
            </a:r>
            <a:r>
              <a:rPr lang="en-GB" dirty="0" smtClean="0"/>
              <a:t>ord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6073"/>
            <a:ext cx="8239944" cy="5294447"/>
          </a:xfrm>
        </p:spPr>
        <p:txBody>
          <a:bodyPr/>
          <a:lstStyle/>
          <a:p>
            <a:pPr marL="109728" indent="0">
              <a:buNone/>
            </a:pPr>
            <a:r>
              <a:rPr lang="en-GB" dirty="0" smtClean="0"/>
              <a:t>Set up the equipment as shown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Measure </a:t>
            </a:r>
            <a:r>
              <a:rPr lang="en-GB" dirty="0" smtClean="0"/>
              <a:t>the distance between 3 nodes </a:t>
            </a:r>
            <a:endParaRPr lang="en-GB" dirty="0"/>
          </a:p>
        </p:txBody>
      </p:sp>
      <p:pic>
        <p:nvPicPr>
          <p:cNvPr id="5126" name="Picture 6" descr="http://galileo.phys.virginia.edu/classes/152.mf1i.spring02/Waves_files/image01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365104"/>
            <a:ext cx="6552728" cy="2496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2987824" y="5301208"/>
            <a:ext cx="1872208" cy="0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283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Microphone Experiment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n-GB" dirty="0" smtClean="0"/>
              <a:t>Use a signal generator and speaker to produce a sound of a known frequency (</a:t>
            </a:r>
            <a:r>
              <a:rPr lang="en-GB" b="1" dirty="0" smtClean="0"/>
              <a:t>f</a:t>
            </a:r>
            <a:r>
              <a:rPr lang="en-GB" dirty="0" smtClean="0"/>
              <a:t>), put 2 microphones nearby so 2 identical wave ‘traces’ are seen on the screen.</a:t>
            </a:r>
          </a:p>
          <a:p>
            <a:r>
              <a:rPr lang="en-GB" dirty="0" smtClean="0"/>
              <a:t>Move the microphones apart until the 2 traces match again, this distance is the wavelength (</a:t>
            </a:r>
            <a:r>
              <a:rPr lang="el-GR" b="1" dirty="0" smtClean="0"/>
              <a:t>λ</a:t>
            </a:r>
            <a:r>
              <a:rPr lang="en-GB" dirty="0" smtClean="0"/>
              <a:t>).</a:t>
            </a:r>
          </a:p>
          <a:p>
            <a:r>
              <a:rPr lang="en-GB" dirty="0" smtClean="0"/>
              <a:t>Use </a:t>
            </a:r>
            <a:r>
              <a:rPr lang="en-GB" b="1" dirty="0" smtClean="0"/>
              <a:t>V = f x </a:t>
            </a:r>
            <a:r>
              <a:rPr lang="el-GR" b="1" dirty="0" smtClean="0"/>
              <a:t>λ</a:t>
            </a:r>
            <a:r>
              <a:rPr lang="en-GB" b="1" dirty="0" smtClean="0"/>
              <a:t> </a:t>
            </a:r>
            <a:r>
              <a:rPr lang="en-GB" dirty="0" smtClean="0"/>
              <a:t>to find the speed of the wave (</a:t>
            </a:r>
            <a:r>
              <a:rPr lang="en-GB" b="1" dirty="0" smtClean="0"/>
              <a:t>V</a:t>
            </a:r>
            <a:r>
              <a:rPr lang="en-GB" dirty="0" smtClean="0"/>
              <a:t>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921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453</Words>
  <Application>Microsoft Office PowerPoint</Application>
  <PresentationFormat>On-screen Show (4:3)</PresentationFormat>
  <Paragraphs>52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Office Theme</vt:lpstr>
      <vt:lpstr>1_Default Design</vt:lpstr>
      <vt:lpstr>1_Office Theme</vt:lpstr>
      <vt:lpstr>2_Office Theme</vt:lpstr>
      <vt:lpstr>‘Do Now’ Retrieval Practice</vt:lpstr>
      <vt:lpstr>‘Do Now’ Retrieval Practice</vt:lpstr>
      <vt:lpstr>THINK!</vt:lpstr>
      <vt:lpstr>Wave Speed Experiments</vt:lpstr>
      <vt:lpstr>Key Ideas</vt:lpstr>
      <vt:lpstr>PowerPoint Presentation</vt:lpstr>
      <vt:lpstr>Ripple Tank</vt:lpstr>
      <vt:lpstr>Measuring Wavelength on Stretched Cord</vt:lpstr>
      <vt:lpstr>Microphone Experiment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THINK!</dc:title>
  <dc:creator>Andrew Theobald</dc:creator>
  <cp:lastModifiedBy>Andrew Theobald</cp:lastModifiedBy>
  <cp:revision>7</cp:revision>
  <dcterms:created xsi:type="dcterms:W3CDTF">2017-11-14T16:53:00Z</dcterms:created>
  <dcterms:modified xsi:type="dcterms:W3CDTF">2020-09-14T20:17:26Z</dcterms:modified>
</cp:coreProperties>
</file>