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746968-C039-4E3B-98F2-76352D131AB9}" type="datetimeFigureOut">
              <a:rPr lang="en-GB" smtClean="0"/>
              <a:t>16/10/2018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6B2ECF-C71A-4E99-ADBC-A1C467E45A69}" type="slidenum">
              <a:rPr lang="en-GB" smtClean="0"/>
              <a:t>‹#›</a:t>
            </a:fld>
            <a:endParaRPr lang="en-GB"/>
          </a:p>
        </p:txBody>
      </p:sp>
    </p:spTree>
    <p:extLst>
      <p:ext uri="{BB962C8B-B14F-4D97-AF65-F5344CB8AC3E}">
        <p14:creationId xmlns:p14="http://schemas.microsoft.com/office/powerpoint/2010/main" val="137970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71F36B-492D-4F94-80F2-041D58327E4D}" type="datetimeFigureOut">
              <a:rPr lang="en-GB" smtClean="0"/>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1721928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71F36B-492D-4F94-80F2-041D58327E4D}" type="datetimeFigureOut">
              <a:rPr lang="en-GB" smtClean="0"/>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288043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71F36B-492D-4F94-80F2-041D58327E4D}" type="datetimeFigureOut">
              <a:rPr lang="en-GB" smtClean="0"/>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3175359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71F36B-492D-4F94-80F2-041D58327E4D}" type="datetimeFigureOut">
              <a:rPr lang="en-GB" smtClean="0"/>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154192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71F36B-492D-4F94-80F2-041D58327E4D}" type="datetimeFigureOut">
              <a:rPr lang="en-GB" smtClean="0"/>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1650957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71F36B-492D-4F94-80F2-041D58327E4D}" type="datetimeFigureOut">
              <a:rPr lang="en-GB" smtClean="0"/>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94113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71F36B-492D-4F94-80F2-041D58327E4D}" type="datetimeFigureOut">
              <a:rPr lang="en-GB" smtClean="0"/>
              <a:t>16/10/2018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379196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71F36B-492D-4F94-80F2-041D58327E4D}" type="datetimeFigureOut">
              <a:rPr lang="en-GB" smtClean="0"/>
              <a:t>16/10/2018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248303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1F36B-492D-4F94-80F2-041D58327E4D}" type="datetimeFigureOut">
              <a:rPr lang="en-GB" smtClean="0"/>
              <a:t>16/10/2018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411501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71F36B-492D-4F94-80F2-041D58327E4D}" type="datetimeFigureOut">
              <a:rPr lang="en-GB" smtClean="0"/>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479469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71F36B-492D-4F94-80F2-041D58327E4D}" type="datetimeFigureOut">
              <a:rPr lang="en-GB" smtClean="0"/>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9EFE6-1E09-41C6-A3B1-01A6E1E993F8}" type="slidenum">
              <a:rPr lang="en-GB" smtClean="0"/>
              <a:t>‹#›</a:t>
            </a:fld>
            <a:endParaRPr lang="en-GB"/>
          </a:p>
        </p:txBody>
      </p:sp>
    </p:spTree>
    <p:extLst>
      <p:ext uri="{BB962C8B-B14F-4D97-AF65-F5344CB8AC3E}">
        <p14:creationId xmlns:p14="http://schemas.microsoft.com/office/powerpoint/2010/main" val="106460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1F36B-492D-4F94-80F2-041D58327E4D}" type="datetimeFigureOut">
              <a:rPr lang="en-GB" smtClean="0"/>
              <a:t>16/10/2018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9EFE6-1E09-41C6-A3B1-01A6E1E993F8}" type="slidenum">
              <a:rPr lang="en-GB" smtClean="0"/>
              <a:t>‹#›</a:t>
            </a:fld>
            <a:endParaRPr lang="en-GB"/>
          </a:p>
        </p:txBody>
      </p:sp>
    </p:spTree>
    <p:extLst>
      <p:ext uri="{BB962C8B-B14F-4D97-AF65-F5344CB8AC3E}">
        <p14:creationId xmlns:p14="http://schemas.microsoft.com/office/powerpoint/2010/main" val="116566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wlD_ImYQAgQ"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0749" y="1604501"/>
            <a:ext cx="9144000" cy="2387600"/>
          </a:xfrm>
        </p:spPr>
        <p:txBody>
          <a:bodyPr>
            <a:normAutofit/>
          </a:bodyPr>
          <a:lstStyle/>
          <a:p>
            <a:r>
              <a:rPr lang="en-GB" sz="8000" u="sng" dirty="0" smtClean="0"/>
              <a:t>Reversible Reactions</a:t>
            </a:r>
            <a:endParaRPr lang="en-GB" sz="8000" u="sng" dirty="0"/>
          </a:p>
        </p:txBody>
      </p:sp>
      <p:sp>
        <p:nvSpPr>
          <p:cNvPr id="4" name="Date Placeholder 3"/>
          <p:cNvSpPr>
            <a:spLocks noGrp="1"/>
          </p:cNvSpPr>
          <p:nvPr>
            <p:ph type="dt" sz="half" idx="10"/>
          </p:nvPr>
        </p:nvSpPr>
        <p:spPr>
          <a:xfrm>
            <a:off x="9144000" y="337936"/>
            <a:ext cx="2862349" cy="676217"/>
          </a:xfrm>
        </p:spPr>
        <p:txBody>
          <a:bodyPr/>
          <a:lstStyle/>
          <a:p>
            <a:fld id="{5FA3340C-7B90-4336-BCB9-F040208425BB}" type="datetime1">
              <a:rPr lang="en-GB" sz="4000" u="sng" smtClean="0">
                <a:solidFill>
                  <a:schemeClr val="tx1"/>
                </a:solidFill>
              </a:rPr>
              <a:t>16/10/2018</a:t>
            </a:fld>
            <a:endParaRPr lang="en-GB" sz="4000" u="sng">
              <a:solidFill>
                <a:schemeClr val="tx1"/>
              </a:solidFill>
            </a:endParaRPr>
          </a:p>
        </p:txBody>
      </p:sp>
    </p:spTree>
    <p:extLst>
      <p:ext uri="{BB962C8B-B14F-4D97-AF65-F5344CB8AC3E}">
        <p14:creationId xmlns:p14="http://schemas.microsoft.com/office/powerpoint/2010/main" val="1562626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1635"/>
            <a:ext cx="10515600" cy="3475327"/>
          </a:xfrm>
        </p:spPr>
        <p:txBody>
          <a:bodyPr>
            <a:normAutofit/>
          </a:bodyPr>
          <a:lstStyle/>
          <a:p>
            <a:pPr marL="0" indent="0" algn="ctr">
              <a:buNone/>
            </a:pPr>
            <a:r>
              <a:rPr lang="en-GB" sz="4400" dirty="0" smtClean="0"/>
              <a:t>What does this symbol mean?</a:t>
            </a:r>
            <a:endParaRPr lang="en-GB" sz="4400" dirty="0"/>
          </a:p>
        </p:txBody>
      </p:sp>
      <p:pic>
        <p:nvPicPr>
          <p:cNvPr id="6" name="Picture 5"/>
          <p:cNvPicPr>
            <a:picLocks noChangeAspect="1"/>
          </p:cNvPicPr>
          <p:nvPr/>
        </p:nvPicPr>
        <p:blipFill>
          <a:blip r:embed="rId2"/>
          <a:stretch>
            <a:fillRect/>
          </a:stretch>
        </p:blipFill>
        <p:spPr>
          <a:xfrm>
            <a:off x="4303742" y="665970"/>
            <a:ext cx="2952750" cy="1552575"/>
          </a:xfrm>
          <a:prstGeom prst="rect">
            <a:avLst/>
          </a:prstGeom>
        </p:spPr>
      </p:pic>
      <p:sp>
        <p:nvSpPr>
          <p:cNvPr id="7" name="TextBox 6"/>
          <p:cNvSpPr txBox="1"/>
          <p:nvPr/>
        </p:nvSpPr>
        <p:spPr>
          <a:xfrm>
            <a:off x="2643448" y="4256117"/>
            <a:ext cx="7481455" cy="1107996"/>
          </a:xfrm>
          <a:prstGeom prst="rect">
            <a:avLst/>
          </a:prstGeom>
          <a:noFill/>
        </p:spPr>
        <p:txBody>
          <a:bodyPr wrap="square" rtlCol="0">
            <a:spAutoFit/>
          </a:bodyPr>
          <a:lstStyle/>
          <a:p>
            <a:r>
              <a:rPr lang="en-GB" sz="6600" b="1" dirty="0" smtClean="0">
                <a:solidFill>
                  <a:srgbClr val="00B050"/>
                </a:solidFill>
              </a:rPr>
              <a:t>Reversible Reaction</a:t>
            </a:r>
            <a:endParaRPr lang="en-GB" sz="6600" b="1" dirty="0">
              <a:solidFill>
                <a:srgbClr val="00B050"/>
              </a:solidFill>
            </a:endParaRPr>
          </a:p>
        </p:txBody>
      </p:sp>
    </p:spTree>
    <p:extLst>
      <p:ext uri="{BB962C8B-B14F-4D97-AF65-F5344CB8AC3E}">
        <p14:creationId xmlns:p14="http://schemas.microsoft.com/office/powerpoint/2010/main" val="199907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GB" sz="6600" dirty="0" smtClean="0"/>
              <a:t>A + B            C + D</a:t>
            </a:r>
          </a:p>
          <a:p>
            <a:pPr marL="0" indent="0" algn="ctr">
              <a:buNone/>
            </a:pPr>
            <a:endParaRPr lang="en-GB" sz="6600" dirty="0"/>
          </a:p>
          <a:p>
            <a:pPr marL="0" indent="0" algn="ctr">
              <a:buNone/>
            </a:pPr>
            <a:r>
              <a:rPr lang="en-GB" sz="3600" dirty="0" smtClean="0"/>
              <a:t>This shows a reversible reaction.</a:t>
            </a:r>
          </a:p>
          <a:p>
            <a:pPr marL="0" indent="0" algn="ctr">
              <a:buNone/>
            </a:pPr>
            <a:r>
              <a:rPr lang="en-GB" sz="3600" dirty="0" smtClean="0"/>
              <a:t>The products (C + D) react to form the reactants (A + B) again. </a:t>
            </a:r>
          </a:p>
          <a:p>
            <a:pPr marL="0" indent="0" algn="ctr">
              <a:buNone/>
            </a:pPr>
            <a:r>
              <a:rPr lang="en-GB" sz="3600" dirty="0" smtClean="0"/>
              <a:t>The reaction of A + B is called the </a:t>
            </a:r>
            <a:r>
              <a:rPr lang="en-GB" sz="3600" dirty="0" smtClean="0">
                <a:solidFill>
                  <a:srgbClr val="FF0000"/>
                </a:solidFill>
              </a:rPr>
              <a:t>FORWARD</a:t>
            </a:r>
            <a:r>
              <a:rPr lang="en-GB" sz="3600" dirty="0" smtClean="0"/>
              <a:t> reaction. The reaction of C + D is called the </a:t>
            </a:r>
            <a:r>
              <a:rPr lang="en-GB" sz="3600" dirty="0" smtClean="0">
                <a:solidFill>
                  <a:srgbClr val="FF0000"/>
                </a:solidFill>
              </a:rPr>
              <a:t>BACKWARD</a:t>
            </a:r>
            <a:r>
              <a:rPr lang="en-GB" sz="3600" dirty="0" smtClean="0"/>
              <a:t> reaction.</a:t>
            </a:r>
            <a:endParaRPr lang="en-GB" sz="3200" dirty="0"/>
          </a:p>
        </p:txBody>
      </p:sp>
      <p:pic>
        <p:nvPicPr>
          <p:cNvPr id="4" name="Picture 3"/>
          <p:cNvPicPr>
            <a:picLocks noChangeAspect="1"/>
          </p:cNvPicPr>
          <p:nvPr/>
        </p:nvPicPr>
        <p:blipFill>
          <a:blip r:embed="rId2"/>
          <a:stretch>
            <a:fillRect/>
          </a:stretch>
        </p:blipFill>
        <p:spPr>
          <a:xfrm>
            <a:off x="5099388" y="1825625"/>
            <a:ext cx="1816281" cy="955012"/>
          </a:xfrm>
          <a:prstGeom prst="rect">
            <a:avLst/>
          </a:prstGeom>
        </p:spPr>
      </p:pic>
      <p:sp>
        <p:nvSpPr>
          <p:cNvPr id="5" name="5-Point Star 4"/>
          <p:cNvSpPr/>
          <p:nvPr/>
        </p:nvSpPr>
        <p:spPr>
          <a:xfrm>
            <a:off x="10723418" y="423949"/>
            <a:ext cx="847898" cy="906087"/>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0907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825" y="365125"/>
            <a:ext cx="10879975" cy="1325563"/>
          </a:xfrm>
        </p:spPr>
        <p:txBody>
          <a:bodyPr/>
          <a:lstStyle/>
          <a:p>
            <a:r>
              <a:rPr lang="en-GB" b="1" u="sng" dirty="0" smtClean="0"/>
              <a:t>Equilibrium in reversible reactions</a:t>
            </a:r>
            <a:endParaRPr lang="en-GB" b="1" u="sng" dirty="0"/>
          </a:p>
        </p:txBody>
      </p:sp>
      <p:sp>
        <p:nvSpPr>
          <p:cNvPr id="3" name="Content Placeholder 2"/>
          <p:cNvSpPr>
            <a:spLocks noGrp="1"/>
          </p:cNvSpPr>
          <p:nvPr>
            <p:ph idx="1"/>
          </p:nvPr>
        </p:nvSpPr>
        <p:spPr>
          <a:xfrm>
            <a:off x="324196" y="1825625"/>
            <a:ext cx="11029604" cy="4351338"/>
          </a:xfrm>
        </p:spPr>
        <p:txBody>
          <a:bodyPr/>
          <a:lstStyle/>
          <a:p>
            <a:r>
              <a:rPr lang="en-GB" dirty="0" smtClean="0"/>
              <a:t>When the reactants react, their concentrations fall (because they are being used up to make the products) – this means the forward reaction will </a:t>
            </a:r>
            <a:r>
              <a:rPr lang="en-GB" dirty="0" smtClean="0">
                <a:solidFill>
                  <a:srgbClr val="FF0000"/>
                </a:solidFill>
              </a:rPr>
              <a:t>SLOW DOWN</a:t>
            </a:r>
          </a:p>
          <a:p>
            <a:r>
              <a:rPr lang="en-GB" dirty="0" smtClean="0"/>
              <a:t>As more products start to be made the backward reaction will </a:t>
            </a:r>
            <a:r>
              <a:rPr lang="en-GB" dirty="0" smtClean="0">
                <a:solidFill>
                  <a:srgbClr val="FF0000"/>
                </a:solidFill>
              </a:rPr>
              <a:t>SPEED UP</a:t>
            </a:r>
          </a:p>
          <a:p>
            <a:r>
              <a:rPr lang="en-GB" dirty="0" smtClean="0"/>
              <a:t>After a while the forward and backward reaction will go at the same rate, this means the reaction has reached </a:t>
            </a:r>
            <a:r>
              <a:rPr lang="en-GB" dirty="0" smtClean="0">
                <a:solidFill>
                  <a:srgbClr val="FF0000"/>
                </a:solidFill>
              </a:rPr>
              <a:t>EQUILIBRIUM</a:t>
            </a:r>
          </a:p>
          <a:p>
            <a:pPr lvl="1"/>
            <a:r>
              <a:rPr lang="en-GB" dirty="0" smtClean="0">
                <a:solidFill>
                  <a:srgbClr val="0070C0"/>
                </a:solidFill>
              </a:rPr>
              <a:t>Equilibrium doesn’t mean the same amount of products and reactants are formed, just that the amounts aren’t changing anymore</a:t>
            </a:r>
          </a:p>
          <a:p>
            <a:pPr lvl="1"/>
            <a:r>
              <a:rPr lang="en-GB" dirty="0" smtClean="0">
                <a:solidFill>
                  <a:srgbClr val="0070C0"/>
                </a:solidFill>
              </a:rPr>
              <a:t>Can only happen in a CLOSED system (where none of the reactants or products can escape)</a:t>
            </a:r>
            <a:endParaRPr lang="en-GB" dirty="0">
              <a:solidFill>
                <a:srgbClr val="0070C0"/>
              </a:solidFill>
            </a:endParaRPr>
          </a:p>
        </p:txBody>
      </p:sp>
      <p:sp>
        <p:nvSpPr>
          <p:cNvPr id="4" name="5-Point Star 3"/>
          <p:cNvSpPr/>
          <p:nvPr/>
        </p:nvSpPr>
        <p:spPr>
          <a:xfrm>
            <a:off x="10723418" y="423949"/>
            <a:ext cx="847898" cy="906087"/>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8578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385" y="465513"/>
            <a:ext cx="10971415" cy="2801389"/>
          </a:xfrm>
        </p:spPr>
        <p:txBody>
          <a:bodyPr>
            <a:normAutofit lnSpcReduction="10000"/>
          </a:bodyPr>
          <a:lstStyle/>
          <a:p>
            <a:r>
              <a:rPr lang="en-GB" dirty="0" smtClean="0"/>
              <a:t>Once the reaction is at equilibrium, there could be more of either the products than reactants or vice versa</a:t>
            </a:r>
          </a:p>
          <a:p>
            <a:pPr lvl="1"/>
            <a:r>
              <a:rPr lang="en-GB" dirty="0" smtClean="0">
                <a:solidFill>
                  <a:srgbClr val="0070C0"/>
                </a:solidFill>
              </a:rPr>
              <a:t>If there are more products than reactants the reaction is going in the FORWARD direction</a:t>
            </a:r>
          </a:p>
          <a:p>
            <a:pPr lvl="1"/>
            <a:r>
              <a:rPr lang="en-GB" dirty="0" smtClean="0">
                <a:solidFill>
                  <a:srgbClr val="0070C0"/>
                </a:solidFill>
              </a:rPr>
              <a:t>If there are more reactants than products the reaction is going in the BACKWARD direction</a:t>
            </a:r>
          </a:p>
          <a:p>
            <a:r>
              <a:rPr lang="en-GB" dirty="0" smtClean="0"/>
              <a:t>You can change direction by changing conditions</a:t>
            </a:r>
            <a:endParaRPr lang="en-GB" dirty="0"/>
          </a:p>
        </p:txBody>
      </p:sp>
      <p:sp>
        <p:nvSpPr>
          <p:cNvPr id="4" name="TextBox 3"/>
          <p:cNvSpPr txBox="1"/>
          <p:nvPr/>
        </p:nvSpPr>
        <p:spPr>
          <a:xfrm>
            <a:off x="282634" y="3483033"/>
            <a:ext cx="11909366" cy="646331"/>
          </a:xfrm>
          <a:prstGeom prst="rect">
            <a:avLst/>
          </a:prstGeom>
          <a:noFill/>
        </p:spPr>
        <p:txBody>
          <a:bodyPr wrap="square" rtlCol="0">
            <a:spAutoFit/>
          </a:bodyPr>
          <a:lstStyle/>
          <a:p>
            <a:pPr algn="ctr"/>
            <a:r>
              <a:rPr lang="en-GB" sz="3600" b="1" dirty="0" smtClean="0">
                <a:solidFill>
                  <a:srgbClr val="00B050"/>
                </a:solidFill>
              </a:rPr>
              <a:t>Ammonium Chloride                 Ammonia + Hydrogen Chloride</a:t>
            </a:r>
            <a:endParaRPr lang="en-GB" sz="3600" b="1" dirty="0">
              <a:solidFill>
                <a:srgbClr val="00B050"/>
              </a:solidFill>
            </a:endParaRPr>
          </a:p>
        </p:txBody>
      </p:sp>
      <p:pic>
        <p:nvPicPr>
          <p:cNvPr id="5" name="Picture 4"/>
          <p:cNvPicPr>
            <a:picLocks noChangeAspect="1"/>
          </p:cNvPicPr>
          <p:nvPr/>
        </p:nvPicPr>
        <p:blipFill>
          <a:blip r:embed="rId2"/>
          <a:stretch>
            <a:fillRect/>
          </a:stretch>
        </p:blipFill>
        <p:spPr>
          <a:xfrm>
            <a:off x="4490254" y="3395194"/>
            <a:ext cx="1668957" cy="877548"/>
          </a:xfrm>
          <a:prstGeom prst="rect">
            <a:avLst/>
          </a:prstGeom>
        </p:spPr>
      </p:pic>
      <p:sp>
        <p:nvSpPr>
          <p:cNvPr id="6" name="TextBox 5"/>
          <p:cNvSpPr txBox="1"/>
          <p:nvPr/>
        </p:nvSpPr>
        <p:spPr>
          <a:xfrm>
            <a:off x="4671753" y="3208713"/>
            <a:ext cx="889462" cy="365760"/>
          </a:xfrm>
          <a:prstGeom prst="rect">
            <a:avLst/>
          </a:prstGeom>
          <a:noFill/>
        </p:spPr>
        <p:txBody>
          <a:bodyPr wrap="square" rtlCol="0">
            <a:spAutoFit/>
          </a:bodyPr>
          <a:lstStyle/>
          <a:p>
            <a:pPr algn="ctr"/>
            <a:r>
              <a:rPr lang="en-GB" dirty="0" smtClean="0">
                <a:solidFill>
                  <a:srgbClr val="FF0000"/>
                </a:solidFill>
              </a:rPr>
              <a:t>HEAT</a:t>
            </a:r>
            <a:endParaRPr lang="en-GB" dirty="0">
              <a:solidFill>
                <a:srgbClr val="FF0000"/>
              </a:solidFill>
            </a:endParaRPr>
          </a:p>
        </p:txBody>
      </p:sp>
      <p:sp>
        <p:nvSpPr>
          <p:cNvPr id="7" name="TextBox 6"/>
          <p:cNvSpPr txBox="1"/>
          <p:nvPr/>
        </p:nvSpPr>
        <p:spPr>
          <a:xfrm>
            <a:off x="4880001" y="4034323"/>
            <a:ext cx="889462" cy="365760"/>
          </a:xfrm>
          <a:prstGeom prst="rect">
            <a:avLst/>
          </a:prstGeom>
          <a:noFill/>
        </p:spPr>
        <p:txBody>
          <a:bodyPr wrap="square" rtlCol="0">
            <a:spAutoFit/>
          </a:bodyPr>
          <a:lstStyle/>
          <a:p>
            <a:pPr algn="ctr"/>
            <a:r>
              <a:rPr lang="en-GB" dirty="0" smtClean="0">
                <a:solidFill>
                  <a:srgbClr val="FF0000"/>
                </a:solidFill>
              </a:rPr>
              <a:t>COOL</a:t>
            </a:r>
            <a:endParaRPr lang="en-GB" dirty="0">
              <a:solidFill>
                <a:srgbClr val="FF0000"/>
              </a:solidFill>
            </a:endParaRPr>
          </a:p>
        </p:txBody>
      </p:sp>
      <p:sp>
        <p:nvSpPr>
          <p:cNvPr id="8" name="TextBox 7"/>
          <p:cNvSpPr txBox="1"/>
          <p:nvPr/>
        </p:nvSpPr>
        <p:spPr>
          <a:xfrm>
            <a:off x="773084" y="4400083"/>
            <a:ext cx="10931236" cy="1815882"/>
          </a:xfrm>
          <a:prstGeom prst="rect">
            <a:avLst/>
          </a:prstGeom>
          <a:noFill/>
        </p:spPr>
        <p:txBody>
          <a:bodyPr wrap="square" rtlCol="0">
            <a:spAutoFit/>
          </a:bodyPr>
          <a:lstStyle/>
          <a:p>
            <a:pPr algn="ctr"/>
            <a:r>
              <a:rPr lang="en-GB" sz="2800" dirty="0" smtClean="0"/>
              <a:t>If you heat this reaction it will go in the FORWARD direction, you will get more ammonia and hydrogen chloride (products). If you cool the reaction it will go in the BACKWARD direction, you will get more ammonium chloride (reactant).</a:t>
            </a:r>
            <a:endParaRPr lang="en-GB" sz="2800" dirty="0"/>
          </a:p>
        </p:txBody>
      </p:sp>
    </p:spTree>
    <p:extLst>
      <p:ext uri="{BB962C8B-B14F-4D97-AF65-F5344CB8AC3E}">
        <p14:creationId xmlns:p14="http://schemas.microsoft.com/office/powerpoint/2010/main" val="373630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508"/>
            <a:ext cx="10515600" cy="1325563"/>
          </a:xfrm>
        </p:spPr>
        <p:txBody>
          <a:bodyPr/>
          <a:lstStyle/>
          <a:p>
            <a:r>
              <a:rPr lang="en-GB" b="1" u="sng" dirty="0" smtClean="0"/>
              <a:t>Mini Plenary </a:t>
            </a:r>
            <a:endParaRPr lang="en-GB" b="1" u="sng" dirty="0"/>
          </a:p>
        </p:txBody>
      </p:sp>
      <p:sp>
        <p:nvSpPr>
          <p:cNvPr id="3" name="Content Placeholder 2"/>
          <p:cNvSpPr>
            <a:spLocks noGrp="1"/>
          </p:cNvSpPr>
          <p:nvPr>
            <p:ph idx="1"/>
          </p:nvPr>
        </p:nvSpPr>
        <p:spPr>
          <a:xfrm>
            <a:off x="191193" y="1268761"/>
            <a:ext cx="11704320" cy="4525963"/>
          </a:xfrm>
        </p:spPr>
        <p:txBody>
          <a:bodyPr/>
          <a:lstStyle/>
          <a:p>
            <a:pPr>
              <a:buNone/>
            </a:pPr>
            <a:r>
              <a:rPr lang="en-GB" dirty="0" smtClean="0"/>
              <a:t>In some reactions the </a:t>
            </a:r>
            <a:r>
              <a:rPr lang="en-GB" u="sng" dirty="0" smtClean="0"/>
              <a:t>			</a:t>
            </a:r>
            <a:r>
              <a:rPr lang="en-GB" dirty="0" smtClean="0"/>
              <a:t> can react to re-form the reactants again. We call this a           </a:t>
            </a:r>
            <a:r>
              <a:rPr lang="en-GB" u="sng" dirty="0" smtClean="0"/>
              <a:t>			</a:t>
            </a:r>
            <a:r>
              <a:rPr lang="en-GB" dirty="0" smtClean="0"/>
              <a:t> reaction. At </a:t>
            </a:r>
            <a:r>
              <a:rPr lang="en-GB" u="sng" dirty="0" smtClean="0"/>
              <a:t>			</a:t>
            </a:r>
            <a:r>
              <a:rPr lang="en-GB" dirty="0" smtClean="0"/>
              <a:t> in a closed system, the </a:t>
            </a:r>
            <a:r>
              <a:rPr lang="en-GB" u="sng" dirty="0" smtClean="0"/>
              <a:t>			</a:t>
            </a:r>
            <a:r>
              <a:rPr lang="en-GB" dirty="0" smtClean="0"/>
              <a:t> of the </a:t>
            </a:r>
            <a:r>
              <a:rPr lang="en-GB" u="sng" dirty="0" smtClean="0"/>
              <a:t>		</a:t>
            </a:r>
            <a:r>
              <a:rPr lang="en-GB" dirty="0" smtClean="0"/>
              <a:t> reaction is the same as the rate of the </a:t>
            </a:r>
            <a:r>
              <a:rPr lang="en-GB" u="sng" dirty="0" smtClean="0"/>
              <a:t>		</a:t>
            </a:r>
            <a:r>
              <a:rPr lang="en-GB" dirty="0"/>
              <a:t> </a:t>
            </a:r>
            <a:r>
              <a:rPr lang="en-GB" dirty="0" smtClean="0"/>
              <a:t>reaction. If we change the reaction </a:t>
            </a:r>
            <a:r>
              <a:rPr lang="en-GB" u="sng" dirty="0" smtClean="0"/>
              <a:t>		   </a:t>
            </a:r>
            <a:r>
              <a:rPr lang="en-GB" dirty="0" smtClean="0"/>
              <a:t>, this can affect the </a:t>
            </a:r>
            <a:r>
              <a:rPr lang="en-GB" u="sng" dirty="0" smtClean="0"/>
              <a:t>			</a:t>
            </a:r>
            <a:r>
              <a:rPr lang="en-GB" dirty="0" smtClean="0"/>
              <a:t> of the </a:t>
            </a:r>
            <a:r>
              <a:rPr lang="en-GB" u="sng" dirty="0" smtClean="0"/>
              <a:t>		</a:t>
            </a:r>
            <a:r>
              <a:rPr lang="en-GB" dirty="0" smtClean="0"/>
              <a:t> and products in the equilibrium mixture.</a:t>
            </a:r>
            <a:endParaRPr lang="en-GB" dirty="0"/>
          </a:p>
        </p:txBody>
      </p:sp>
      <p:sp>
        <p:nvSpPr>
          <p:cNvPr id="7" name="TextBox 6"/>
          <p:cNvSpPr txBox="1"/>
          <p:nvPr/>
        </p:nvSpPr>
        <p:spPr>
          <a:xfrm>
            <a:off x="1946648" y="4544346"/>
            <a:ext cx="8568952" cy="1200329"/>
          </a:xfrm>
          <a:prstGeom prst="rect">
            <a:avLst/>
          </a:prstGeom>
          <a:noFill/>
        </p:spPr>
        <p:txBody>
          <a:bodyPr wrap="square" rtlCol="0">
            <a:spAutoFit/>
          </a:bodyPr>
          <a:lstStyle/>
          <a:p>
            <a:r>
              <a:rPr lang="en-GB" sz="2400" b="1" dirty="0">
                <a:solidFill>
                  <a:srgbClr val="7030A0"/>
                </a:solidFill>
              </a:rPr>
              <a:t>Amount	         conditions	equilibrium	    forward	          	products 	  rate           reactants	               reverse      	   			          reversible</a:t>
            </a:r>
            <a:endParaRPr lang="en-GB" sz="2400" b="1" dirty="0">
              <a:solidFill>
                <a:srgbClr val="7030A0"/>
              </a:solidFill>
            </a:endParaRPr>
          </a:p>
        </p:txBody>
      </p:sp>
      <p:sp>
        <p:nvSpPr>
          <p:cNvPr id="8" name="TextBox 7"/>
          <p:cNvSpPr txBox="1"/>
          <p:nvPr/>
        </p:nvSpPr>
        <p:spPr>
          <a:xfrm>
            <a:off x="3368153" y="1303752"/>
            <a:ext cx="2304256" cy="400110"/>
          </a:xfrm>
          <a:prstGeom prst="rect">
            <a:avLst/>
          </a:prstGeom>
          <a:noFill/>
        </p:spPr>
        <p:txBody>
          <a:bodyPr wrap="square" rtlCol="0">
            <a:spAutoFit/>
          </a:bodyPr>
          <a:lstStyle/>
          <a:p>
            <a:pPr algn="ctr"/>
            <a:r>
              <a:rPr lang="en-GB" sz="2000" b="1" dirty="0">
                <a:solidFill>
                  <a:srgbClr val="7030A0"/>
                </a:solidFill>
              </a:rPr>
              <a:t>products</a:t>
            </a:r>
            <a:endParaRPr lang="en-GB" sz="2000" b="1" dirty="0">
              <a:solidFill>
                <a:srgbClr val="7030A0"/>
              </a:solidFill>
            </a:endParaRPr>
          </a:p>
        </p:txBody>
      </p:sp>
      <p:sp>
        <p:nvSpPr>
          <p:cNvPr id="9" name="Rectangle 8"/>
          <p:cNvSpPr/>
          <p:nvPr/>
        </p:nvSpPr>
        <p:spPr>
          <a:xfrm>
            <a:off x="3513843" y="1706809"/>
            <a:ext cx="1121782" cy="369332"/>
          </a:xfrm>
          <a:prstGeom prst="rect">
            <a:avLst/>
          </a:prstGeom>
        </p:spPr>
        <p:txBody>
          <a:bodyPr wrap="none">
            <a:spAutoFit/>
          </a:bodyPr>
          <a:lstStyle/>
          <a:p>
            <a:pPr algn="ctr"/>
            <a:r>
              <a:rPr lang="en-GB" b="1" dirty="0">
                <a:solidFill>
                  <a:srgbClr val="7030A0"/>
                </a:solidFill>
              </a:rPr>
              <a:t>reversible</a:t>
            </a:r>
            <a:endParaRPr lang="en-GB" b="1" dirty="0">
              <a:solidFill>
                <a:srgbClr val="7030A0"/>
              </a:solidFill>
            </a:endParaRPr>
          </a:p>
        </p:txBody>
      </p:sp>
      <p:sp>
        <p:nvSpPr>
          <p:cNvPr id="10" name="Rectangle 9"/>
          <p:cNvSpPr/>
          <p:nvPr/>
        </p:nvSpPr>
        <p:spPr>
          <a:xfrm>
            <a:off x="8178465" y="1692823"/>
            <a:ext cx="1287533" cy="369332"/>
          </a:xfrm>
          <a:prstGeom prst="rect">
            <a:avLst/>
          </a:prstGeom>
        </p:spPr>
        <p:txBody>
          <a:bodyPr wrap="none">
            <a:spAutoFit/>
          </a:bodyPr>
          <a:lstStyle/>
          <a:p>
            <a:pPr algn="ctr"/>
            <a:r>
              <a:rPr lang="en-GB" b="1" dirty="0">
                <a:solidFill>
                  <a:srgbClr val="7030A0"/>
                </a:solidFill>
              </a:rPr>
              <a:t>equilibrium</a:t>
            </a:r>
            <a:endParaRPr lang="en-GB" b="1" dirty="0">
              <a:solidFill>
                <a:srgbClr val="7030A0"/>
              </a:solidFill>
            </a:endParaRPr>
          </a:p>
        </p:txBody>
      </p:sp>
      <p:sp>
        <p:nvSpPr>
          <p:cNvPr id="11" name="Rectangle 10"/>
          <p:cNvSpPr/>
          <p:nvPr/>
        </p:nvSpPr>
        <p:spPr>
          <a:xfrm>
            <a:off x="4133968" y="2124820"/>
            <a:ext cx="565797" cy="369332"/>
          </a:xfrm>
          <a:prstGeom prst="rect">
            <a:avLst/>
          </a:prstGeom>
        </p:spPr>
        <p:txBody>
          <a:bodyPr wrap="none">
            <a:spAutoFit/>
          </a:bodyPr>
          <a:lstStyle/>
          <a:p>
            <a:pPr algn="ctr"/>
            <a:r>
              <a:rPr lang="en-GB" b="1" dirty="0">
                <a:solidFill>
                  <a:srgbClr val="7030A0"/>
                </a:solidFill>
              </a:rPr>
              <a:t>rate</a:t>
            </a:r>
            <a:endParaRPr lang="en-GB" b="1" dirty="0">
              <a:solidFill>
                <a:srgbClr val="7030A0"/>
              </a:solidFill>
            </a:endParaRPr>
          </a:p>
        </p:txBody>
      </p:sp>
      <p:sp>
        <p:nvSpPr>
          <p:cNvPr id="12" name="Rectangle 11"/>
          <p:cNvSpPr/>
          <p:nvPr/>
        </p:nvSpPr>
        <p:spPr>
          <a:xfrm>
            <a:off x="6997141" y="2080451"/>
            <a:ext cx="946670" cy="369332"/>
          </a:xfrm>
          <a:prstGeom prst="rect">
            <a:avLst/>
          </a:prstGeom>
        </p:spPr>
        <p:txBody>
          <a:bodyPr wrap="none">
            <a:spAutoFit/>
          </a:bodyPr>
          <a:lstStyle/>
          <a:p>
            <a:pPr algn="ctr"/>
            <a:r>
              <a:rPr lang="en-GB" b="1" dirty="0">
                <a:solidFill>
                  <a:srgbClr val="7030A0"/>
                </a:solidFill>
              </a:rPr>
              <a:t>forward</a:t>
            </a:r>
            <a:endParaRPr lang="en-GB" b="1" dirty="0">
              <a:solidFill>
                <a:srgbClr val="7030A0"/>
              </a:solidFill>
            </a:endParaRPr>
          </a:p>
        </p:txBody>
      </p:sp>
      <p:sp>
        <p:nvSpPr>
          <p:cNvPr id="13" name="Rectangle 12"/>
          <p:cNvSpPr/>
          <p:nvPr/>
        </p:nvSpPr>
        <p:spPr>
          <a:xfrm>
            <a:off x="3368153" y="2452218"/>
            <a:ext cx="886141" cy="369332"/>
          </a:xfrm>
          <a:prstGeom prst="rect">
            <a:avLst/>
          </a:prstGeom>
        </p:spPr>
        <p:txBody>
          <a:bodyPr wrap="none">
            <a:spAutoFit/>
          </a:bodyPr>
          <a:lstStyle/>
          <a:p>
            <a:pPr algn="ctr"/>
            <a:r>
              <a:rPr lang="en-GB" b="1" dirty="0">
                <a:solidFill>
                  <a:srgbClr val="7030A0"/>
                </a:solidFill>
              </a:rPr>
              <a:t>reverse</a:t>
            </a:r>
            <a:endParaRPr lang="en-GB" b="1" dirty="0">
              <a:solidFill>
                <a:srgbClr val="7030A0"/>
              </a:solidFill>
            </a:endParaRPr>
          </a:p>
        </p:txBody>
      </p:sp>
      <p:sp>
        <p:nvSpPr>
          <p:cNvPr id="14" name="Rectangle 13"/>
          <p:cNvSpPr/>
          <p:nvPr/>
        </p:nvSpPr>
        <p:spPr>
          <a:xfrm>
            <a:off x="10090392" y="2494251"/>
            <a:ext cx="1180581" cy="369332"/>
          </a:xfrm>
          <a:prstGeom prst="rect">
            <a:avLst/>
          </a:prstGeom>
        </p:spPr>
        <p:txBody>
          <a:bodyPr wrap="none">
            <a:spAutoFit/>
          </a:bodyPr>
          <a:lstStyle/>
          <a:p>
            <a:pPr algn="ctr"/>
            <a:r>
              <a:rPr lang="en-GB" b="1" dirty="0">
                <a:solidFill>
                  <a:srgbClr val="7030A0"/>
                </a:solidFill>
              </a:rPr>
              <a:t>conditions</a:t>
            </a:r>
            <a:endParaRPr lang="en-GB" b="1" dirty="0">
              <a:solidFill>
                <a:srgbClr val="7030A0"/>
              </a:solidFill>
            </a:endParaRPr>
          </a:p>
        </p:txBody>
      </p:sp>
      <p:sp>
        <p:nvSpPr>
          <p:cNvPr id="15" name="Rectangle 14"/>
          <p:cNvSpPr/>
          <p:nvPr/>
        </p:nvSpPr>
        <p:spPr>
          <a:xfrm>
            <a:off x="4062265" y="2870229"/>
            <a:ext cx="934358" cy="369332"/>
          </a:xfrm>
          <a:prstGeom prst="rect">
            <a:avLst/>
          </a:prstGeom>
        </p:spPr>
        <p:txBody>
          <a:bodyPr wrap="none">
            <a:spAutoFit/>
          </a:bodyPr>
          <a:lstStyle/>
          <a:p>
            <a:pPr algn="ctr"/>
            <a:r>
              <a:rPr lang="en-GB" b="1" dirty="0">
                <a:solidFill>
                  <a:srgbClr val="7030A0"/>
                </a:solidFill>
              </a:rPr>
              <a:t>amount</a:t>
            </a:r>
            <a:endParaRPr lang="en-GB" b="1" dirty="0">
              <a:solidFill>
                <a:srgbClr val="7030A0"/>
              </a:solidFill>
            </a:endParaRPr>
          </a:p>
        </p:txBody>
      </p:sp>
      <p:sp>
        <p:nvSpPr>
          <p:cNvPr id="16" name="Rectangle 15"/>
          <p:cNvSpPr/>
          <p:nvPr/>
        </p:nvSpPr>
        <p:spPr>
          <a:xfrm>
            <a:off x="7104645" y="2911497"/>
            <a:ext cx="1073820" cy="369332"/>
          </a:xfrm>
          <a:prstGeom prst="rect">
            <a:avLst/>
          </a:prstGeom>
        </p:spPr>
        <p:txBody>
          <a:bodyPr wrap="none">
            <a:spAutoFit/>
          </a:bodyPr>
          <a:lstStyle/>
          <a:p>
            <a:pPr algn="ctr"/>
            <a:r>
              <a:rPr lang="en-GB" b="1" dirty="0">
                <a:solidFill>
                  <a:srgbClr val="7030A0"/>
                </a:solidFill>
              </a:rPr>
              <a:t>reactants</a:t>
            </a:r>
            <a:endParaRPr lang="en-GB" b="1" dirty="0">
              <a:solidFill>
                <a:srgbClr val="7030A0"/>
              </a:solidFill>
            </a:endParaRPr>
          </a:p>
        </p:txBody>
      </p:sp>
    </p:spTree>
    <p:extLst>
      <p:ext uri="{BB962C8B-B14F-4D97-AF65-F5344CB8AC3E}">
        <p14:creationId xmlns:p14="http://schemas.microsoft.com/office/powerpoint/2010/main" val="199299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Video</a:t>
            </a:r>
            <a:endParaRPr lang="en-GB" b="1" u="sng" dirty="0"/>
          </a:p>
        </p:txBody>
      </p:sp>
      <p:sp>
        <p:nvSpPr>
          <p:cNvPr id="3" name="Content Placeholder 2"/>
          <p:cNvSpPr>
            <a:spLocks noGrp="1"/>
          </p:cNvSpPr>
          <p:nvPr>
            <p:ph idx="1"/>
          </p:nvPr>
        </p:nvSpPr>
        <p:spPr/>
        <p:txBody>
          <a:bodyPr/>
          <a:lstStyle/>
          <a:p>
            <a:pPr algn="ctr">
              <a:buNone/>
            </a:pPr>
            <a:r>
              <a:rPr lang="en-GB" dirty="0" smtClean="0"/>
              <a:t>Watch the video and answer the questions</a:t>
            </a:r>
            <a:endParaRPr lang="en-GB" dirty="0"/>
          </a:p>
        </p:txBody>
      </p:sp>
      <p:pic>
        <p:nvPicPr>
          <p:cNvPr id="4097" name="Picture 1" descr="C:\Users\Kirsten\AppData\Local\Microsoft\Windows\Temporary Internet Files\Content.IE5\LQ01Y3MR\MP900407226[2].jpg"/>
          <p:cNvPicPr>
            <a:picLocks noChangeAspect="1" noChangeArrowheads="1"/>
          </p:cNvPicPr>
          <p:nvPr/>
        </p:nvPicPr>
        <p:blipFill>
          <a:blip r:embed="rId2" cstate="print"/>
          <a:srcRect/>
          <a:stretch>
            <a:fillRect/>
          </a:stretch>
        </p:blipFill>
        <p:spPr bwMode="auto">
          <a:xfrm>
            <a:off x="3923607" y="2189628"/>
            <a:ext cx="4697200" cy="3757760"/>
          </a:xfrm>
          <a:prstGeom prst="rect">
            <a:avLst/>
          </a:prstGeom>
          <a:noFill/>
        </p:spPr>
      </p:pic>
      <p:sp>
        <p:nvSpPr>
          <p:cNvPr id="7" name="Rectangle 6"/>
          <p:cNvSpPr/>
          <p:nvPr/>
        </p:nvSpPr>
        <p:spPr>
          <a:xfrm>
            <a:off x="3503712" y="1268760"/>
            <a:ext cx="5238328" cy="369332"/>
          </a:xfrm>
          <a:prstGeom prst="rect">
            <a:avLst/>
          </a:prstGeom>
        </p:spPr>
        <p:txBody>
          <a:bodyPr wrap="square">
            <a:spAutoFit/>
          </a:bodyPr>
          <a:lstStyle/>
          <a:p>
            <a:r>
              <a:rPr lang="en-GB" dirty="0">
                <a:hlinkClick r:id="rId3"/>
              </a:rPr>
              <a:t>http://www.youtube.com/watch?v=wlD_ImYQAgQ</a:t>
            </a:r>
            <a:r>
              <a:rPr lang="en-GB" dirty="0"/>
              <a:t> </a:t>
            </a:r>
            <a:endParaRPr lang="en-GB" dirty="0"/>
          </a:p>
        </p:txBody>
      </p:sp>
      <p:sp>
        <p:nvSpPr>
          <p:cNvPr id="8" name="TextBox 7"/>
          <p:cNvSpPr txBox="1"/>
          <p:nvPr/>
        </p:nvSpPr>
        <p:spPr>
          <a:xfrm>
            <a:off x="2495600" y="6021289"/>
            <a:ext cx="7956376" cy="646331"/>
          </a:xfrm>
          <a:prstGeom prst="rect">
            <a:avLst/>
          </a:prstGeom>
          <a:noFill/>
        </p:spPr>
        <p:txBody>
          <a:bodyPr wrap="square" rtlCol="0">
            <a:spAutoFit/>
          </a:bodyPr>
          <a:lstStyle/>
          <a:p>
            <a:pPr algn="ctr"/>
            <a:r>
              <a:rPr lang="en-GB" b="1" dirty="0">
                <a:solidFill>
                  <a:srgbClr val="7030A0"/>
                </a:solidFill>
              </a:rPr>
              <a:t>Fuse School- Global Education</a:t>
            </a:r>
            <a:endParaRPr lang="en-GB" b="1" dirty="0">
              <a:solidFill>
                <a:srgbClr val="7030A0"/>
              </a:solidFill>
            </a:endParaRPr>
          </a:p>
          <a:p>
            <a:pPr algn="ctr"/>
            <a:r>
              <a:rPr lang="en-GB" b="1" dirty="0">
                <a:solidFill>
                  <a:srgbClr val="7030A0"/>
                </a:solidFill>
              </a:rPr>
              <a:t>Great revision videos</a:t>
            </a:r>
            <a:endParaRPr lang="en-GB" b="1" dirty="0">
              <a:solidFill>
                <a:srgbClr val="7030A0"/>
              </a:solidFill>
            </a:endParaRPr>
          </a:p>
        </p:txBody>
      </p:sp>
    </p:spTree>
    <p:extLst>
      <p:ext uri="{BB962C8B-B14F-4D97-AF65-F5344CB8AC3E}">
        <p14:creationId xmlns:p14="http://schemas.microsoft.com/office/powerpoint/2010/main" val="2978501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317</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Reversible Reactions</vt:lpstr>
      <vt:lpstr>PowerPoint Presentation</vt:lpstr>
      <vt:lpstr>PowerPoint Presentation</vt:lpstr>
      <vt:lpstr>Equilibrium in reversible reactions</vt:lpstr>
      <vt:lpstr>PowerPoint Presentation</vt:lpstr>
      <vt:lpstr>Mini Plenary </vt:lpstr>
      <vt:lpstr>Video</vt:lpstr>
    </vt:vector>
  </TitlesOfParts>
  <Company>IT Services - Wirral Academy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Reversible Reactions</dc:title>
  <dc:creator>Pippa Shaw</dc:creator>
  <cp:lastModifiedBy>Pippa Shaw</cp:lastModifiedBy>
  <cp:revision>7</cp:revision>
  <dcterms:created xsi:type="dcterms:W3CDTF">2018-10-16T06:58:50Z</dcterms:created>
  <dcterms:modified xsi:type="dcterms:W3CDTF">2018-10-16T07:18:27Z</dcterms:modified>
</cp:coreProperties>
</file>