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308" r:id="rId2"/>
    <p:sldId id="306" r:id="rId3"/>
    <p:sldId id="287" r:id="rId4"/>
    <p:sldId id="304" r:id="rId5"/>
    <p:sldId id="271" r:id="rId6"/>
    <p:sldId id="272" r:id="rId7"/>
    <p:sldId id="289" r:id="rId8"/>
    <p:sldId id="273" r:id="rId9"/>
    <p:sldId id="293" r:id="rId10"/>
    <p:sldId id="275" r:id="rId11"/>
    <p:sldId id="276" r:id="rId12"/>
    <p:sldId id="277" r:id="rId13"/>
    <p:sldId id="301" r:id="rId14"/>
  </p:sldIdLst>
  <p:sldSz cx="9144000" cy="5715000" type="screen16x1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5027" autoAdjust="0"/>
  </p:normalViewPr>
  <p:slideViewPr>
    <p:cSldViewPr>
      <p:cViewPr>
        <p:scale>
          <a:sx n="79" d="100"/>
          <a:sy n="79" d="100"/>
        </p:scale>
        <p:origin x="-1116" y="-168"/>
      </p:cViewPr>
      <p:guideLst>
        <p:guide orient="horz" pos="180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3B3067-905B-254C-A0FA-72BBDFEDE0C5}" type="datetimeFigureOut">
              <a:rPr lang="en-US" smtClean="0"/>
              <a:pPr/>
              <a:t>10/24/2018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7CC225-87B2-394A-8FE9-5533093294D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9952428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96B72-A906-4A97-9539-A1F5E3FBFAD0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7726369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603F4D0-392B-4D36-B397-CA01A311877F}" type="slidenum">
              <a:rPr lang="en-GB"/>
              <a:pPr/>
              <a:t>3</a:t>
            </a:fld>
            <a:endParaRPr lang="en-GB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GB"/>
              <a:t>Boardworks GCSE Additional Science: Chemistry </a:t>
            </a:r>
          </a:p>
          <a:p>
            <a:r>
              <a:rPr lang="en-GB"/>
              <a:t>Energy Transfer</a:t>
            </a:r>
          </a:p>
        </p:txBody>
      </p:sp>
      <p:sp>
        <p:nvSpPr>
          <p:cNvPr id="1053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85800" y="685800"/>
            <a:ext cx="5486400" cy="3429000"/>
          </a:xfrm>
          <a:ln/>
        </p:spPr>
      </p:sp>
      <p:sp>
        <p:nvSpPr>
          <p:cNvPr id="105370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1"/>
            <a:ext cx="5337176" cy="4114800"/>
          </a:xfrm>
          <a:ln/>
        </p:spPr>
        <p:txBody>
          <a:bodyPr/>
          <a:lstStyle/>
          <a:p>
            <a:pPr marL="92084" indent="-92084"/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2402131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7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7E8AB-5053-480D-BC5D-129A3F06A7C7}" type="datetimeFigureOut">
              <a:rPr lang="en-GB" smtClean="0"/>
              <a:pPr/>
              <a:t>24/10/2018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B75EE-ED84-4DFE-B462-945228379F5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9859567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7E8AB-5053-480D-BC5D-129A3F06A7C7}" type="datetimeFigureOut">
              <a:rPr lang="en-GB" smtClean="0"/>
              <a:pPr/>
              <a:t>24/10/2018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B75EE-ED84-4DFE-B462-945228379F5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7233331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867"/>
            <a:ext cx="2057400" cy="487627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867"/>
            <a:ext cx="6019800" cy="487627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7E8AB-5053-480D-BC5D-129A3F06A7C7}" type="datetimeFigureOut">
              <a:rPr lang="en-GB" smtClean="0"/>
              <a:pPr/>
              <a:t>24/10/2018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B75EE-ED84-4DFE-B462-945228379F5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8433888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7E8AB-5053-480D-BC5D-129A3F06A7C7}" type="datetimeFigureOut">
              <a:rPr lang="en-GB" smtClean="0"/>
              <a:pPr/>
              <a:t>24/10/2018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B75EE-ED84-4DFE-B462-945228379F5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3896549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9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7E8AB-5053-480D-BC5D-129A3F06A7C7}" type="datetimeFigureOut">
              <a:rPr lang="en-GB" smtClean="0"/>
              <a:pPr/>
              <a:t>24/10/2018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B75EE-ED84-4DFE-B462-945228379F5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1801701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7E8AB-5053-480D-BC5D-129A3F06A7C7}" type="datetimeFigureOut">
              <a:rPr lang="en-GB" smtClean="0"/>
              <a:pPr/>
              <a:t>24/10/2018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B75EE-ED84-4DFE-B462-945228379F5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316448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3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0" y="1279263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0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7E8AB-5053-480D-BC5D-129A3F06A7C7}" type="datetimeFigureOut">
              <a:rPr lang="en-GB" smtClean="0"/>
              <a:pPr/>
              <a:t>24/10/2018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B75EE-ED84-4DFE-B462-945228379F5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5357744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7E8AB-5053-480D-BC5D-129A3F06A7C7}" type="datetimeFigureOut">
              <a:rPr lang="en-GB" smtClean="0"/>
              <a:pPr/>
              <a:t>24/10/2018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B75EE-ED84-4DFE-B462-945228379F5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2422283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7E8AB-5053-480D-BC5D-129A3F06A7C7}" type="datetimeFigureOut">
              <a:rPr lang="en-GB" smtClean="0"/>
              <a:pPr/>
              <a:t>24/10/2018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B75EE-ED84-4DFE-B462-945228379F5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5069159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5" y="227543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5" y="1195919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7E8AB-5053-480D-BC5D-129A3F06A7C7}" type="datetimeFigureOut">
              <a:rPr lang="en-GB" smtClean="0"/>
              <a:pPr/>
              <a:t>24/10/2018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B75EE-ED84-4DFE-B462-945228379F5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6062870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7E8AB-5053-480D-BC5D-129A3F06A7C7}" type="datetimeFigureOut">
              <a:rPr lang="en-GB" smtClean="0"/>
              <a:pPr/>
              <a:t>24/10/2018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B75EE-ED84-4DFE-B462-945228379F5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5200082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296961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77E8AB-5053-480D-BC5D-129A3F06A7C7}" type="datetimeFigureOut">
              <a:rPr lang="en-GB" smtClean="0"/>
              <a:pPr/>
              <a:t>24/10/2018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296961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6961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5B75EE-ED84-4DFE-B462-945228379F5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111823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157201"/>
            <a:ext cx="813690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>
                <a:latin typeface="Candara" panose="020E0502030303020204" pitchFamily="34" charset="0"/>
              </a:rPr>
              <a:t>STARTER </a:t>
            </a:r>
            <a:r>
              <a:rPr lang="en-GB" sz="2800" dirty="0" smtClean="0">
                <a:latin typeface="Candara" panose="020E0502030303020204" pitchFamily="34" charset="0"/>
              </a:rPr>
              <a:t>- Use the periodic table to name the elements or their find out their chemical symbol. </a:t>
            </a:r>
            <a:endParaRPr lang="en-GB" sz="2800" dirty="0">
              <a:latin typeface="Candara" panose="020E0502030303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57677" y="2358769"/>
            <a:ext cx="19442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b="1" dirty="0" smtClean="0">
                <a:latin typeface="Candara" panose="020E0502030303020204" pitchFamily="34" charset="0"/>
              </a:rPr>
              <a:t>Ne</a:t>
            </a:r>
            <a:endParaRPr lang="en-GB" sz="4800" b="1" dirty="0">
              <a:latin typeface="Candara" panose="020E0502030303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49529" y="3339154"/>
            <a:ext cx="194421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b="1" dirty="0" smtClean="0">
                <a:latin typeface="Candara" panose="020E0502030303020204" pitchFamily="34" charset="0"/>
              </a:rPr>
              <a:t>K</a:t>
            </a:r>
            <a:endParaRPr lang="en-GB" sz="9600" b="1" dirty="0">
              <a:latin typeface="Candara" panose="020E0502030303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79812" y="890868"/>
            <a:ext cx="194421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800" b="1" dirty="0" err="1" smtClean="0">
                <a:latin typeface="Candara" panose="020E0502030303020204" pitchFamily="34" charset="0"/>
              </a:rPr>
              <a:t>Ca</a:t>
            </a:r>
            <a:endParaRPr lang="en-GB" sz="8800" b="1" dirty="0">
              <a:latin typeface="Candara" panose="020E0502030303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408204" y="2444002"/>
            <a:ext cx="19442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b="1" dirty="0" smtClean="0">
                <a:latin typeface="Candara" panose="020E0502030303020204" pitchFamily="34" charset="0"/>
              </a:rPr>
              <a:t>N</a:t>
            </a:r>
            <a:endParaRPr lang="en-GB" sz="4800" b="1" dirty="0">
              <a:latin typeface="Candara" panose="020E0502030303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076056" y="1798821"/>
            <a:ext cx="19442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>
                <a:latin typeface="Candara" panose="020E0502030303020204" pitchFamily="34" charset="0"/>
              </a:rPr>
              <a:t>Mg</a:t>
            </a:r>
            <a:endParaRPr lang="en-GB" sz="3200" b="1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059832" y="2496045"/>
            <a:ext cx="25202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b="1" dirty="0" smtClean="0">
                <a:latin typeface="Candara" panose="020E0502030303020204" pitchFamily="34" charset="0"/>
              </a:rPr>
              <a:t>Oxygen</a:t>
            </a:r>
            <a:endParaRPr lang="en-GB" sz="4800" b="1" dirty="0">
              <a:latin typeface="Candara" panose="020E0502030303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01052" y="3819820"/>
            <a:ext cx="27173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 smtClean="0">
                <a:latin typeface="Candara" panose="020E0502030303020204" pitchFamily="34" charset="0"/>
              </a:rPr>
              <a:t>Hydrogen</a:t>
            </a:r>
            <a:endParaRPr lang="en-GB" sz="3600" b="1" dirty="0">
              <a:latin typeface="Candara" panose="020E0502030303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616116" y="3496803"/>
            <a:ext cx="31683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 smtClean="0">
                <a:latin typeface="Candara" panose="020E0502030303020204" pitchFamily="34" charset="0"/>
              </a:rPr>
              <a:t>Aluminium</a:t>
            </a:r>
            <a:endParaRPr lang="en-GB" sz="4000" b="1" dirty="0">
              <a:latin typeface="Candara" panose="020E0502030303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56783" y="1285056"/>
            <a:ext cx="19442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b="1" dirty="0" smtClean="0">
                <a:latin typeface="Candara" panose="020E0502030303020204" pitchFamily="34" charset="0"/>
              </a:rPr>
              <a:t>Argon</a:t>
            </a:r>
            <a:endParaRPr lang="en-GB" sz="4800" b="1" dirty="0">
              <a:latin typeface="Candara" panose="020E0502030303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606244" y="2945370"/>
            <a:ext cx="194421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0" b="1" dirty="0" smtClean="0">
                <a:latin typeface="Candara" panose="020E0502030303020204" pitchFamily="34" charset="0"/>
              </a:rPr>
              <a:t>S</a:t>
            </a:r>
            <a:endParaRPr lang="en-GB" sz="6000" b="1" dirty="0">
              <a:latin typeface="Candara" panose="020E0502030303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660232" y="1115892"/>
            <a:ext cx="19442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b="1" dirty="0" smtClean="0">
                <a:latin typeface="Candara" panose="020E0502030303020204" pitchFamily="34" charset="0"/>
              </a:rPr>
              <a:t>Helium</a:t>
            </a:r>
            <a:endParaRPr lang="en-GB" sz="4400" b="1" dirty="0">
              <a:latin typeface="Candara" panose="020E050203030302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23528" y="4647204"/>
            <a:ext cx="8568952" cy="830997"/>
          </a:xfrm>
          <a:prstGeom prst="rect">
            <a:avLst/>
          </a:prstGeom>
          <a:noFill/>
          <a:ln w="57150">
            <a:solidFill>
              <a:srgbClr val="00B0F0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/>
              <a:t>Extension: </a:t>
            </a:r>
            <a:r>
              <a:rPr lang="en-GB" sz="2400" dirty="0" smtClean="0"/>
              <a:t>List any elements in the periodic table that you did not know the chemical symbol for. 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xmlns="" val="2749390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913285"/>
            <a:ext cx="9144000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GB" altLang="en-US" sz="3200" dirty="0" smtClean="0">
                <a:solidFill>
                  <a:srgbClr val="FF0000"/>
                </a:solidFill>
                <a:latin typeface="Calibri Light" pitchFamily="34" charset="0"/>
              </a:rPr>
              <a:t>Activation </a:t>
            </a:r>
            <a:r>
              <a:rPr lang="en-GB" altLang="en-US" sz="3200" dirty="0">
                <a:solidFill>
                  <a:srgbClr val="FF0000"/>
                </a:solidFill>
                <a:latin typeface="Calibri Light" pitchFamily="34" charset="0"/>
              </a:rPr>
              <a:t>energy </a:t>
            </a:r>
            <a:r>
              <a:rPr lang="en-GB" altLang="en-US" sz="3200" dirty="0">
                <a:latin typeface="Calibri Light" pitchFamily="34" charset="0"/>
              </a:rPr>
              <a:t>is the MINIMUM amount of ENERGY NEEDED for a chemical reaction to take </a:t>
            </a:r>
            <a:r>
              <a:rPr lang="en-GB" altLang="en-US" sz="3200" dirty="0" smtClean="0">
                <a:latin typeface="Calibri Light" pitchFamily="34" charset="0"/>
              </a:rPr>
              <a:t>place. </a:t>
            </a:r>
            <a:endParaRPr lang="en-GB" altLang="en-US" sz="3200" dirty="0">
              <a:latin typeface="Calibri Light" pitchFamily="34" charset="0"/>
            </a:endParaRPr>
          </a:p>
          <a:p>
            <a:pPr marL="342900" indent="-342900">
              <a:buFont typeface="Arial"/>
              <a:buChar char="•"/>
            </a:pPr>
            <a:endParaRPr lang="en-GB" altLang="en-US" sz="3200" dirty="0" smtClean="0">
              <a:latin typeface="Calibri Light" pitchFamily="34" charset="0"/>
            </a:endParaRPr>
          </a:p>
          <a:p>
            <a:pPr marL="342900" indent="-342900">
              <a:buFont typeface="Arial"/>
              <a:buChar char="•"/>
            </a:pPr>
            <a:r>
              <a:rPr lang="en-GB" altLang="en-US" sz="3200" dirty="0" smtClean="0">
                <a:latin typeface="Calibri Light" pitchFamily="34" charset="0"/>
              </a:rPr>
              <a:t>Reactants must collide with sufficient energy before they can be converted into products. </a:t>
            </a:r>
          </a:p>
          <a:p>
            <a:pPr marL="342900" indent="-342900">
              <a:buFont typeface="Arial"/>
              <a:buChar char="•"/>
            </a:pPr>
            <a:endParaRPr lang="en-GB" altLang="en-US" sz="2200" b="1" dirty="0">
              <a:solidFill>
                <a:srgbClr val="800080"/>
              </a:solidFill>
              <a:latin typeface="Comic Sans MS" pitchFamily="66" charset="0"/>
            </a:endParaRPr>
          </a:p>
          <a:p>
            <a:pPr marL="342900" indent="-342900">
              <a:buFont typeface="Arial"/>
              <a:buChar char="•"/>
            </a:pPr>
            <a:endParaRPr lang="en-GB" sz="2200" dirty="0" smtClean="0"/>
          </a:p>
        </p:txBody>
      </p:sp>
      <p:sp>
        <p:nvSpPr>
          <p:cNvPr id="7" name="5-Point Star 6"/>
          <p:cNvSpPr/>
          <p:nvPr/>
        </p:nvSpPr>
        <p:spPr>
          <a:xfrm>
            <a:off x="8028384" y="265212"/>
            <a:ext cx="792088" cy="720080"/>
          </a:xfrm>
          <a:prstGeom prst="star5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1070259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553244"/>
            <a:ext cx="8229600" cy="324379"/>
          </a:xfrm>
        </p:spPr>
        <p:txBody>
          <a:bodyPr>
            <a:noAutofit/>
          </a:bodyPr>
          <a:lstStyle/>
          <a:p>
            <a:r>
              <a:rPr lang="en-GB" sz="4000" b="1" dirty="0" smtClean="0">
                <a:solidFill>
                  <a:srgbClr val="008000"/>
                </a:solidFill>
              </a:rPr>
              <a:t>How to draw the activation energy for </a:t>
            </a:r>
            <a:r>
              <a:rPr lang="en-GB" sz="4000" b="1" dirty="0" smtClean="0">
                <a:solidFill>
                  <a:srgbClr val="FF0000"/>
                </a:solidFill>
              </a:rPr>
              <a:t>exothermic reactions</a:t>
            </a:r>
            <a:endParaRPr lang="en-GB" sz="40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333" y="1777380"/>
            <a:ext cx="3635896" cy="3744416"/>
          </a:xfrm>
        </p:spPr>
        <p:txBody>
          <a:bodyPr>
            <a:noAutofit/>
          </a:bodyPr>
          <a:lstStyle/>
          <a:p>
            <a:r>
              <a:rPr lang="en-GB" sz="2800" dirty="0" smtClean="0">
                <a:latin typeface="Calibri Light" pitchFamily="34" charset="0"/>
              </a:rPr>
              <a:t>The activation energy is drawn from the reactants to the peak of the curve. </a:t>
            </a:r>
          </a:p>
          <a:p>
            <a:r>
              <a:rPr lang="en-GB" sz="2800" dirty="0" smtClean="0">
                <a:latin typeface="Calibri Light" pitchFamily="34" charset="0"/>
              </a:rPr>
              <a:t>The arrow in pink represents the activation energy.  </a:t>
            </a:r>
          </a:p>
          <a:p>
            <a:endParaRPr lang="en-GB" sz="2800" dirty="0"/>
          </a:p>
        </p:txBody>
      </p:sp>
      <p:pic>
        <p:nvPicPr>
          <p:cNvPr id="4" name="Picture 3" descr="Screen Shot 2017-05-06 at 21.26.39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355976" y="1705372"/>
            <a:ext cx="4167943" cy="37798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1737431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625252"/>
            <a:ext cx="8229600" cy="324379"/>
          </a:xfrm>
        </p:spPr>
        <p:txBody>
          <a:bodyPr>
            <a:noAutofit/>
          </a:bodyPr>
          <a:lstStyle/>
          <a:p>
            <a:r>
              <a:rPr lang="en-GB" sz="4000" b="1" dirty="0" smtClean="0">
                <a:solidFill>
                  <a:srgbClr val="008000"/>
                </a:solidFill>
              </a:rPr>
              <a:t>How to draw the activation energy for </a:t>
            </a:r>
            <a:r>
              <a:rPr lang="en-GB" sz="4000" b="1" dirty="0" smtClean="0">
                <a:solidFill>
                  <a:srgbClr val="0000FF"/>
                </a:solidFill>
              </a:rPr>
              <a:t>endothermic reactions</a:t>
            </a:r>
            <a:endParaRPr lang="en-GB" sz="4000" b="1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332" y="1777380"/>
            <a:ext cx="3760579" cy="3744416"/>
          </a:xfrm>
        </p:spPr>
        <p:txBody>
          <a:bodyPr>
            <a:noAutofit/>
          </a:bodyPr>
          <a:lstStyle/>
          <a:p>
            <a:r>
              <a:rPr lang="en-GB" sz="2800" dirty="0" smtClean="0">
                <a:latin typeface="Calibri Light" pitchFamily="34" charset="0"/>
              </a:rPr>
              <a:t>The activation energy is drawn from the reactants to the peak of the curve. </a:t>
            </a:r>
          </a:p>
          <a:p>
            <a:r>
              <a:rPr lang="en-GB" sz="2800" dirty="0" smtClean="0">
                <a:latin typeface="Calibri Light" pitchFamily="34" charset="0"/>
              </a:rPr>
              <a:t>The arrow in pink represents the activation energy.  </a:t>
            </a:r>
          </a:p>
          <a:p>
            <a:endParaRPr lang="en-GB" sz="2800" dirty="0"/>
          </a:p>
        </p:txBody>
      </p:sp>
      <p:pic>
        <p:nvPicPr>
          <p:cNvPr id="5" name="Picture 4" descr="Screen Shot 2017-05-06 at 21.39.36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923928" y="1489348"/>
            <a:ext cx="5004048" cy="4000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891976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6094" y="564444"/>
            <a:ext cx="8229600" cy="2069630"/>
          </a:xfrm>
        </p:spPr>
        <p:txBody>
          <a:bodyPr>
            <a:noAutofit/>
          </a:bodyPr>
          <a:lstStyle/>
          <a:p>
            <a:r>
              <a:rPr lang="en-GB" sz="4800" dirty="0" smtClean="0">
                <a:solidFill>
                  <a:srgbClr val="008000"/>
                </a:solidFill>
              </a:rPr>
              <a:t>Past paper question</a:t>
            </a:r>
            <a:br>
              <a:rPr lang="en-GB" sz="4800" dirty="0" smtClean="0">
                <a:solidFill>
                  <a:srgbClr val="008000"/>
                </a:solidFill>
              </a:rPr>
            </a:br>
            <a:r>
              <a:rPr lang="en-GB" sz="4800" dirty="0" smtClean="0">
                <a:solidFill>
                  <a:srgbClr val="008000"/>
                </a:solidFill>
              </a:rPr>
              <a:t>in exam conditions</a:t>
            </a:r>
            <a:br>
              <a:rPr lang="en-GB" sz="4800" dirty="0" smtClean="0">
                <a:solidFill>
                  <a:srgbClr val="008000"/>
                </a:solidFill>
              </a:rPr>
            </a:br>
            <a:r>
              <a:rPr lang="en-GB" sz="4800" dirty="0" smtClean="0">
                <a:solidFill>
                  <a:srgbClr val="008000"/>
                </a:solidFill>
              </a:rPr>
              <a:t/>
            </a:r>
            <a:br>
              <a:rPr lang="en-GB" sz="4800" dirty="0" smtClean="0">
                <a:solidFill>
                  <a:srgbClr val="008000"/>
                </a:solidFill>
              </a:rPr>
            </a:br>
            <a:r>
              <a:rPr lang="en-GB" sz="4800" dirty="0" smtClean="0">
                <a:solidFill>
                  <a:srgbClr val="FF0000"/>
                </a:solidFill>
              </a:rPr>
              <a:t>7 minutes  </a:t>
            </a:r>
            <a:endParaRPr lang="en-GB" sz="4800" dirty="0">
              <a:solidFill>
                <a:srgbClr val="FF000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988940" y="3715926"/>
            <a:ext cx="3155060" cy="199907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16094" y="3715926"/>
            <a:ext cx="4481530" cy="1604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653674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777380"/>
            <a:ext cx="8229600" cy="952500"/>
          </a:xfrm>
        </p:spPr>
        <p:txBody>
          <a:bodyPr>
            <a:noAutofit/>
          </a:bodyPr>
          <a:lstStyle/>
          <a:p>
            <a:r>
              <a:rPr lang="en-GB" sz="6600" b="1" u="sng" dirty="0" smtClean="0"/>
              <a:t>Reaction Profiles</a:t>
            </a:r>
            <a:endParaRPr lang="en-GB" sz="6600" b="1" u="sng" dirty="0"/>
          </a:p>
        </p:txBody>
      </p:sp>
    </p:spTree>
    <p:extLst>
      <p:ext uri="{BB962C8B-B14F-4D97-AF65-F5344CB8AC3E}">
        <p14:creationId xmlns:p14="http://schemas.microsoft.com/office/powerpoint/2010/main" xmlns="" val="3318550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7317" name="Text Box 5"/>
          <p:cNvSpPr txBox="1">
            <a:spLocks noChangeArrowheads="1"/>
          </p:cNvSpPr>
          <p:nvPr/>
        </p:nvSpPr>
        <p:spPr bwMode="auto">
          <a:xfrm>
            <a:off x="114082" y="1377158"/>
            <a:ext cx="842825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>
              <a:spcBef>
                <a:spcPct val="0"/>
              </a:spcBef>
            </a:pPr>
            <a:r>
              <a:rPr lang="en-GB" sz="2800" b="1">
                <a:solidFill>
                  <a:srgbClr val="FF6600"/>
                </a:solidFill>
              </a:rPr>
              <a:t>exothermic</a:t>
            </a:r>
            <a:r>
              <a:rPr lang="en-GB" sz="2800"/>
              <a:t> reactions release energy – they get hot</a:t>
            </a:r>
          </a:p>
        </p:txBody>
      </p:sp>
      <p:sp>
        <p:nvSpPr>
          <p:cNvPr id="1037318" name="Text Box 6"/>
          <p:cNvSpPr txBox="1">
            <a:spLocks noChangeArrowheads="1"/>
          </p:cNvSpPr>
          <p:nvPr/>
        </p:nvSpPr>
        <p:spPr bwMode="auto">
          <a:xfrm>
            <a:off x="108356" y="3133991"/>
            <a:ext cx="853561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>
              <a:spcBef>
                <a:spcPct val="0"/>
              </a:spcBef>
            </a:pPr>
            <a:r>
              <a:rPr lang="en-GB" sz="2800" b="1" dirty="0">
                <a:solidFill>
                  <a:srgbClr val="FF6600"/>
                </a:solidFill>
              </a:rPr>
              <a:t>endothermic</a:t>
            </a:r>
            <a:r>
              <a:rPr lang="en-GB" sz="2800" dirty="0">
                <a:solidFill>
                  <a:srgbClr val="000066"/>
                </a:solidFill>
              </a:rPr>
              <a:t> reactions absorb energy – they get cold</a:t>
            </a:r>
          </a:p>
        </p:txBody>
      </p:sp>
      <p:sp>
        <p:nvSpPr>
          <p:cNvPr id="1037319" name="Text Box 7"/>
          <p:cNvSpPr txBox="1">
            <a:spLocks noChangeArrowheads="1"/>
          </p:cNvSpPr>
          <p:nvPr/>
        </p:nvSpPr>
        <p:spPr bwMode="auto">
          <a:xfrm>
            <a:off x="358768" y="1795200"/>
            <a:ext cx="384017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61950" indent="-361950" eaLnBrk="0" hangingPunct="0">
              <a:spcBef>
                <a:spcPct val="0"/>
              </a:spcBef>
              <a:buClr>
                <a:srgbClr val="FF6600"/>
              </a:buClr>
              <a:buFont typeface="Wingdings" pitchFamily="2" charset="2"/>
              <a:buChar char="l"/>
            </a:pPr>
            <a:r>
              <a:rPr lang="en-GB" sz="2800" dirty="0">
                <a:solidFill>
                  <a:srgbClr val="000066"/>
                </a:solidFill>
              </a:rPr>
              <a:t>ex = out (as in ‘</a:t>
            </a:r>
            <a:r>
              <a:rPr lang="en-GB" sz="2800" u="sng" dirty="0">
                <a:solidFill>
                  <a:srgbClr val="000066"/>
                </a:solidFill>
              </a:rPr>
              <a:t>ex</a:t>
            </a:r>
            <a:r>
              <a:rPr lang="en-GB" sz="2800" dirty="0">
                <a:solidFill>
                  <a:srgbClr val="000066"/>
                </a:solidFill>
              </a:rPr>
              <a:t>it’)</a:t>
            </a:r>
          </a:p>
        </p:txBody>
      </p:sp>
      <p:sp>
        <p:nvSpPr>
          <p:cNvPr id="1037320" name="Text Box 8"/>
          <p:cNvSpPr txBox="1">
            <a:spLocks noChangeArrowheads="1"/>
          </p:cNvSpPr>
          <p:nvPr/>
        </p:nvSpPr>
        <p:spPr bwMode="auto">
          <a:xfrm>
            <a:off x="327020" y="3558647"/>
            <a:ext cx="443548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61950" indent="-361950" eaLnBrk="0" hangingPunct="0">
              <a:spcBef>
                <a:spcPct val="0"/>
              </a:spcBef>
              <a:buClr>
                <a:srgbClr val="FF6600"/>
              </a:buClr>
              <a:buFont typeface="Wingdings" pitchFamily="2" charset="2"/>
              <a:buChar char="l"/>
            </a:pPr>
            <a:r>
              <a:rPr lang="en-GB" sz="2800" dirty="0">
                <a:solidFill>
                  <a:srgbClr val="000066"/>
                </a:solidFill>
              </a:rPr>
              <a:t>en = in (as in ‘</a:t>
            </a:r>
            <a:r>
              <a:rPr lang="en-GB" sz="2800" u="sng" dirty="0">
                <a:solidFill>
                  <a:srgbClr val="000066"/>
                </a:solidFill>
              </a:rPr>
              <a:t>en</a:t>
            </a:r>
            <a:r>
              <a:rPr lang="en-GB" sz="2800" dirty="0">
                <a:solidFill>
                  <a:srgbClr val="000066"/>
                </a:solidFill>
              </a:rPr>
              <a:t>trance’)</a:t>
            </a:r>
          </a:p>
        </p:txBody>
      </p:sp>
      <p:sp>
        <p:nvSpPr>
          <p:cNvPr id="1037321" name="Text Box 9"/>
          <p:cNvSpPr txBox="1">
            <a:spLocks noChangeArrowheads="1"/>
          </p:cNvSpPr>
          <p:nvPr/>
        </p:nvSpPr>
        <p:spPr bwMode="auto">
          <a:xfrm>
            <a:off x="221042" y="4265085"/>
            <a:ext cx="642264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en-GB" sz="2800" dirty="0"/>
              <a:t>Most chemical reactions are exothermic.</a:t>
            </a:r>
          </a:p>
        </p:txBody>
      </p:sp>
      <p:sp>
        <p:nvSpPr>
          <p:cNvPr id="1037322" name="Text Box 10"/>
          <p:cNvSpPr txBox="1">
            <a:spLocks noChangeArrowheads="1"/>
          </p:cNvSpPr>
          <p:nvPr/>
        </p:nvSpPr>
        <p:spPr bwMode="auto">
          <a:xfrm>
            <a:off x="323528" y="2213241"/>
            <a:ext cx="450088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61950" indent="-361950" eaLnBrk="0" hangingPunct="0">
              <a:spcBef>
                <a:spcPct val="0"/>
              </a:spcBef>
              <a:buClr>
                <a:srgbClr val="FF6600"/>
              </a:buClr>
              <a:buFont typeface="Wingdings" pitchFamily="2" charset="2"/>
              <a:buChar char="l"/>
            </a:pPr>
            <a:r>
              <a:rPr lang="en-GB" sz="2800">
                <a:solidFill>
                  <a:srgbClr val="000066"/>
                </a:solidFill>
              </a:rPr>
              <a:t>thermic = relating to heat</a:t>
            </a:r>
          </a:p>
        </p:txBody>
      </p:sp>
      <p:sp>
        <p:nvSpPr>
          <p:cNvPr id="1037323" name="Rectangle 11"/>
          <p:cNvSpPr>
            <a:spLocks noGrp="1" noChangeArrowheads="1"/>
          </p:cNvSpPr>
          <p:nvPr>
            <p:ph type="title"/>
          </p:nvPr>
        </p:nvSpPr>
        <p:spPr>
          <a:xfrm>
            <a:off x="0" y="329260"/>
            <a:ext cx="9144000" cy="952500"/>
          </a:xfrm>
        </p:spPr>
        <p:txBody>
          <a:bodyPr>
            <a:noAutofit/>
          </a:bodyPr>
          <a:lstStyle/>
          <a:p>
            <a:r>
              <a:rPr lang="en-GB" sz="3200" b="1" dirty="0" smtClean="0">
                <a:solidFill>
                  <a:srgbClr val="008000"/>
                </a:solidFill>
              </a:rPr>
              <a:t>REVIEW: Exothermic </a:t>
            </a:r>
            <a:r>
              <a:rPr lang="en-GB" sz="3200" b="1" dirty="0">
                <a:solidFill>
                  <a:srgbClr val="008000"/>
                </a:solidFill>
              </a:rPr>
              <a:t>and endothermic reactions</a:t>
            </a:r>
          </a:p>
        </p:txBody>
      </p:sp>
    </p:spTree>
    <p:extLst>
      <p:ext uri="{BB962C8B-B14F-4D97-AF65-F5344CB8AC3E}">
        <p14:creationId xmlns:p14="http://schemas.microsoft.com/office/powerpoint/2010/main" xmlns="" val="689484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37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37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037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037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037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037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7317" grpId="0"/>
      <p:bldP spid="1037318" grpId="0"/>
      <p:bldP spid="1037319" grpId="0"/>
      <p:bldP spid="1037320" grpId="0"/>
      <p:bldP spid="1037321" grpId="0"/>
      <p:bldP spid="103732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65212"/>
            <a:ext cx="6218327" cy="952500"/>
          </a:xfrm>
        </p:spPr>
        <p:txBody>
          <a:bodyPr>
            <a:noAutofit/>
          </a:bodyPr>
          <a:lstStyle/>
          <a:p>
            <a:pPr algn="l"/>
            <a:r>
              <a:rPr lang="en-GB" sz="5400" b="1" u="sng" dirty="0" smtClean="0">
                <a:solidFill>
                  <a:srgbClr val="008000"/>
                </a:solidFill>
              </a:rPr>
              <a:t>Learning outcomes:</a:t>
            </a:r>
            <a:endParaRPr lang="en-GB" sz="5400" b="1" u="sng" dirty="0">
              <a:solidFill>
                <a:srgbClr val="008000"/>
              </a:solidFill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0" y="1705372"/>
            <a:ext cx="8604448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GB" altLang="en-US" sz="3200" dirty="0" smtClean="0">
                <a:solidFill>
                  <a:srgbClr val="008000"/>
                </a:solidFill>
                <a:latin typeface="Calibri Light" pitchFamily="34" charset="0"/>
              </a:rPr>
              <a:t>Expected: draw reaction profiles for exothermic and endothermic reactions.  Grade 4</a:t>
            </a:r>
          </a:p>
          <a:p>
            <a:pPr>
              <a:defRPr/>
            </a:pPr>
            <a:endParaRPr lang="en-GB" altLang="en-US" sz="3200" dirty="0" smtClean="0">
              <a:solidFill>
                <a:srgbClr val="008000"/>
              </a:solidFill>
              <a:latin typeface="Calibri Light" pitchFamily="34" charset="0"/>
            </a:endParaRPr>
          </a:p>
          <a:p>
            <a:pPr>
              <a:defRPr/>
            </a:pPr>
            <a:r>
              <a:rPr lang="en-GB" altLang="en-US" sz="3200" dirty="0" smtClean="0">
                <a:solidFill>
                  <a:srgbClr val="FF6600"/>
                </a:solidFill>
                <a:latin typeface="Calibri Light" pitchFamily="34" charset="0"/>
              </a:rPr>
              <a:t>Challenge: understand the definition of activation energy. Grade 6</a:t>
            </a:r>
          </a:p>
          <a:p>
            <a:pPr>
              <a:defRPr/>
            </a:pPr>
            <a:endParaRPr lang="en-GB" altLang="en-US" sz="3200" dirty="0" smtClean="0">
              <a:solidFill>
                <a:srgbClr val="FF6600"/>
              </a:solidFill>
              <a:latin typeface="Calibri Ligh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68209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633364"/>
            <a:ext cx="4572000" cy="35775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61356"/>
            <a:ext cx="5148064" cy="3771636"/>
          </a:xfrm>
        </p:spPr>
        <p:txBody>
          <a:bodyPr>
            <a:normAutofit/>
          </a:bodyPr>
          <a:lstStyle/>
          <a:p>
            <a:r>
              <a:rPr lang="en-GB" sz="2400" dirty="0" smtClean="0">
                <a:latin typeface="Calibri Light" pitchFamily="34" charset="0"/>
              </a:rPr>
              <a:t>You can find out more information about what is happening in a particular reaction by looking at its reaction profile. </a:t>
            </a:r>
          </a:p>
          <a:p>
            <a:endParaRPr lang="en-GB" sz="2400" dirty="0">
              <a:latin typeface="Calibri Light" pitchFamily="34" charset="0"/>
            </a:endParaRPr>
          </a:p>
          <a:p>
            <a:r>
              <a:rPr lang="en-GB" sz="2400" dirty="0" smtClean="0">
                <a:latin typeface="Calibri Light" pitchFamily="34" charset="0"/>
              </a:rPr>
              <a:t>The diagram gives information about the energy contained in the reactant and products measured in kilojoules per mole  (kj/mol).</a:t>
            </a:r>
          </a:p>
          <a:p>
            <a:endParaRPr lang="en-GB" sz="2400" dirty="0"/>
          </a:p>
          <a:p>
            <a:endParaRPr lang="en-GB" sz="2400" dirty="0" smtClean="0"/>
          </a:p>
          <a:p>
            <a:endParaRPr lang="en-GB" sz="2400" dirty="0" smtClean="0"/>
          </a:p>
          <a:p>
            <a:endParaRPr lang="en-GB" sz="2400" dirty="0"/>
          </a:p>
          <a:p>
            <a:endParaRPr lang="en-GB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467544" y="409228"/>
            <a:ext cx="850797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400" b="1" dirty="0" smtClean="0">
                <a:solidFill>
                  <a:srgbClr val="008000"/>
                </a:solidFill>
              </a:rPr>
              <a:t>What is meant by reaction profiles?</a:t>
            </a:r>
            <a:endParaRPr lang="en-GB" sz="4400" b="1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00740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51920" y="265212"/>
            <a:ext cx="5040560" cy="528402"/>
          </a:xfrm>
        </p:spPr>
        <p:txBody>
          <a:bodyPr>
            <a:noAutofit/>
          </a:bodyPr>
          <a:lstStyle/>
          <a:p>
            <a:r>
              <a:rPr lang="en-GB" sz="3600" b="1" u="sng" dirty="0" smtClean="0">
                <a:solidFill>
                  <a:srgbClr val="008000"/>
                </a:solidFill>
              </a:rPr>
              <a:t>Exothermic reactions reaction profile</a:t>
            </a:r>
            <a:endParaRPr lang="en-GB" sz="3600" b="1" u="sng" dirty="0">
              <a:solidFill>
                <a:srgbClr val="008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1"/>
            <a:ext cx="421196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GB" sz="2400" dirty="0" smtClean="0">
                <a:latin typeface="Calibri Light" pitchFamily="34" charset="0"/>
              </a:rPr>
              <a:t>First things to notice is products have less energy then the reactants.</a:t>
            </a:r>
            <a:endParaRPr lang="en-GB" sz="2400" dirty="0">
              <a:latin typeface="Calibri Light" pitchFamily="34" charset="0"/>
            </a:endParaRPr>
          </a:p>
          <a:p>
            <a:pPr marL="342900" indent="-342900">
              <a:buFont typeface="Arial"/>
              <a:buChar char="•"/>
            </a:pPr>
            <a:endParaRPr lang="en-GB" sz="2400" dirty="0" smtClean="0">
              <a:latin typeface="Calibri Light" pitchFamily="34" charset="0"/>
            </a:endParaRPr>
          </a:p>
          <a:p>
            <a:pPr marL="342900" indent="-342900">
              <a:buFont typeface="Arial"/>
              <a:buChar char="•"/>
            </a:pPr>
            <a:r>
              <a:rPr lang="en-GB" sz="2400" dirty="0" smtClean="0">
                <a:latin typeface="Calibri Light" pitchFamily="34" charset="0"/>
              </a:rPr>
              <a:t>That is because energy is being transferred from the reaction to the surroundings </a:t>
            </a:r>
          </a:p>
          <a:p>
            <a:pPr marL="342900" indent="-342900">
              <a:buFont typeface="Arial"/>
              <a:buChar char="•"/>
            </a:pPr>
            <a:endParaRPr lang="en-GB" sz="2400" dirty="0">
              <a:latin typeface="Calibri Light" pitchFamily="34" charset="0"/>
            </a:endParaRPr>
          </a:p>
          <a:p>
            <a:pPr marL="342900" indent="-342900">
              <a:buFont typeface="Arial"/>
              <a:buChar char="•"/>
            </a:pPr>
            <a:r>
              <a:rPr lang="en-GB" sz="2400" dirty="0" smtClean="0">
                <a:latin typeface="Calibri Light" pitchFamily="34" charset="0"/>
              </a:rPr>
              <a:t>The difference between the energy of the reactants and the energy of the  products tells us the energy that is being released to the surroundings.</a:t>
            </a:r>
          </a:p>
        </p:txBody>
      </p:sp>
      <p:pic>
        <p:nvPicPr>
          <p:cNvPr id="15" name="Picture 14" descr="Screen Shot 2017-05-06 at 20.53.56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043482" y="1273325"/>
            <a:ext cx="5100518" cy="444167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51520" y="769268"/>
            <a:ext cx="3384376" cy="3970318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 smtClean="0">
                <a:solidFill>
                  <a:srgbClr val="FF0000"/>
                </a:solidFill>
              </a:rPr>
              <a:t>Write the subtitle and draw the diagram with a ruler and pencil. Do the labels in PEN!</a:t>
            </a:r>
            <a:endParaRPr lang="en-GB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72373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 rot="16200000" flipH="1">
            <a:off x="-972685" y="2845225"/>
            <a:ext cx="4290719" cy="1144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166953" y="4996304"/>
            <a:ext cx="6223756" cy="132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523745" y="5139328"/>
            <a:ext cx="34207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Progress of reaction </a:t>
            </a:r>
          </a:p>
        </p:txBody>
      </p:sp>
      <p:cxnSp>
        <p:nvCxnSpPr>
          <p:cNvPr id="11" name="Straight Connector 10"/>
          <p:cNvCxnSpPr/>
          <p:nvPr/>
        </p:nvCxnSpPr>
        <p:spPr>
          <a:xfrm flipV="1">
            <a:off x="1395772" y="2650712"/>
            <a:ext cx="1727549" cy="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331642" y="1633364"/>
            <a:ext cx="19334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Reactants</a:t>
            </a:r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 flipV="1">
            <a:off x="4559303" y="4147697"/>
            <a:ext cx="1727549" cy="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572001" y="3217540"/>
            <a:ext cx="19334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Products </a:t>
            </a:r>
          </a:p>
        </p:txBody>
      </p:sp>
      <p:cxnSp>
        <p:nvCxnSpPr>
          <p:cNvPr id="16" name="Straight Arrow Connector 15"/>
          <p:cNvCxnSpPr/>
          <p:nvPr/>
        </p:nvCxnSpPr>
        <p:spPr>
          <a:xfrm rot="5400000">
            <a:off x="2775253" y="3399072"/>
            <a:ext cx="1496985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022133" y="3251167"/>
            <a:ext cx="1879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ΔH = negative</a:t>
            </a:r>
          </a:p>
        </p:txBody>
      </p:sp>
      <p:sp>
        <p:nvSpPr>
          <p:cNvPr id="19" name="TextBox 18"/>
          <p:cNvSpPr txBox="1"/>
          <p:nvPr/>
        </p:nvSpPr>
        <p:spPr>
          <a:xfrm rot="16200000">
            <a:off x="-783457" y="1888963"/>
            <a:ext cx="28506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Energy (</a:t>
            </a:r>
            <a:r>
              <a:rPr lang="en-US" dirty="0" smtClean="0"/>
              <a:t>joules) 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3491880" y="1489348"/>
            <a:ext cx="61853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C</a:t>
            </a:r>
            <a:r>
              <a:rPr lang="en-GB" sz="2800" baseline="-25000" dirty="0" smtClean="0"/>
              <a:t>5</a:t>
            </a:r>
            <a:r>
              <a:rPr lang="en-GB" sz="2800" dirty="0" smtClean="0"/>
              <a:t>H</a:t>
            </a:r>
            <a:r>
              <a:rPr lang="en-GB" sz="2800" baseline="-25000" dirty="0" smtClean="0"/>
              <a:t>12</a:t>
            </a:r>
            <a:r>
              <a:rPr lang="en-GB" sz="2800" dirty="0" smtClean="0"/>
              <a:t>   +     O</a:t>
            </a:r>
            <a:r>
              <a:rPr lang="en-GB" sz="2800" baseline="-25000" dirty="0" smtClean="0"/>
              <a:t>2</a:t>
            </a:r>
            <a:r>
              <a:rPr lang="en-GB" sz="2800" dirty="0" smtClean="0"/>
              <a:t>            H</a:t>
            </a:r>
            <a:r>
              <a:rPr lang="en-GB" sz="2800" baseline="-25000" dirty="0" smtClean="0"/>
              <a:t>2</a:t>
            </a:r>
            <a:r>
              <a:rPr lang="en-GB" sz="2800" dirty="0" smtClean="0"/>
              <a:t>O    +      CO</a:t>
            </a:r>
            <a:r>
              <a:rPr lang="en-GB" sz="2800" baseline="-25000" dirty="0" smtClean="0"/>
              <a:t>2</a:t>
            </a:r>
            <a:endParaRPr lang="en-GB" sz="2800" dirty="0"/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5796136" y="1777380"/>
            <a:ext cx="59394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251520" y="0"/>
            <a:ext cx="864096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>
                <a:solidFill>
                  <a:srgbClr val="FF0000"/>
                </a:solidFill>
              </a:rPr>
              <a:t>Complete the reaction </a:t>
            </a:r>
            <a:r>
              <a:rPr lang="en-GB" sz="3200" b="1" dirty="0" smtClean="0">
                <a:solidFill>
                  <a:srgbClr val="FF0000"/>
                </a:solidFill>
              </a:rPr>
              <a:t>profile for an </a:t>
            </a:r>
            <a:r>
              <a:rPr lang="en-GB" sz="3200" b="1" dirty="0" smtClean="0">
                <a:solidFill>
                  <a:srgbClr val="FF0000"/>
                </a:solidFill>
              </a:rPr>
              <a:t>exothermic </a:t>
            </a:r>
            <a:r>
              <a:rPr lang="en-GB" sz="3200" b="1" dirty="0" smtClean="0">
                <a:solidFill>
                  <a:srgbClr val="FF0000"/>
                </a:solidFill>
              </a:rPr>
              <a:t>reaction</a:t>
            </a:r>
            <a:endParaRPr lang="en-GB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717895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7944" y="228865"/>
            <a:ext cx="4618856" cy="952500"/>
          </a:xfrm>
        </p:spPr>
        <p:txBody>
          <a:bodyPr>
            <a:noAutofit/>
          </a:bodyPr>
          <a:lstStyle/>
          <a:p>
            <a:r>
              <a:rPr lang="en-GB" sz="3600" b="1" u="sng" dirty="0" smtClean="0">
                <a:solidFill>
                  <a:srgbClr val="008000"/>
                </a:solidFill>
              </a:rPr>
              <a:t>Endothermic reactions reaction profile   </a:t>
            </a:r>
            <a:endParaRPr lang="en-GB" sz="3600" b="1" u="sng" dirty="0">
              <a:solidFill>
                <a:srgbClr val="008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81236"/>
            <a:ext cx="3923928" cy="4968552"/>
          </a:xfrm>
        </p:spPr>
        <p:txBody>
          <a:bodyPr>
            <a:normAutofit/>
          </a:bodyPr>
          <a:lstStyle/>
          <a:p>
            <a:r>
              <a:rPr lang="en-GB" sz="2800" dirty="0">
                <a:latin typeface="Calibri Light" pitchFamily="34" charset="0"/>
              </a:rPr>
              <a:t>First things to notice is products have </a:t>
            </a:r>
            <a:r>
              <a:rPr lang="en-GB" sz="2800" dirty="0" smtClean="0">
                <a:latin typeface="Calibri Light" pitchFamily="34" charset="0"/>
              </a:rPr>
              <a:t>more energy </a:t>
            </a:r>
            <a:r>
              <a:rPr lang="en-GB" sz="2800" dirty="0">
                <a:latin typeface="Calibri Light" pitchFamily="34" charset="0"/>
              </a:rPr>
              <a:t>then the reactants</a:t>
            </a:r>
            <a:r>
              <a:rPr lang="en-GB" sz="2800" dirty="0" smtClean="0">
                <a:latin typeface="Calibri Light" pitchFamily="34" charset="0"/>
              </a:rPr>
              <a:t>.</a:t>
            </a:r>
          </a:p>
          <a:p>
            <a:pPr marL="0" indent="0">
              <a:buNone/>
            </a:pPr>
            <a:endParaRPr lang="en-GB" sz="2800" dirty="0" smtClean="0">
              <a:latin typeface="Calibri Light" pitchFamily="34" charset="0"/>
            </a:endParaRPr>
          </a:p>
          <a:p>
            <a:r>
              <a:rPr lang="en-GB" sz="2800" dirty="0" smtClean="0">
                <a:latin typeface="Calibri Light" pitchFamily="34" charset="0"/>
              </a:rPr>
              <a:t>That is because energy is being taken in from the surroundings.</a:t>
            </a:r>
          </a:p>
          <a:p>
            <a:endParaRPr lang="en-GB" sz="2800" dirty="0">
              <a:latin typeface="Calibri Light" pitchFamily="34" charset="0"/>
            </a:endParaRPr>
          </a:p>
          <a:p>
            <a:endParaRPr lang="en-GB" sz="2800" dirty="0">
              <a:latin typeface="Calibri Light" pitchFamily="34" charset="0"/>
            </a:endParaRPr>
          </a:p>
        </p:txBody>
      </p:sp>
      <p:pic>
        <p:nvPicPr>
          <p:cNvPr id="5" name="Picture 4" descr="Screen Shot 2017-05-06 at 21.05.51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923928" y="1417340"/>
            <a:ext cx="5220072" cy="410696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51520" y="769268"/>
            <a:ext cx="3384376" cy="3970318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 smtClean="0">
                <a:solidFill>
                  <a:srgbClr val="FF0000"/>
                </a:solidFill>
              </a:rPr>
              <a:t>Write the subtitle and draw the diagram with a ruler and pencil. Do the labels in PEN!</a:t>
            </a:r>
            <a:endParaRPr lang="en-GB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03073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 rot="16200000" flipH="1">
            <a:off x="-972685" y="2845225"/>
            <a:ext cx="4290719" cy="1144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1166953" y="4996304"/>
            <a:ext cx="6223756" cy="132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3523745" y="5139328"/>
            <a:ext cx="34207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Progress of reaction </a:t>
            </a:r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1395772" y="4233511"/>
            <a:ext cx="1727549" cy="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475658" y="3505572"/>
            <a:ext cx="19334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Reactants</a:t>
            </a:r>
          </a:p>
        </p:txBody>
      </p:sp>
      <p:cxnSp>
        <p:nvCxnSpPr>
          <p:cNvPr id="11" name="Straight Connector 10"/>
          <p:cNvCxnSpPr/>
          <p:nvPr/>
        </p:nvCxnSpPr>
        <p:spPr>
          <a:xfrm flipV="1">
            <a:off x="3861418" y="2650711"/>
            <a:ext cx="1727549" cy="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923930" y="1849388"/>
            <a:ext cx="19334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Products </a:t>
            </a:r>
          </a:p>
        </p:txBody>
      </p:sp>
      <p:sp>
        <p:nvSpPr>
          <p:cNvPr id="13" name="TextBox 12"/>
          <p:cNvSpPr txBox="1"/>
          <p:nvPr/>
        </p:nvSpPr>
        <p:spPr>
          <a:xfrm rot="16200000">
            <a:off x="-783457" y="1888963"/>
            <a:ext cx="28506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Energy (joule) 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 flipV="1">
            <a:off x="3563888" y="2713484"/>
            <a:ext cx="0" cy="151216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5652120" y="1417340"/>
            <a:ext cx="32403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rgbClr val="0000FF"/>
                </a:solidFill>
              </a:rPr>
              <a:t>H</a:t>
            </a:r>
            <a:r>
              <a:rPr lang="en-GB" sz="2800" baseline="-25000" dirty="0" smtClean="0">
                <a:solidFill>
                  <a:srgbClr val="0000FF"/>
                </a:solidFill>
              </a:rPr>
              <a:t>2</a:t>
            </a:r>
            <a:r>
              <a:rPr lang="en-GB" sz="2800" dirty="0" smtClean="0">
                <a:solidFill>
                  <a:srgbClr val="0000FF"/>
                </a:solidFill>
              </a:rPr>
              <a:t>    +     I</a:t>
            </a:r>
            <a:r>
              <a:rPr lang="en-GB" sz="2800" baseline="-25000" dirty="0" smtClean="0">
                <a:solidFill>
                  <a:srgbClr val="0000FF"/>
                </a:solidFill>
              </a:rPr>
              <a:t>2</a:t>
            </a:r>
            <a:r>
              <a:rPr lang="en-GB" sz="2800" dirty="0" smtClean="0">
                <a:solidFill>
                  <a:srgbClr val="0000FF"/>
                </a:solidFill>
              </a:rPr>
              <a:t>          2HI</a:t>
            </a:r>
            <a:endParaRPr lang="en-GB" sz="2800" dirty="0">
              <a:solidFill>
                <a:srgbClr val="0000FF"/>
              </a:solidFill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7308304" y="1705372"/>
            <a:ext cx="50405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251520" y="0"/>
            <a:ext cx="864096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>
                <a:solidFill>
                  <a:srgbClr val="FF0000"/>
                </a:solidFill>
              </a:rPr>
              <a:t>Complete the reaction </a:t>
            </a:r>
            <a:r>
              <a:rPr lang="en-GB" sz="3200" b="1" dirty="0" smtClean="0">
                <a:solidFill>
                  <a:srgbClr val="FF0000"/>
                </a:solidFill>
              </a:rPr>
              <a:t>profile for an </a:t>
            </a:r>
            <a:r>
              <a:rPr lang="en-GB" sz="3200" b="1" dirty="0" smtClean="0">
                <a:solidFill>
                  <a:srgbClr val="FF0000"/>
                </a:solidFill>
              </a:rPr>
              <a:t>endothermic </a:t>
            </a:r>
            <a:r>
              <a:rPr lang="en-GB" sz="3200" b="1" dirty="0" smtClean="0">
                <a:solidFill>
                  <a:srgbClr val="FF0000"/>
                </a:solidFill>
              </a:rPr>
              <a:t>reaction</a:t>
            </a:r>
            <a:endParaRPr lang="en-GB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322340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428</TotalTime>
  <Words>457</Words>
  <Application>Microsoft Office PowerPoint</Application>
  <PresentationFormat>On-screen Show (16:10)</PresentationFormat>
  <Paragraphs>71</Paragraphs>
  <Slides>13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Slide 1</vt:lpstr>
      <vt:lpstr>Reaction Profiles</vt:lpstr>
      <vt:lpstr>REVIEW: Exothermic and endothermic reactions</vt:lpstr>
      <vt:lpstr>Learning outcomes:</vt:lpstr>
      <vt:lpstr>Slide 5</vt:lpstr>
      <vt:lpstr>Exothermic reactions reaction profile</vt:lpstr>
      <vt:lpstr>Slide 7</vt:lpstr>
      <vt:lpstr>Endothermic reactions reaction profile   </vt:lpstr>
      <vt:lpstr>Slide 9</vt:lpstr>
      <vt:lpstr>Slide 10</vt:lpstr>
      <vt:lpstr>How to draw the activation energy for exothermic reactions</vt:lpstr>
      <vt:lpstr>How to draw the activation energy for endothermic reactions</vt:lpstr>
      <vt:lpstr>Past paper question in exam conditions  7 minutes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Why is Fr more reactive than Li?</dc:title>
  <dc:creator>Andrew Nalborczyk</dc:creator>
  <cp:lastModifiedBy>Owner</cp:lastModifiedBy>
  <cp:revision>52</cp:revision>
  <dcterms:created xsi:type="dcterms:W3CDTF">2014-02-05T13:03:27Z</dcterms:created>
  <dcterms:modified xsi:type="dcterms:W3CDTF">2018-10-24T11:44:49Z</dcterms:modified>
</cp:coreProperties>
</file>