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3" r:id="rId4"/>
    <p:sldId id="259" r:id="rId5"/>
    <p:sldId id="264" r:id="rId6"/>
    <p:sldId id="260" r:id="rId7"/>
    <p:sldId id="261" r:id="rId8"/>
    <p:sldId id="265" r:id="rId9"/>
    <p:sldId id="267" r:id="rId10"/>
    <p:sldId id="266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9011-B7DD-4530-984A-AF6E144A4F6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8868-8D9F-41B9-9844-0CDB3D065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57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9011-B7DD-4530-984A-AF6E144A4F6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8868-8D9F-41B9-9844-0CDB3D065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34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9011-B7DD-4530-984A-AF6E144A4F6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8868-8D9F-41B9-9844-0CDB3D065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43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9011-B7DD-4530-984A-AF6E144A4F6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8868-8D9F-41B9-9844-0CDB3D065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39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9011-B7DD-4530-984A-AF6E144A4F6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8868-8D9F-41B9-9844-0CDB3D065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4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9011-B7DD-4530-984A-AF6E144A4F6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8868-8D9F-41B9-9844-0CDB3D065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9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9011-B7DD-4530-984A-AF6E144A4F6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8868-8D9F-41B9-9844-0CDB3D065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72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9011-B7DD-4530-984A-AF6E144A4F6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8868-8D9F-41B9-9844-0CDB3D065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64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9011-B7DD-4530-984A-AF6E144A4F6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8868-8D9F-41B9-9844-0CDB3D065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53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9011-B7DD-4530-984A-AF6E144A4F6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8868-8D9F-41B9-9844-0CDB3D065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19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9011-B7DD-4530-984A-AF6E144A4F6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8868-8D9F-41B9-9844-0CDB3D065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2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09011-B7DD-4530-984A-AF6E144A4F6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18868-8D9F-41B9-9844-0CDB3D065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74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803"/>
            <a:ext cx="9144000" cy="962469"/>
          </a:xfrm>
        </p:spPr>
        <p:txBody>
          <a:bodyPr/>
          <a:lstStyle/>
          <a:p>
            <a:r>
              <a:rPr lang="en-US" b="1" u="sng" smtClean="0">
                <a:solidFill>
                  <a:srgbClr val="0070C0"/>
                </a:solidFill>
              </a:rPr>
              <a:t>“Do Now”</a:t>
            </a:r>
            <a:r>
              <a:rPr lang="en-US" b="1" u="sng" smtClean="0"/>
              <a:t>: </a:t>
            </a:r>
            <a:r>
              <a:rPr lang="en-US" b="1" u="sng" dirty="0" smtClean="0"/>
              <a:t>4 minutes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9016" y="1553782"/>
            <a:ext cx="3486912" cy="69564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+mj-lt"/>
              </a:rPr>
              <a:t>1. Draw Butane</a:t>
            </a:r>
            <a:endParaRPr lang="en-GB" sz="3600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245864" y="1553782"/>
            <a:ext cx="3486912" cy="695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>
                <a:latin typeface="+mj-lt"/>
              </a:rPr>
              <a:t>2</a:t>
            </a:r>
            <a:r>
              <a:rPr lang="en-US" sz="3600" dirty="0" smtClean="0">
                <a:latin typeface="+mj-lt"/>
              </a:rPr>
              <a:t>. Draw Propene</a:t>
            </a:r>
            <a:endParaRPr lang="en-GB" sz="3600" dirty="0">
              <a:latin typeface="+mj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122920" y="1348173"/>
            <a:ext cx="3992880" cy="166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+mj-lt"/>
              </a:rPr>
              <a:t>3</a:t>
            </a:r>
            <a:r>
              <a:rPr lang="en-US" sz="3600" dirty="0" smtClean="0">
                <a:latin typeface="+mj-lt"/>
              </a:rPr>
              <a:t>. Write a definition for the term ‘hydrocarbon’</a:t>
            </a:r>
            <a:endParaRPr lang="en-GB" sz="36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2564" y="3322474"/>
            <a:ext cx="435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C</a:t>
            </a:r>
            <a:endParaRPr lang="en-GB" sz="36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2728" y="3322474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C</a:t>
            </a:r>
            <a:endParaRPr lang="en-GB" sz="36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328" y="3322474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C</a:t>
            </a:r>
            <a:endParaRPr lang="en-GB" sz="3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71928" y="3322475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C</a:t>
            </a:r>
            <a:endParaRPr lang="en-GB" sz="3600" dirty="0"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24128" y="3645639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84960" y="3645639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00656" y="3645639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4246" y="3658101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16352" y="3646043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68096" y="3968805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68094" y="3310592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324361" y="3980688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331975" y="3310591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943098" y="3968806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933954" y="3310591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552697" y="3968807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552696" y="3310592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7041" y="3988328"/>
            <a:ext cx="43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3626" y="3435213"/>
            <a:ext cx="43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0380" y="3384029"/>
            <a:ext cx="43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8566" y="2778206"/>
            <a:ext cx="43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81681" y="4008341"/>
            <a:ext cx="43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87780" y="2782467"/>
            <a:ext cx="43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08041" y="3980688"/>
            <a:ext cx="43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85184" y="2769934"/>
            <a:ext cx="43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05456" y="2783383"/>
            <a:ext cx="43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05456" y="3976908"/>
            <a:ext cx="43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344669" y="3505446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907026" y="3454263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522722" y="3448560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818900" y="3636912"/>
            <a:ext cx="316229" cy="2228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842511" y="3008947"/>
            <a:ext cx="291085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654041" y="3127943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6265164" y="3786158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256020" y="3127942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769609" y="3213842"/>
            <a:ext cx="43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70275" y="3732764"/>
            <a:ext cx="43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91989" y="2685921"/>
            <a:ext cx="43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609846" y="2591091"/>
            <a:ext cx="43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27564" y="3806545"/>
            <a:ext cx="41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07250" y="2587285"/>
            <a:ext cx="43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endParaRPr lang="en-GB" sz="2800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20055" y="3137278"/>
            <a:ext cx="435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C</a:t>
            </a:r>
            <a:endParaRPr lang="en-GB" sz="3600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70219" y="3137278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C</a:t>
            </a:r>
            <a:endParaRPr lang="en-GB" sz="3600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179819" y="3137278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C</a:t>
            </a:r>
            <a:endParaRPr lang="en-GB" sz="3600" dirty="0">
              <a:latin typeface="+mj-lt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5359143" y="3426486"/>
            <a:ext cx="3048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22920" y="3209140"/>
            <a:ext cx="3773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A compound that contains only hydrogen and carbon.</a:t>
            </a:r>
            <a:endParaRPr lang="en-GB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137160"/>
            <a:ext cx="1356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+mj-lt"/>
              </a:rPr>
              <a:t>SA</a:t>
            </a:r>
            <a:endParaRPr lang="en-GB" sz="6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6793" y="145424"/>
            <a:ext cx="1356360" cy="12110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65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8" grpId="0"/>
      <p:bldP spid="49" grpId="0"/>
      <p:bldP spid="50" grpId="0"/>
      <p:bldP spid="52" grpId="0"/>
      <p:bldP spid="53" grpId="0"/>
      <p:bldP spid="54" grpId="0"/>
      <p:bldP spid="58" grpId="0"/>
      <p:bldP spid="59" grpId="0"/>
      <p:bldP spid="60" grpId="0"/>
      <p:bldP spid="10" grpId="0"/>
      <p:bldP spid="12" grpId="0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26" y="62207"/>
            <a:ext cx="10515600" cy="81870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Exit Ticket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26" y="841560"/>
            <a:ext cx="12085674" cy="556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+mj-lt"/>
              </a:rPr>
              <a:t>1. Name 2 things that crude oil can be used for: _____________</a:t>
            </a:r>
            <a:endParaRPr lang="en-GB" sz="2400" dirty="0">
              <a:latin typeface="+mj-lt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8224" y="180753"/>
            <a:ext cx="1562985" cy="54226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326" y="1238140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. Alkanes contain a carbon to carbon double bond: TRUE/FALSE </a:t>
            </a:r>
            <a:r>
              <a:rPr lang="en-US" sz="1200" i="1" dirty="0" smtClean="0">
                <a:latin typeface="+mj-lt"/>
              </a:rPr>
              <a:t>(circle correct answer)</a:t>
            </a:r>
            <a:endParaRPr lang="en-GB" sz="2400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238" y="1660268"/>
            <a:ext cx="12085674" cy="1561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3</a:t>
            </a:r>
            <a:r>
              <a:rPr lang="en-US" sz="2400" dirty="0" smtClean="0">
                <a:latin typeface="+mj-lt"/>
              </a:rPr>
              <a:t>. Definition of a hydrocarbon, tick the correct definition: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+mj-lt"/>
              </a:rPr>
              <a:t>A mixture containing hydrogen and carbon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+mj-lt"/>
              </a:rPr>
              <a:t>A compound containing carbon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+mj-lt"/>
              </a:rPr>
              <a:t>A compound containing carbon and hydrogen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+mj-lt"/>
              </a:rPr>
              <a:t>A mixture containing hydrogen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2000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238" y="3164221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4</a:t>
            </a:r>
            <a:r>
              <a:rPr lang="en-US" sz="2400" dirty="0" smtClean="0">
                <a:latin typeface="+mj-lt"/>
              </a:rPr>
              <a:t>. What is the general formula for an alkane: _____________</a:t>
            </a:r>
            <a:endParaRPr lang="en-GB" sz="2400" dirty="0">
              <a:latin typeface="+mj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9238" y="3643794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+mj-lt"/>
              </a:rPr>
              <a:t>5. If an alkane has 32 carbons, how many hydrogens does it have? _____________</a:t>
            </a:r>
            <a:endParaRPr lang="en-GB" sz="2400" dirty="0">
              <a:latin typeface="+mj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9238" y="4093539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+mj-lt"/>
              </a:rPr>
              <a:t>6. The shorter the chain length of the hydrocarbon the lower its boiling point: TRUE/FALSE</a:t>
            </a:r>
            <a:endParaRPr lang="en-GB" sz="2400" dirty="0">
              <a:latin typeface="+mj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9238" y="4573112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7</a:t>
            </a:r>
            <a:r>
              <a:rPr lang="en-US" sz="2400" dirty="0" smtClean="0">
                <a:latin typeface="+mj-lt"/>
              </a:rPr>
              <a:t>. The shorter the chain length of the hydrocarbon the less flammable: TRUE/FALSE</a:t>
            </a:r>
            <a:endParaRPr lang="en-GB" sz="2400" dirty="0">
              <a:latin typeface="+mj-lt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9238" y="5022857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8</a:t>
            </a:r>
            <a:r>
              <a:rPr lang="en-US" sz="2400" dirty="0" smtClean="0">
                <a:latin typeface="+mj-lt"/>
              </a:rPr>
              <a:t>. The longer the chain length of the hydrocarbon the more runny (less viscous): TRUE/FALSE</a:t>
            </a:r>
            <a:endParaRPr lang="en-GB" sz="2400" dirty="0">
              <a:latin typeface="+mj-lt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9238" y="5494497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9</a:t>
            </a:r>
            <a:r>
              <a:rPr lang="en-US" sz="2400" dirty="0" smtClean="0">
                <a:latin typeface="+mj-lt"/>
              </a:rPr>
              <a:t>. Draw Propane:</a:t>
            </a:r>
            <a:endParaRPr lang="en-GB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40633" y="981095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(2 marks)</a:t>
            </a:r>
            <a:endParaRPr lang="en-GB" sz="11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40633" y="1294876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51266" y="2962044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51266" y="3307635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51266" y="3700587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3546" y="4127892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26458" y="4648855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561135" y="5090302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33546" y="6415589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09684" y="222724"/>
            <a:ext cx="291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TOTAL:          /10</a:t>
            </a:r>
            <a:endParaRPr lang="en-GB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0604510" y="84492"/>
            <a:ext cx="1356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SA</a:t>
            </a:r>
            <a:endParaRPr lang="en-GB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858935" y="41446"/>
            <a:ext cx="847511" cy="77395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6" name="TextBox 25"/>
          <p:cNvSpPr txBox="1"/>
          <p:nvPr/>
        </p:nvSpPr>
        <p:spPr>
          <a:xfrm>
            <a:off x="6142075" y="841560"/>
            <a:ext cx="5298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Car, train, plane, plastic, detergent, solvent, lubricant </a:t>
            </a:r>
            <a:endParaRPr lang="en-GB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268675" y="1188628"/>
            <a:ext cx="847511" cy="466045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8" name="Oval 27"/>
          <p:cNvSpPr/>
          <p:nvPr/>
        </p:nvSpPr>
        <p:spPr>
          <a:xfrm>
            <a:off x="495960" y="2573562"/>
            <a:ext cx="4256793" cy="367927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9" name="TextBox 28"/>
          <p:cNvSpPr txBox="1"/>
          <p:nvPr/>
        </p:nvSpPr>
        <p:spPr>
          <a:xfrm>
            <a:off x="5709684" y="3030266"/>
            <a:ext cx="5298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  <a:latin typeface="+mj-lt"/>
              </a:rPr>
              <a:t>2n+2</a:t>
            </a:r>
            <a:endParaRPr lang="en-GB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23005" y="3598263"/>
            <a:ext cx="913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66</a:t>
            </a:r>
            <a:endParaRPr lang="en-GB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9632647" y="4035774"/>
            <a:ext cx="847511" cy="466045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2" name="Oval 31"/>
          <p:cNvSpPr/>
          <p:nvPr/>
        </p:nvSpPr>
        <p:spPr>
          <a:xfrm>
            <a:off x="9629103" y="4515347"/>
            <a:ext cx="847511" cy="466045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3" name="Oval 32"/>
          <p:cNvSpPr/>
          <p:nvPr/>
        </p:nvSpPr>
        <p:spPr>
          <a:xfrm>
            <a:off x="10713624" y="4995884"/>
            <a:ext cx="847511" cy="466045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pic>
        <p:nvPicPr>
          <p:cNvPr id="1026" name="Picture 2" descr="Image result for propane struc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77" y="5605898"/>
            <a:ext cx="1887045" cy="113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ounded Rectangle 33"/>
          <p:cNvSpPr/>
          <p:nvPr/>
        </p:nvSpPr>
        <p:spPr>
          <a:xfrm>
            <a:off x="2647507" y="5578925"/>
            <a:ext cx="2179674" cy="116263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74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/>
      <p:bldP spid="27" grpId="0" animBg="1"/>
      <p:bldP spid="28" grpId="0" animBg="1"/>
      <p:bldP spid="29" grpId="0"/>
      <p:bldP spid="30" grpId="0"/>
      <p:bldP spid="31" grpId="0" animBg="1"/>
      <p:bldP spid="32" grpId="0" animBg="1"/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8814" y="1887134"/>
            <a:ext cx="9144000" cy="2387600"/>
          </a:xfrm>
        </p:spPr>
        <p:txBody>
          <a:bodyPr>
            <a:normAutofit/>
          </a:bodyPr>
          <a:lstStyle/>
          <a:p>
            <a:r>
              <a:rPr lang="en-GB" sz="11500" b="1" u="sng" dirty="0" smtClean="0"/>
              <a:t>Crude Oil</a:t>
            </a:r>
            <a:endParaRPr lang="en-GB" sz="11500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0422" y="296372"/>
            <a:ext cx="3298767" cy="526588"/>
          </a:xfrm>
        </p:spPr>
        <p:txBody>
          <a:bodyPr/>
          <a:lstStyle/>
          <a:p>
            <a:fld id="{FED9396B-C81A-46DE-BC64-3DDCBB62E8BC}" type="datetime1">
              <a:rPr lang="en-GB" sz="4800" u="sng" smtClean="0">
                <a:solidFill>
                  <a:schemeClr val="tx1"/>
                </a:solidFill>
              </a:rPr>
              <a:t>19/09/2019</a:t>
            </a:fld>
            <a:endParaRPr lang="en-GB" sz="48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1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3048" y="2300328"/>
            <a:ext cx="4169664" cy="1325563"/>
          </a:xfrm>
        </p:spPr>
        <p:txBody>
          <a:bodyPr>
            <a:noAutofit/>
          </a:bodyPr>
          <a:lstStyle/>
          <a:p>
            <a:pPr algn="ctr"/>
            <a:r>
              <a:rPr lang="en-GB" sz="7200" b="1" dirty="0" smtClean="0"/>
              <a:t>What is Crude Oil?</a:t>
            </a:r>
            <a:endParaRPr lang="en-GB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0352" y="0"/>
            <a:ext cx="10945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Discuss with a partner/in small groups for 3 minutes</a:t>
            </a:r>
            <a:endParaRPr lang="en-GB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736" y="707886"/>
            <a:ext cx="5376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If you’re not sure where to start, here are some discussion points….</a:t>
            </a:r>
            <a:endParaRPr lang="en-GB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772" y="4280142"/>
            <a:ext cx="27752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Where does crude oil come from?</a:t>
            </a:r>
            <a:endParaRPr lang="en-GB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10278" y="5241984"/>
            <a:ext cx="2775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What do we use crude oil for?</a:t>
            </a:r>
            <a:endParaRPr lang="en-GB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58784" y="4097262"/>
            <a:ext cx="2775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What do we get from crude oil?</a:t>
            </a:r>
            <a:endParaRPr lang="en-GB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342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82" y="124056"/>
            <a:ext cx="10515600" cy="1325563"/>
          </a:xfrm>
        </p:spPr>
        <p:txBody>
          <a:bodyPr/>
          <a:lstStyle/>
          <a:p>
            <a:r>
              <a:rPr lang="en-GB" u="sng" dirty="0" smtClean="0"/>
              <a:t>What is it?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247" y="1326862"/>
            <a:ext cx="11772207" cy="2230154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A fossil fuel found in rocks</a:t>
            </a:r>
          </a:p>
          <a:p>
            <a:r>
              <a:rPr lang="en-GB" sz="3200" dirty="0" smtClean="0">
                <a:latin typeface="+mj-lt"/>
              </a:rPr>
              <a:t>It </a:t>
            </a:r>
            <a:r>
              <a:rPr lang="en-GB" sz="3200" dirty="0">
                <a:latin typeface="+mj-lt"/>
              </a:rPr>
              <a:t>can be used as a source of </a:t>
            </a:r>
            <a:r>
              <a:rPr lang="en-GB" sz="3200" dirty="0" smtClean="0">
                <a:latin typeface="+mj-lt"/>
              </a:rPr>
              <a:t>energy</a:t>
            </a:r>
          </a:p>
          <a:p>
            <a:r>
              <a:rPr lang="en-GB" sz="3200" dirty="0" smtClean="0">
                <a:latin typeface="+mj-lt"/>
              </a:rPr>
              <a:t>It </a:t>
            </a:r>
            <a:r>
              <a:rPr lang="en-GB" sz="3200" dirty="0">
                <a:latin typeface="+mj-lt"/>
              </a:rPr>
              <a:t>is formed from the remains of plankton, plants and animals that died millions of years ago and were buried in </a:t>
            </a:r>
            <a:r>
              <a:rPr lang="en-GB" sz="3200" dirty="0" smtClean="0">
                <a:latin typeface="+mj-lt"/>
              </a:rPr>
              <a:t>mud</a:t>
            </a:r>
            <a:endParaRPr lang="en-GB" sz="3200" dirty="0">
              <a:latin typeface="+mj-lt"/>
            </a:endParaRPr>
          </a:p>
          <a:p>
            <a:endParaRPr lang="en-GB" sz="3200" dirty="0">
              <a:latin typeface="+mj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3182" y="3786598"/>
            <a:ext cx="11772207" cy="979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>
                <a:solidFill>
                  <a:srgbClr val="0070C0"/>
                </a:solidFill>
                <a:latin typeface="+mj-lt"/>
              </a:rPr>
              <a:t>Fossil fuels like coal, oil and gas are called 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NON RENEWABLE (used faster than we can make them)</a:t>
            </a:r>
            <a:endParaRPr lang="en-GB" sz="3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11089178" y="299258"/>
            <a:ext cx="764771" cy="79802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4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9776" y="2459101"/>
            <a:ext cx="6720840" cy="1325563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What do we use Crude Oil for?</a:t>
            </a:r>
            <a:endParaRPr lang="en-GB" sz="7200" dirty="0"/>
          </a:p>
        </p:txBody>
      </p:sp>
      <p:sp>
        <p:nvSpPr>
          <p:cNvPr id="4" name="Rounded Rectangle 3"/>
          <p:cNvSpPr/>
          <p:nvPr/>
        </p:nvSpPr>
        <p:spPr>
          <a:xfrm>
            <a:off x="2706624" y="1783080"/>
            <a:ext cx="6867144" cy="271576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42032" y="576072"/>
            <a:ext cx="7114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+mj-lt"/>
              </a:rPr>
              <a:t>Think of TWO… you do not need to write anything down!</a:t>
            </a:r>
            <a:endParaRPr lang="en-GB" sz="3200" b="1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334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82" y="1246908"/>
            <a:ext cx="11180618" cy="1962635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+mj-lt"/>
              </a:rPr>
              <a:t>Transport</a:t>
            </a:r>
            <a:r>
              <a:rPr lang="en-GB" dirty="0" smtClean="0">
                <a:latin typeface="+mj-lt"/>
              </a:rPr>
              <a:t> </a:t>
            </a:r>
          </a:p>
          <a:p>
            <a:pPr lvl="1">
              <a:buFontTx/>
              <a:buChar char="-"/>
            </a:pPr>
            <a:r>
              <a:rPr lang="en-US" sz="2800" dirty="0" smtClean="0">
                <a:latin typeface="+mj-lt"/>
              </a:rPr>
              <a:t>Car</a:t>
            </a:r>
          </a:p>
          <a:p>
            <a:pPr lvl="1">
              <a:buFontTx/>
              <a:buChar char="-"/>
            </a:pPr>
            <a:r>
              <a:rPr lang="en-US" sz="2800" dirty="0" smtClean="0">
                <a:latin typeface="+mj-lt"/>
              </a:rPr>
              <a:t>Train</a:t>
            </a:r>
            <a:endParaRPr lang="en-GB" sz="2800" dirty="0">
              <a:latin typeface="+mj-lt"/>
            </a:endParaRPr>
          </a:p>
          <a:p>
            <a:pPr lvl="1">
              <a:buFontTx/>
              <a:buChar char="-"/>
            </a:pPr>
            <a:r>
              <a:rPr lang="en-US" sz="2800" dirty="0" smtClean="0">
                <a:latin typeface="+mj-lt"/>
              </a:rPr>
              <a:t>Plane</a:t>
            </a:r>
            <a:endParaRPr lang="en-GB" sz="2800" dirty="0"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3182" y="124056"/>
            <a:ext cx="10515600" cy="1325563"/>
          </a:xfrm>
        </p:spPr>
        <p:txBody>
          <a:bodyPr/>
          <a:lstStyle/>
          <a:p>
            <a:r>
              <a:rPr lang="en-GB" u="sng" dirty="0" smtClean="0"/>
              <a:t>What is crude oil used for?</a:t>
            </a:r>
            <a:endParaRPr lang="en-GB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3182" y="3330395"/>
            <a:ext cx="11597640" cy="3308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smtClean="0">
                <a:latin typeface="+mj-lt"/>
              </a:rPr>
              <a:t>Petrochemicals come from crude oil, these are used to make new compounds:</a:t>
            </a:r>
          </a:p>
          <a:p>
            <a:pPr marL="457200" lvl="1" indent="0">
              <a:buNone/>
            </a:pPr>
            <a:r>
              <a:rPr lang="en-GB" dirty="0" smtClean="0">
                <a:latin typeface="+mj-lt"/>
              </a:rPr>
              <a:t>- </a:t>
            </a:r>
            <a:r>
              <a:rPr lang="en-GB" sz="2800" dirty="0" smtClean="0">
                <a:latin typeface="+mj-lt"/>
              </a:rPr>
              <a:t>Plastics</a:t>
            </a:r>
          </a:p>
          <a:p>
            <a:pPr marL="457200" lvl="1" indent="0">
              <a:buNone/>
            </a:pPr>
            <a:r>
              <a:rPr lang="en-GB" sz="2800" dirty="0" smtClean="0">
                <a:latin typeface="+mj-lt"/>
              </a:rPr>
              <a:t>- Lubricants</a:t>
            </a:r>
          </a:p>
          <a:p>
            <a:pPr lvl="1">
              <a:buFontTx/>
              <a:buChar char="-"/>
            </a:pPr>
            <a:r>
              <a:rPr lang="en-GB" sz="2800" dirty="0" smtClean="0">
                <a:latin typeface="+mj-lt"/>
              </a:rPr>
              <a:t>Solvents</a:t>
            </a:r>
          </a:p>
          <a:p>
            <a:pPr marL="457200" lvl="1" indent="0">
              <a:buNone/>
            </a:pPr>
            <a:r>
              <a:rPr lang="en-GB" sz="2800" dirty="0" smtClean="0">
                <a:latin typeface="+mj-lt"/>
              </a:rPr>
              <a:t>- Detergents</a:t>
            </a:r>
            <a:endParaRPr lang="en-GB" sz="2800" dirty="0">
              <a:latin typeface="+mj-lt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11089178" y="299258"/>
            <a:ext cx="764771" cy="79802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08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4" y="349134"/>
            <a:ext cx="11037916" cy="6051665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+mj-lt"/>
              </a:rPr>
              <a:t>Crude oil is made up of hydrocarbons – these are different sizes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As the length of the chain changes so does the properties</a:t>
            </a:r>
          </a:p>
          <a:p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Example: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Short chain hydrocarbons</a:t>
            </a:r>
          </a:p>
          <a:p>
            <a:r>
              <a:rPr lang="en-GB" dirty="0" smtClean="0">
                <a:latin typeface="+mj-lt"/>
              </a:rPr>
              <a:t>More runny (also known as less viscous)</a:t>
            </a:r>
          </a:p>
          <a:p>
            <a:r>
              <a:rPr lang="en-GB" dirty="0" smtClean="0">
                <a:latin typeface="+mj-lt"/>
              </a:rPr>
              <a:t>Lower boiling point</a:t>
            </a:r>
          </a:p>
          <a:p>
            <a:r>
              <a:rPr lang="en-GB" dirty="0" smtClean="0">
                <a:latin typeface="+mj-lt"/>
              </a:rPr>
              <a:t>More flammable</a:t>
            </a:r>
          </a:p>
          <a:p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  <a:latin typeface="+mj-lt"/>
              </a:rPr>
              <a:t>THESE PROPERTIES AFFECT HOW THEY ARE USED AS FUELS.</a:t>
            </a:r>
            <a:endParaRPr lang="en-GB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1089178" y="299258"/>
            <a:ext cx="764771" cy="79802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96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26" y="62207"/>
            <a:ext cx="10515600" cy="81870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Exit Ticket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26" y="841560"/>
            <a:ext cx="12085674" cy="556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+mj-lt"/>
              </a:rPr>
              <a:t>1. Name 2 things that crude oil can be used for: _____________ and ______________</a:t>
            </a:r>
            <a:endParaRPr lang="en-GB" sz="2400" dirty="0">
              <a:latin typeface="+mj-lt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8224" y="180753"/>
            <a:ext cx="1562985" cy="54226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326" y="1238140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. Alkanes contain a carbon to carbon double bond: TRUE/FALSE </a:t>
            </a:r>
            <a:r>
              <a:rPr lang="en-US" sz="1200" i="1" dirty="0" smtClean="0">
                <a:latin typeface="+mj-lt"/>
              </a:rPr>
              <a:t>(circle correct answer)</a:t>
            </a:r>
            <a:endParaRPr lang="en-GB" sz="2400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238" y="1660268"/>
            <a:ext cx="12085674" cy="1561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3</a:t>
            </a:r>
            <a:r>
              <a:rPr lang="en-US" sz="2400" dirty="0" smtClean="0">
                <a:latin typeface="+mj-lt"/>
              </a:rPr>
              <a:t>. Definition of a hydrocarbon, tick the correct definition: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+mj-lt"/>
              </a:rPr>
              <a:t>A mixture containing hydrogen and carbon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+mj-lt"/>
              </a:rPr>
              <a:t>A compound containing carbon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+mj-lt"/>
              </a:rPr>
              <a:t>A compound containing carbon and hydrogen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+mj-lt"/>
              </a:rPr>
              <a:t>A mixture containing hydrogen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2000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238" y="3164221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4</a:t>
            </a:r>
            <a:r>
              <a:rPr lang="en-US" sz="2400" dirty="0" smtClean="0">
                <a:latin typeface="+mj-lt"/>
              </a:rPr>
              <a:t>. What is the general formula for an alkane: _____________</a:t>
            </a:r>
            <a:endParaRPr lang="en-GB" sz="2400" dirty="0">
              <a:latin typeface="+mj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9238" y="3643794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+mj-lt"/>
              </a:rPr>
              <a:t>5. If an alkane has 32 carbons, how many hydrogens does it have? _____________</a:t>
            </a:r>
            <a:endParaRPr lang="en-GB" sz="2400" dirty="0">
              <a:latin typeface="+mj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9238" y="4093539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+mj-lt"/>
              </a:rPr>
              <a:t>6. The shorter the chain length of the hydrocarbon the lower its boiling point: TRUE/FALSE</a:t>
            </a:r>
            <a:endParaRPr lang="en-GB" sz="2400" dirty="0">
              <a:latin typeface="+mj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9238" y="4573112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7</a:t>
            </a:r>
            <a:r>
              <a:rPr lang="en-US" sz="2400" dirty="0" smtClean="0">
                <a:latin typeface="+mj-lt"/>
              </a:rPr>
              <a:t>. The shorter the chain length of the hydrocarbon the less flammable: TRUE/FALSE</a:t>
            </a:r>
            <a:endParaRPr lang="en-GB" sz="2400" dirty="0">
              <a:latin typeface="+mj-lt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9238" y="5022857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8</a:t>
            </a:r>
            <a:r>
              <a:rPr lang="en-US" sz="2400" dirty="0" smtClean="0">
                <a:latin typeface="+mj-lt"/>
              </a:rPr>
              <a:t>. The longer the chain length of the hydrocarbon the more runny (less viscous): TRUE/FALSE</a:t>
            </a:r>
            <a:endParaRPr lang="en-GB" sz="2400" dirty="0">
              <a:latin typeface="+mj-lt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9238" y="5494497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9</a:t>
            </a:r>
            <a:r>
              <a:rPr lang="en-US" sz="2400" dirty="0" smtClean="0">
                <a:latin typeface="+mj-lt"/>
              </a:rPr>
              <a:t>. Draw Propane:</a:t>
            </a:r>
            <a:endParaRPr lang="en-GB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40633" y="981095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(2 marks)</a:t>
            </a:r>
            <a:endParaRPr lang="en-GB" sz="11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40633" y="1294876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51266" y="2962044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51266" y="3307635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51266" y="3700587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3546" y="4127892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26458" y="4648855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561135" y="5090302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33546" y="6415589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09684" y="222724"/>
            <a:ext cx="291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TOTAL:          /10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8396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26" y="62207"/>
            <a:ext cx="10515600" cy="81870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Exit Ticket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26" y="841560"/>
            <a:ext cx="12085674" cy="556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+mj-lt"/>
              </a:rPr>
              <a:t>1. Name 2 things that crude oil can be used for: _____________ and ______________</a:t>
            </a:r>
            <a:endParaRPr lang="en-GB" sz="2400" dirty="0">
              <a:latin typeface="+mj-lt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8224" y="180753"/>
            <a:ext cx="1562985" cy="54226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326" y="1238140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. Alkanes contain a carbon to carbon double bond: TRUE/FALSE </a:t>
            </a:r>
            <a:r>
              <a:rPr lang="en-US" sz="1200" i="1" dirty="0" smtClean="0">
                <a:latin typeface="+mj-lt"/>
              </a:rPr>
              <a:t>(circle correct answer)</a:t>
            </a:r>
            <a:endParaRPr lang="en-GB" sz="2400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238" y="1660268"/>
            <a:ext cx="12085674" cy="1561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3</a:t>
            </a:r>
            <a:r>
              <a:rPr lang="en-US" sz="2400" dirty="0" smtClean="0">
                <a:latin typeface="+mj-lt"/>
              </a:rPr>
              <a:t>. Definition of a hydrocarbon, tick the correct definition: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+mj-lt"/>
              </a:rPr>
              <a:t>A mixture containing hydrogen and carbon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+mj-lt"/>
              </a:rPr>
              <a:t>A compound containing carbon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+mj-lt"/>
              </a:rPr>
              <a:t>A compound containing carbon and hydrogen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+mj-lt"/>
              </a:rPr>
              <a:t>A mixture containing hydrogen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2000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238" y="3164221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4</a:t>
            </a:r>
            <a:r>
              <a:rPr lang="en-US" sz="2400" dirty="0" smtClean="0">
                <a:latin typeface="+mj-lt"/>
              </a:rPr>
              <a:t>. What is the general formula for an alkane: _____________</a:t>
            </a:r>
            <a:endParaRPr lang="en-GB" sz="2400" dirty="0">
              <a:latin typeface="+mj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9238" y="3643794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+mj-lt"/>
              </a:rPr>
              <a:t>5. If an alkane has 32 carbons, how many hydrogens does it have? _____________</a:t>
            </a:r>
            <a:endParaRPr lang="en-GB" sz="2400" dirty="0">
              <a:latin typeface="+mj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9238" y="4093539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+mj-lt"/>
              </a:rPr>
              <a:t>6. The shorter the chain length of the hydrocarbon the lower its boiling point: TRUE/FALSE</a:t>
            </a:r>
            <a:endParaRPr lang="en-GB" sz="2400" dirty="0">
              <a:latin typeface="+mj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9238" y="4573112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7</a:t>
            </a:r>
            <a:r>
              <a:rPr lang="en-US" sz="2400" dirty="0" smtClean="0">
                <a:latin typeface="+mj-lt"/>
              </a:rPr>
              <a:t>. The shorter the chain length of the hydrocarbon the less flammable: TRUE/FALSE</a:t>
            </a:r>
            <a:endParaRPr lang="en-GB" sz="2400" dirty="0">
              <a:latin typeface="+mj-lt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9238" y="5022857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8</a:t>
            </a:r>
            <a:r>
              <a:rPr lang="en-US" sz="2400" dirty="0" smtClean="0">
                <a:latin typeface="+mj-lt"/>
              </a:rPr>
              <a:t>. The longer the chain length of the hydrocarbon the more runny (less viscous): TRUE/FALSE</a:t>
            </a:r>
            <a:endParaRPr lang="en-GB" sz="2400" dirty="0">
              <a:latin typeface="+mj-lt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9238" y="5494497"/>
            <a:ext cx="12085674" cy="55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9</a:t>
            </a:r>
            <a:r>
              <a:rPr lang="en-US" sz="2400" dirty="0" smtClean="0">
                <a:latin typeface="+mj-lt"/>
              </a:rPr>
              <a:t>. Draw Propane:</a:t>
            </a:r>
            <a:endParaRPr lang="en-GB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40633" y="981095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(2 marks)</a:t>
            </a:r>
            <a:endParaRPr lang="en-GB" sz="11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40633" y="1294876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51266" y="2962044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51266" y="3307635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51266" y="3700587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3546" y="4127892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26458" y="4648855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561135" y="5090302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33546" y="6415589"/>
            <a:ext cx="758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(1 mark)</a:t>
            </a:r>
            <a:endParaRPr lang="en-GB" sz="11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09684" y="222724"/>
            <a:ext cx="291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TOTAL:          /10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3965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867</Words>
  <Application>Microsoft Office PowerPoint</Application>
  <PresentationFormat>Widescreen</PresentationFormat>
  <Paragraphs>142</Paragraphs>
  <Slides>10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“Do Now”: 4 minutes</vt:lpstr>
      <vt:lpstr>Crude Oil</vt:lpstr>
      <vt:lpstr>What is Crude Oil?</vt:lpstr>
      <vt:lpstr>What is it?</vt:lpstr>
      <vt:lpstr>What do we use Crude Oil for?</vt:lpstr>
      <vt:lpstr>What is crude oil used for?</vt:lpstr>
      <vt:lpstr>PowerPoint Presentation</vt:lpstr>
      <vt:lpstr>Exit Ticket</vt:lpstr>
      <vt:lpstr>Exit Ticket</vt:lpstr>
      <vt:lpstr>Exit Ticket</vt:lpstr>
    </vt:vector>
  </TitlesOfParts>
  <Company>IT Services - Wirral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Unscramble the following keywords:</dc:title>
  <dc:creator>Pippa Shaw</dc:creator>
  <cp:lastModifiedBy>Pippa Shaw</cp:lastModifiedBy>
  <cp:revision>18</cp:revision>
  <cp:lastPrinted>2019-09-19T07:49:10Z</cp:lastPrinted>
  <dcterms:created xsi:type="dcterms:W3CDTF">2018-11-08T12:57:55Z</dcterms:created>
  <dcterms:modified xsi:type="dcterms:W3CDTF">2019-09-19T10:50:23Z</dcterms:modified>
</cp:coreProperties>
</file>