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5F3BD-CF98-4FA5-9339-9F76B617054A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675EC-4257-49D7-A5F9-CD5DF789C9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46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675EC-4257-49D7-A5F9-CD5DF789C91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509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88F3-20BB-43AF-BDD7-1545870EF3A9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735B-2B6D-4BA2-8CDA-2067A34E9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29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88F3-20BB-43AF-BDD7-1545870EF3A9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735B-2B6D-4BA2-8CDA-2067A34E9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846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88F3-20BB-43AF-BDD7-1545870EF3A9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735B-2B6D-4BA2-8CDA-2067A34E9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238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88F3-20BB-43AF-BDD7-1545870EF3A9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735B-2B6D-4BA2-8CDA-2067A34E9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398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88F3-20BB-43AF-BDD7-1545870EF3A9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735B-2B6D-4BA2-8CDA-2067A34E9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86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88F3-20BB-43AF-BDD7-1545870EF3A9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735B-2B6D-4BA2-8CDA-2067A34E9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46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88F3-20BB-43AF-BDD7-1545870EF3A9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735B-2B6D-4BA2-8CDA-2067A34E9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81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88F3-20BB-43AF-BDD7-1545870EF3A9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735B-2B6D-4BA2-8CDA-2067A34E9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55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88F3-20BB-43AF-BDD7-1545870EF3A9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735B-2B6D-4BA2-8CDA-2067A34E9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875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88F3-20BB-43AF-BDD7-1545870EF3A9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735B-2B6D-4BA2-8CDA-2067A34E9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87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88F3-20BB-43AF-BDD7-1545870EF3A9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735B-2B6D-4BA2-8CDA-2067A34E9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33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D88F3-20BB-43AF-BDD7-1545870EF3A9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D735B-2B6D-4BA2-8CDA-2067A34E9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880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" y="0"/>
            <a:ext cx="11923776" cy="1361122"/>
          </a:xfrm>
        </p:spPr>
        <p:txBody>
          <a:bodyPr>
            <a:normAutofit/>
          </a:bodyPr>
          <a:lstStyle/>
          <a:p>
            <a:r>
              <a:rPr lang="en-US" sz="8800" u="sng" dirty="0" smtClean="0"/>
              <a:t>“Do Now”</a:t>
            </a:r>
            <a:r>
              <a:rPr lang="en-US" sz="8800" dirty="0" smtClean="0"/>
              <a:t>: </a:t>
            </a:r>
            <a:r>
              <a:rPr lang="en-US" sz="4800" dirty="0"/>
              <a:t>3</a:t>
            </a:r>
            <a:r>
              <a:rPr lang="en-US" sz="4800" dirty="0" smtClean="0"/>
              <a:t> </a:t>
            </a:r>
            <a:r>
              <a:rPr lang="en-US" sz="4800" dirty="0" smtClean="0"/>
              <a:t>minutes, back of book</a:t>
            </a:r>
            <a:endParaRPr lang="en-GB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14884" y="1810512"/>
            <a:ext cx="11622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+mj-lt"/>
              </a:rPr>
              <a:t>1. Why do we need products from crude oil?</a:t>
            </a:r>
            <a:endParaRPr lang="en-GB" sz="4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884" y="3243072"/>
            <a:ext cx="11622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+mj-lt"/>
              </a:rPr>
              <a:t>2</a:t>
            </a:r>
            <a:r>
              <a:rPr lang="en-US" sz="4000" dirty="0" smtClean="0">
                <a:solidFill>
                  <a:srgbClr val="0070C0"/>
                </a:solidFill>
                <a:latin typeface="+mj-lt"/>
              </a:rPr>
              <a:t>. List 3 uses of crude oil?</a:t>
            </a:r>
            <a:endParaRPr lang="en-GB" sz="4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884" y="4815840"/>
            <a:ext cx="11622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+mj-lt"/>
              </a:rPr>
              <a:t>3</a:t>
            </a:r>
            <a:r>
              <a:rPr lang="en-US" sz="4000" dirty="0" smtClean="0">
                <a:solidFill>
                  <a:srgbClr val="0070C0"/>
                </a:solidFill>
                <a:latin typeface="+mj-lt"/>
              </a:rPr>
              <a:t>. Explain how the products in crude oil are different.</a:t>
            </a:r>
            <a:endParaRPr lang="en-GB" sz="4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3816" y="2534079"/>
            <a:ext cx="7150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For energy</a:t>
            </a:r>
            <a:endParaRPr lang="en-GB" sz="3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3816" y="4033099"/>
            <a:ext cx="8805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Cars, Planes, Trains, Detergent, Plastics, Solvents</a:t>
            </a:r>
            <a:endParaRPr lang="en-GB" sz="3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3816" y="5709500"/>
            <a:ext cx="7827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They all have different carbon chain lengths</a:t>
            </a:r>
            <a:endParaRPr lang="en-GB" sz="32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229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2688335"/>
            <a:ext cx="10204704" cy="1105091"/>
          </a:xfrm>
        </p:spPr>
        <p:txBody>
          <a:bodyPr>
            <a:noAutofit/>
          </a:bodyPr>
          <a:lstStyle/>
          <a:p>
            <a:r>
              <a:rPr lang="en-US" sz="8800" u="sng" dirty="0" smtClean="0"/>
              <a:t>Fractional Distillation</a:t>
            </a:r>
            <a:endParaRPr lang="en-GB" sz="8800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2520" y="229870"/>
            <a:ext cx="3206496" cy="702818"/>
          </a:xfrm>
        </p:spPr>
        <p:txBody>
          <a:bodyPr/>
          <a:lstStyle/>
          <a:p>
            <a:fld id="{E3249F61-AE83-4FEE-9403-E513BDCA534E}" type="datetime1">
              <a:rPr lang="en-GB" sz="4800" u="sng" smtClean="0">
                <a:solidFill>
                  <a:schemeClr val="tx1"/>
                </a:solidFill>
                <a:latin typeface="+mj-lt"/>
              </a:rPr>
              <a:t>16/09/2020</a:t>
            </a:fld>
            <a:endParaRPr lang="en-GB" sz="4800" u="sng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499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The Journey of Crude Oil….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300546" y="794588"/>
            <a:ext cx="8229600" cy="597586"/>
          </a:xfrm>
          <a:prstGeom prst="rect">
            <a:avLst/>
          </a:prstGeom>
          <a:noFill/>
          <a:ln>
            <a:solidFill>
              <a:srgbClr val="00B0F0"/>
            </a:solidFill>
          </a:ln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07" tIns="45705" rIns="91407" bIns="45705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800" b="1" dirty="0">
                <a:solidFill>
                  <a:prstClr val="black"/>
                </a:solidFill>
                <a:latin typeface="+mj-lt"/>
              </a:rPr>
              <a:t>Crude oil is formed underground over millions of years. It is very often found under the rocks of the sea bed. Extracting the oil is a very difficult and hazardous process.</a:t>
            </a:r>
          </a:p>
        </p:txBody>
      </p:sp>
      <p:pic>
        <p:nvPicPr>
          <p:cNvPr id="5" name="Picture 2" descr="Image result for oil r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46" y="1573515"/>
            <a:ext cx="3969702" cy="2624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607370" y="1732736"/>
            <a:ext cx="6941502" cy="908050"/>
          </a:xfrm>
          <a:prstGeom prst="roundRect">
            <a:avLst/>
          </a:prstGeom>
          <a:noFill/>
          <a:ln w="127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07" tIns="45705" rIns="91407" bIns="45705" anchor="ctr"/>
          <a:lstStyle/>
          <a:p>
            <a:pPr lvl="0"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altLang="en-US" sz="2000" dirty="0">
                <a:solidFill>
                  <a:schemeClr val="tx1"/>
                </a:solidFill>
                <a:latin typeface="+mj-lt"/>
              </a:rPr>
              <a:t>Oil rigs or drilling platforms are built in the ocean. These are used to </a:t>
            </a:r>
            <a:r>
              <a:rPr lang="en-GB" altLang="en-US" sz="2000" dirty="0" smtClean="0">
                <a:solidFill>
                  <a:schemeClr val="tx1"/>
                </a:solidFill>
                <a:latin typeface="+mj-lt"/>
              </a:rPr>
              <a:t>drill through </a:t>
            </a:r>
            <a:r>
              <a:rPr lang="en-GB" altLang="en-US" sz="2000" dirty="0">
                <a:solidFill>
                  <a:schemeClr val="tx1"/>
                </a:solidFill>
                <a:latin typeface="+mj-lt"/>
              </a:rPr>
              <a:t>the sea bed to obtain the oil.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607370" y="2903587"/>
            <a:ext cx="7042086" cy="830404"/>
          </a:xfrm>
          <a:prstGeom prst="roundRect">
            <a:avLst/>
          </a:prstGeom>
          <a:noFill/>
          <a:ln w="127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07" tIns="45705" rIns="91407" bIns="45705" anchor="ctr"/>
          <a:lstStyle/>
          <a:p>
            <a:pPr lvl="0"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altLang="en-US" sz="2000" dirty="0">
                <a:solidFill>
                  <a:schemeClr val="tx1"/>
                </a:solidFill>
                <a:latin typeface="+mj-lt"/>
              </a:rPr>
              <a:t>Once the oil has been pumped out from the sea bed, it is sent down long pipelines to an oil tanker or an oil refinery on the land.</a:t>
            </a:r>
          </a:p>
        </p:txBody>
      </p:sp>
      <p:pic>
        <p:nvPicPr>
          <p:cNvPr id="8" name="Picture 4" descr="Image result for oil leak ocea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3" r="13586"/>
          <a:stretch/>
        </p:blipFill>
        <p:spPr bwMode="auto">
          <a:xfrm>
            <a:off x="5454987" y="4198480"/>
            <a:ext cx="2944762" cy="2525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Image result for oil rig fir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0146" y="3996792"/>
            <a:ext cx="3328917" cy="285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74872" y="4833935"/>
            <a:ext cx="37324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+mj-lt"/>
              </a:rPr>
              <a:t>Oil spills have caused huge disasters in the ocean while fires in the oil rigs have claimed many lives.</a:t>
            </a:r>
          </a:p>
        </p:txBody>
      </p:sp>
    </p:spTree>
    <p:extLst>
      <p:ext uri="{BB962C8B-B14F-4D97-AF65-F5344CB8AC3E}">
        <p14:creationId xmlns:p14="http://schemas.microsoft.com/office/powerpoint/2010/main" val="285224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904" y="74917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/>
              <a:t>Can crude oil just be used for the different uses?</a:t>
            </a:r>
            <a:endParaRPr lang="en-GB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1042416" y="2670048"/>
            <a:ext cx="949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  <a:latin typeface="+mj-lt"/>
              </a:rPr>
              <a:t>Can you take crude oil and pump it straight into a car?</a:t>
            </a:r>
            <a:endParaRPr lang="en-GB" sz="32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5256" y="3265360"/>
            <a:ext cx="9939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  <a:latin typeface="+mj-lt"/>
              </a:rPr>
              <a:t>Can you take crude oil and pump it straight into a train?</a:t>
            </a:r>
            <a:endParaRPr lang="en-GB" sz="32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9264" y="3860672"/>
            <a:ext cx="9994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  <a:latin typeface="+mj-lt"/>
              </a:rPr>
              <a:t>Can you take crude oil and pump it straight into a plane?</a:t>
            </a:r>
            <a:endParaRPr lang="en-GB" sz="32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18104" y="4087368"/>
            <a:ext cx="551383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smtClean="0">
                <a:solidFill>
                  <a:srgbClr val="FF0000"/>
                </a:solidFill>
                <a:latin typeface="+mj-lt"/>
              </a:rPr>
              <a:t>No!</a:t>
            </a:r>
            <a:endParaRPr lang="en-GB" sz="166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530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72" y="466344"/>
            <a:ext cx="11006328" cy="624535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Crude oil is a mixture of lots of different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HYDROCARBONS</a:t>
            </a:r>
            <a:endParaRPr lang="en-GB" dirty="0">
              <a:solidFill>
                <a:srgbClr val="FF0000"/>
              </a:solidFill>
              <a:latin typeface="+mj-lt"/>
            </a:endParaRPr>
          </a:p>
          <a:p>
            <a:r>
              <a:rPr lang="en-US" dirty="0" smtClean="0">
                <a:latin typeface="+mj-lt"/>
              </a:rPr>
              <a:t>Each set of hydrocarbons have a different use, these are called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FRACTIONS</a:t>
            </a:r>
          </a:p>
          <a:p>
            <a:r>
              <a:rPr lang="en-US" dirty="0" smtClean="0">
                <a:latin typeface="+mj-lt"/>
              </a:rPr>
              <a:t>They are separated from each other using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FRACTIONAL DISTILLATION</a:t>
            </a:r>
          </a:p>
          <a:p>
            <a:endParaRPr lang="en-US" dirty="0">
              <a:solidFill>
                <a:srgbClr val="FF0000"/>
              </a:solidFill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The crude oil is heated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It evaporates (turns into a gas)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The gas enters the fractioning column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In the column it is hot at the bottom and gets cooler as you go up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latin typeface="+mj-lt"/>
              </a:rPr>
              <a:t>The short chain hydrocarbons have low boiling points so they come off at the TOP of the column where it is cooler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latin typeface="+mj-lt"/>
              </a:rPr>
              <a:t>The long chain hydrocarbons have high boiling points so come off at the BOTTOM of the column where it is hotter</a:t>
            </a:r>
            <a:endParaRPr lang="en-US" dirty="0">
              <a:solidFill>
                <a:srgbClr val="0070C0"/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The crude oil mixture separates into different fractions (parts) e.g. petrol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11082528" y="173736"/>
            <a:ext cx="768096" cy="73152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91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11628"/>
            <a:ext cx="3878263" cy="577357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390295" y="2306100"/>
            <a:ext cx="933450" cy="41912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>
          <a:xfrm>
            <a:off x="2150174" y="56332"/>
            <a:ext cx="8229600" cy="720725"/>
          </a:xfrm>
          <a:prstGeom prst="rect">
            <a:avLst/>
          </a:prstGeom>
          <a:noFill/>
          <a:ln>
            <a:solidFill>
              <a:srgbClr val="00B0F0"/>
            </a:solidFill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07" tIns="45705" rIns="91407" bIns="45705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GB" sz="3600" b="1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Fractional Distillation</a:t>
            </a:r>
            <a:endParaRPr lang="en-US" b="1" dirty="0">
              <a:solidFill>
                <a:prstClr val="blac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06863" y="1719639"/>
            <a:ext cx="1896284" cy="65643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06863" y="3139558"/>
            <a:ext cx="1896284" cy="623714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43528" y="5794036"/>
            <a:ext cx="935509" cy="28854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98625" y="6180995"/>
            <a:ext cx="1804522" cy="606964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37859" y="947692"/>
            <a:ext cx="3838245" cy="6825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37858" y="1724970"/>
            <a:ext cx="3838245" cy="651106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57287" y="3139558"/>
            <a:ext cx="3818815" cy="623714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76877" y="3901430"/>
            <a:ext cx="3799226" cy="625324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185162" y="4749077"/>
            <a:ext cx="3790939" cy="637474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185163" y="6180995"/>
            <a:ext cx="3790939" cy="606964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10816" y="837193"/>
            <a:ext cx="1907260" cy="1836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black"/>
                </a:solidFill>
                <a:latin typeface="Calibri"/>
              </a:rPr>
              <a:t>Small Molecule properties:</a:t>
            </a:r>
          </a:p>
          <a:p>
            <a:endParaRPr lang="en-GB" sz="1400" dirty="0">
              <a:solidFill>
                <a:prstClr val="black"/>
              </a:solidFill>
              <a:latin typeface="Calibri"/>
            </a:endParaRPr>
          </a:p>
          <a:p>
            <a:endParaRPr lang="en-GB" sz="1400" dirty="0">
              <a:solidFill>
                <a:prstClr val="black"/>
              </a:solidFill>
              <a:latin typeface="Calibri"/>
            </a:endParaRPr>
          </a:p>
          <a:p>
            <a:endParaRPr lang="en-GB" sz="1400" dirty="0">
              <a:solidFill>
                <a:prstClr val="black"/>
              </a:solidFill>
              <a:latin typeface="Calibri"/>
            </a:endParaRPr>
          </a:p>
          <a:p>
            <a:endParaRPr lang="en-GB" sz="1400" dirty="0">
              <a:solidFill>
                <a:prstClr val="black"/>
              </a:solidFill>
              <a:latin typeface="Calibri"/>
            </a:endParaRPr>
          </a:p>
          <a:p>
            <a:endParaRPr lang="en-GB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158117" y="4712975"/>
            <a:ext cx="1859959" cy="1944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black"/>
                </a:solidFill>
                <a:latin typeface="Calibri"/>
              </a:rPr>
              <a:t>Large Molecule properties:</a:t>
            </a:r>
          </a:p>
          <a:p>
            <a:endParaRPr lang="en-GB" sz="1400" dirty="0">
              <a:solidFill>
                <a:prstClr val="black"/>
              </a:solidFill>
              <a:latin typeface="Calibri"/>
            </a:endParaRPr>
          </a:p>
          <a:p>
            <a:endParaRPr lang="en-GB" sz="1400" dirty="0">
              <a:solidFill>
                <a:prstClr val="black"/>
              </a:solidFill>
              <a:latin typeface="Calibri"/>
            </a:endParaRPr>
          </a:p>
          <a:p>
            <a:endParaRPr lang="en-GB" sz="1400" dirty="0">
              <a:solidFill>
                <a:prstClr val="black"/>
              </a:solidFill>
              <a:latin typeface="Calibri"/>
            </a:endParaRPr>
          </a:p>
          <a:p>
            <a:endParaRPr lang="en-GB" sz="1400" dirty="0">
              <a:solidFill>
                <a:prstClr val="black"/>
              </a:solidFill>
              <a:latin typeface="Calibri"/>
            </a:endParaRPr>
          </a:p>
          <a:p>
            <a:endParaRPr lang="en-GB" sz="1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1088096" y="2825130"/>
            <a:ext cx="0" cy="174414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106863" y="960277"/>
            <a:ext cx="1896284" cy="66996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106862" y="3889280"/>
            <a:ext cx="1896285" cy="637474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50575" y="831824"/>
            <a:ext cx="933450" cy="3048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51469" y="1667008"/>
            <a:ext cx="520681" cy="22475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51469" y="3139558"/>
            <a:ext cx="520681" cy="22475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343528" y="3946000"/>
            <a:ext cx="520681" cy="22475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95928" y="6500464"/>
            <a:ext cx="520681" cy="22475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106861" y="4749077"/>
            <a:ext cx="1896285" cy="637474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>
              <a:solidFill>
                <a:srgbClr val="FF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930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11628"/>
            <a:ext cx="3878263" cy="577357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390295" y="2306100"/>
            <a:ext cx="933450" cy="41912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>
          <a:xfrm>
            <a:off x="2150174" y="56332"/>
            <a:ext cx="8229600" cy="720725"/>
          </a:xfrm>
          <a:prstGeom prst="rect">
            <a:avLst/>
          </a:prstGeom>
          <a:noFill/>
          <a:ln>
            <a:solidFill>
              <a:srgbClr val="00B0F0"/>
            </a:solidFill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07" tIns="45705" rIns="91407" bIns="45705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GB" sz="3600" b="1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Fractional Distillation</a:t>
            </a:r>
            <a:endParaRPr lang="en-US" b="1" dirty="0">
              <a:solidFill>
                <a:prstClr val="blac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06863" y="1719639"/>
            <a:ext cx="1896284" cy="65643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mtClean="0">
                <a:solidFill>
                  <a:srgbClr val="FF0000"/>
                </a:solidFill>
              </a:rPr>
              <a:t>Petrol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06863" y="3139558"/>
            <a:ext cx="1896284" cy="623714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mtClean="0">
                <a:solidFill>
                  <a:srgbClr val="FF0000"/>
                </a:solidFill>
              </a:rPr>
              <a:t>Kerosene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43528" y="5794036"/>
            <a:ext cx="935509" cy="28854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98625" y="6180995"/>
            <a:ext cx="1804522" cy="606964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mtClean="0">
                <a:solidFill>
                  <a:srgbClr val="FF0000"/>
                </a:solidFill>
              </a:rPr>
              <a:t>Bitumen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37859" y="947692"/>
            <a:ext cx="3838245" cy="6825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mtClean="0">
                <a:solidFill>
                  <a:srgbClr val="FF0000"/>
                </a:solidFill>
              </a:rPr>
              <a:t>Bottled gases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37858" y="1724970"/>
            <a:ext cx="3838245" cy="651106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mtClean="0">
                <a:solidFill>
                  <a:srgbClr val="FF0000"/>
                </a:solidFill>
              </a:rPr>
              <a:t>Fuel for vehicles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57287" y="3139558"/>
            <a:ext cx="3818815" cy="623714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mtClean="0">
                <a:solidFill>
                  <a:srgbClr val="FF0000"/>
                </a:solidFill>
              </a:rPr>
              <a:t>Jet fuel and lighting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76877" y="3901430"/>
            <a:ext cx="3799226" cy="625324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mtClean="0">
                <a:solidFill>
                  <a:srgbClr val="FF0000"/>
                </a:solidFill>
              </a:rPr>
              <a:t>Heavy vehicle fuel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185162" y="4749077"/>
            <a:ext cx="3790939" cy="637474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185163" y="6180995"/>
            <a:ext cx="3790939" cy="606964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Road surfaces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10816" y="837193"/>
            <a:ext cx="1907260" cy="156966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black"/>
                </a:solidFill>
                <a:latin typeface="Calibri"/>
              </a:rPr>
              <a:t>Small Molecule properties:</a:t>
            </a:r>
          </a:p>
          <a:p>
            <a:endParaRPr lang="en-GB" sz="140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FF0000"/>
                </a:solidFill>
              </a:rPr>
              <a:t>Low boiling 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FF0000"/>
                </a:solidFill>
              </a:rPr>
              <a:t>Flammable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FF0000"/>
                </a:solidFill>
              </a:rPr>
              <a:t>Volatile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FF0000"/>
                </a:solidFill>
              </a:rPr>
              <a:t>Less viscous</a:t>
            </a:r>
            <a:endParaRPr lang="en-GB" sz="1400" dirty="0">
              <a:solidFill>
                <a:srgbClr val="FF0000"/>
              </a:solidFill>
              <a:latin typeface="Calibri"/>
            </a:endParaRPr>
          </a:p>
          <a:p>
            <a:endParaRPr lang="en-GB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158117" y="4712975"/>
            <a:ext cx="1859959" cy="200054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black"/>
                </a:solidFill>
                <a:latin typeface="Calibri"/>
              </a:rPr>
              <a:t>Large Molecule properties:</a:t>
            </a:r>
          </a:p>
          <a:p>
            <a:endParaRPr lang="en-GB" sz="140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FF0000"/>
                </a:solidFill>
              </a:rPr>
              <a:t>High boiling 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FF0000"/>
                </a:solidFill>
              </a:rPr>
              <a:t>Not flammable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FF0000"/>
                </a:solidFill>
              </a:rPr>
              <a:t>Not volatile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FF0000"/>
                </a:solidFill>
              </a:rPr>
              <a:t>Viscous</a:t>
            </a:r>
            <a:endParaRPr lang="en-GB" sz="1400" dirty="0">
              <a:solidFill>
                <a:srgbClr val="FF0000"/>
              </a:solidFill>
              <a:latin typeface="Calibri"/>
            </a:endParaRPr>
          </a:p>
          <a:p>
            <a:endParaRPr lang="en-GB" sz="1400" dirty="0">
              <a:solidFill>
                <a:prstClr val="black"/>
              </a:solidFill>
              <a:latin typeface="Calibri"/>
            </a:endParaRPr>
          </a:p>
          <a:p>
            <a:endParaRPr lang="en-GB" sz="1400" dirty="0">
              <a:solidFill>
                <a:prstClr val="black"/>
              </a:solidFill>
              <a:latin typeface="Calibri"/>
            </a:endParaRPr>
          </a:p>
          <a:p>
            <a:endParaRPr lang="en-GB" sz="1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1088096" y="2825130"/>
            <a:ext cx="0" cy="174414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106863" y="960277"/>
            <a:ext cx="1896284" cy="66996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smtClean="0">
                <a:solidFill>
                  <a:srgbClr val="FF0000"/>
                </a:solidFill>
              </a:rPr>
              <a:t>Refinery gas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106862" y="3889280"/>
            <a:ext cx="1896285" cy="637474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smtClean="0">
                <a:solidFill>
                  <a:srgbClr val="FF0000"/>
                </a:solidFill>
              </a:rPr>
              <a:t>Diesel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50575" y="831824"/>
            <a:ext cx="933450" cy="3048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51469" y="1667008"/>
            <a:ext cx="520681" cy="22475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51469" y="3139558"/>
            <a:ext cx="520681" cy="22475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343528" y="3946000"/>
            <a:ext cx="520681" cy="22475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95928" y="6500464"/>
            <a:ext cx="520681" cy="22475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106861" y="4749077"/>
            <a:ext cx="1896285" cy="637474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</a:rPr>
              <a:t>Heavy Fuel Oil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08186" y="4883148"/>
            <a:ext cx="1944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Ships and factories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23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5" grpId="0" animBg="1"/>
      <p:bldP spid="16" grpId="0" animBg="1"/>
      <p:bldP spid="17" grpId="0" animBg="1"/>
      <p:bldP spid="19" grpId="0" animBg="1"/>
      <p:bldP spid="21" grpId="0" animBg="1"/>
      <p:bldP spid="27" grpId="0" animBg="1"/>
      <p:bldP spid="28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>
          <a:xfrm>
            <a:off x="109728" y="64442"/>
            <a:ext cx="3379026" cy="720725"/>
          </a:xfrm>
          <a:prstGeom prst="rect">
            <a:avLst/>
          </a:prstGeom>
          <a:noFill/>
          <a:ln>
            <a:solidFill>
              <a:srgbClr val="00B0F0"/>
            </a:solidFill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07" tIns="45705" rIns="91407" bIns="45705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GB" sz="36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Exam </a:t>
            </a:r>
            <a:r>
              <a:rPr lang="en-GB" sz="3600" dirty="0" smtClean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practice</a:t>
            </a:r>
            <a:endParaRPr lang="en-US" dirty="0">
              <a:solidFill>
                <a:prstClr val="blac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4220"/>
          <a:stretch/>
        </p:blipFill>
        <p:spPr>
          <a:xfrm>
            <a:off x="3743738" y="0"/>
            <a:ext cx="7485094" cy="6821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9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/>
          </p:cNvSpPr>
          <p:nvPr/>
        </p:nvSpPr>
        <p:spPr>
          <a:xfrm>
            <a:off x="91440" y="64443"/>
            <a:ext cx="2821242" cy="720725"/>
          </a:xfrm>
          <a:prstGeom prst="rect">
            <a:avLst/>
          </a:prstGeom>
          <a:noFill/>
          <a:ln>
            <a:solidFill>
              <a:srgbClr val="00B0F0"/>
            </a:solidFill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07" tIns="45705" rIns="91407" bIns="45705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GB" sz="36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Exam </a:t>
            </a:r>
            <a:r>
              <a:rPr lang="en-GB" sz="3600" dirty="0" smtClean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practice</a:t>
            </a:r>
            <a:endParaRPr lang="en-US" dirty="0">
              <a:solidFill>
                <a:prstClr val="blac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4220"/>
          <a:stretch/>
        </p:blipFill>
        <p:spPr>
          <a:xfrm>
            <a:off x="3147546" y="102896"/>
            <a:ext cx="7411942" cy="675510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611751" y="4771725"/>
            <a:ext cx="6018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000" b="1" dirty="0">
                <a:solidFill>
                  <a:srgbClr val="FF0000"/>
                </a:solidFill>
                <a:latin typeface="+mj-lt"/>
              </a:rPr>
              <a:t>(alkanes) are hydrocarbons or are compounds of hydrogen and carbon </a:t>
            </a:r>
            <a:r>
              <a:rPr lang="en-GB" sz="2000" b="1" u="sng" dirty="0">
                <a:solidFill>
                  <a:srgbClr val="FF0000"/>
                </a:solidFill>
                <a:latin typeface="+mj-lt"/>
              </a:rPr>
              <a:t>only</a:t>
            </a:r>
            <a:r>
              <a:rPr lang="en-GB" sz="2000" b="1" dirty="0">
                <a:solidFill>
                  <a:srgbClr val="FF0000"/>
                </a:solidFill>
                <a:latin typeface="+mj-lt"/>
              </a:rPr>
              <a:t> (1)</a:t>
            </a:r>
            <a:endParaRPr lang="en-GB" sz="1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07002" y="656686"/>
            <a:ext cx="6550814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90" marR="360045" indent="-360045">
              <a:lnSpc>
                <a:spcPct val="150000"/>
              </a:lnSpc>
              <a:spcBef>
                <a:spcPts val="1200"/>
              </a:spcBef>
            </a:pPr>
            <a:r>
              <a:rPr lang="en-GB" sz="2000" b="1" dirty="0">
                <a:solidFill>
                  <a:srgbClr val="FF0000"/>
                </a:solidFill>
                <a:latin typeface="+mj-lt"/>
              </a:rPr>
              <a:t>heat </a:t>
            </a:r>
            <a:r>
              <a:rPr lang="en-GB" sz="2000" b="1" dirty="0" smtClean="0">
                <a:solidFill>
                  <a:srgbClr val="FF0000"/>
                </a:solidFill>
                <a:latin typeface="+mj-lt"/>
              </a:rPr>
              <a:t>the crude oil until it vaporises (turns into a gas)</a:t>
            </a:r>
            <a:r>
              <a:rPr lang="en-GB" sz="2000" b="1" i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2000" b="1" dirty="0">
                <a:solidFill>
                  <a:srgbClr val="FF0000"/>
                </a:solidFill>
                <a:latin typeface="+mj-lt"/>
              </a:rPr>
              <a:t>(1)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endParaRPr lang="en-GB" i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11751" y="5768695"/>
            <a:ext cx="59513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000" b="1" dirty="0" smtClean="0">
                <a:solidFill>
                  <a:srgbClr val="FF0000"/>
                </a:solidFill>
                <a:latin typeface="+mj-lt"/>
              </a:rPr>
              <a:t>Alkanes</a:t>
            </a:r>
            <a:r>
              <a:rPr lang="en-GB" sz="2000" b="1" dirty="0">
                <a:solidFill>
                  <a:srgbClr val="FF0000"/>
                </a:solidFill>
                <a:latin typeface="+mj-lt"/>
              </a:rPr>
              <a:t> have only (carbon-carbon) single bonds (1)</a:t>
            </a:r>
            <a:endParaRPr lang="en-GB" sz="20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07001" y="1028542"/>
            <a:ext cx="6550814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90" marR="360045" indent="-360045">
              <a:lnSpc>
                <a:spcPct val="150000"/>
              </a:lnSpc>
              <a:spcBef>
                <a:spcPts val="1200"/>
              </a:spcBef>
            </a:pPr>
            <a:r>
              <a:rPr lang="en-GB" sz="2000" b="1" dirty="0" smtClean="0">
                <a:solidFill>
                  <a:srgbClr val="FF0000"/>
                </a:solidFill>
                <a:latin typeface="+mj-lt"/>
              </a:rPr>
              <a:t>vapours (gases) condense (turn into a liquid) (1</a:t>
            </a:r>
            <a:r>
              <a:rPr lang="en-GB" sz="2000" b="1" dirty="0">
                <a:solidFill>
                  <a:srgbClr val="FF0000"/>
                </a:solidFill>
                <a:latin typeface="+mj-lt"/>
              </a:rPr>
              <a:t>)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endParaRPr lang="en-GB" i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07001" y="1369156"/>
            <a:ext cx="6550814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90" marR="360045" indent="-360045">
              <a:lnSpc>
                <a:spcPct val="150000"/>
              </a:lnSpc>
              <a:spcBef>
                <a:spcPts val="1200"/>
              </a:spcBef>
            </a:pPr>
            <a:r>
              <a:rPr lang="en-GB" sz="2000" b="1" dirty="0" smtClean="0">
                <a:solidFill>
                  <a:srgbClr val="FF0000"/>
                </a:solidFill>
                <a:latin typeface="+mj-lt"/>
              </a:rPr>
              <a:t>at different temperatures (1</a:t>
            </a:r>
            <a:r>
              <a:rPr lang="en-GB" sz="2000" b="1" dirty="0">
                <a:solidFill>
                  <a:srgbClr val="FF0000"/>
                </a:solidFill>
                <a:latin typeface="+mj-lt"/>
              </a:rPr>
              <a:t>)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endParaRPr lang="en-GB" i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79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492</Words>
  <Application>Microsoft Office PowerPoint</Application>
  <PresentationFormat>Widescreen</PresentationFormat>
  <Paragraphs>76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“Do Now”: 3 minutes, back of book</vt:lpstr>
      <vt:lpstr>Fractional Distillation</vt:lpstr>
      <vt:lpstr>The Journey of Crude Oil….</vt:lpstr>
      <vt:lpstr>Can crude oil just be used for the different uses?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Airbus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Starter: 4 minutes, back of book</dc:title>
  <dc:creator>WHARTON, Jason</dc:creator>
  <cp:lastModifiedBy>Pippa Shaw</cp:lastModifiedBy>
  <cp:revision>8</cp:revision>
  <dcterms:created xsi:type="dcterms:W3CDTF">2019-08-20T14:20:39Z</dcterms:created>
  <dcterms:modified xsi:type="dcterms:W3CDTF">2020-09-16T07:13:57Z</dcterms:modified>
</cp:coreProperties>
</file>