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63" r:id="rId3"/>
    <p:sldId id="273" r:id="rId4"/>
    <p:sldId id="261" r:id="rId5"/>
    <p:sldId id="271" r:id="rId6"/>
    <p:sldId id="272" r:id="rId7"/>
    <p:sldId id="257" r:id="rId8"/>
    <p:sldId id="258" r:id="rId9"/>
    <p:sldId id="259" r:id="rId10"/>
    <p:sldId id="260" r:id="rId11"/>
    <p:sldId id="256" r:id="rId12"/>
    <p:sldId id="262" r:id="rId13"/>
    <p:sldId id="264" r:id="rId14"/>
    <p:sldId id="265" r:id="rId15"/>
    <p:sldId id="266" r:id="rId16"/>
    <p:sldId id="267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A68A-222B-4585-BD6E-CA554B3420F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6E22B-0F6B-4919-87FC-B7BC79199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3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AD931-1FE5-403C-B353-3973C44CF1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5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4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9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2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1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2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68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6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1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38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89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7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1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4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91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0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CA5B451-04E5-435E-950F-C9E037469336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5DD63C7-397A-4C44-AC1A-F0F88EF8B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2B7D-C5C1-4C53-A9F9-B0AF4C28525B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1474-DAA8-4C1A-80DB-08DC878F5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 NOW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41" y="764704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1)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70" y="980728"/>
            <a:ext cx="5992516" cy="3260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322" y="4110458"/>
            <a:ext cx="75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658" y="4453078"/>
            <a:ext cx="706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What do these questions mean?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32658" y="4822410"/>
            <a:ext cx="670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 smtClean="0"/>
              <a:t>Comment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t’appelles</a:t>
            </a:r>
            <a:r>
              <a:rPr lang="en-GB" dirty="0" smtClean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âge</a:t>
            </a:r>
            <a:r>
              <a:rPr lang="en-GB" dirty="0" smtClean="0"/>
              <a:t> as-</a:t>
            </a:r>
            <a:r>
              <a:rPr lang="en-GB" dirty="0" err="1" smtClean="0"/>
              <a:t>tu</a:t>
            </a:r>
            <a:r>
              <a:rPr lang="en-GB" dirty="0" smtClean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quand</a:t>
            </a:r>
            <a:r>
              <a:rPr lang="en-GB" dirty="0" smtClean="0"/>
              <a:t> ton </a:t>
            </a:r>
            <a:r>
              <a:rPr lang="en-GB" dirty="0" err="1" smtClean="0"/>
              <a:t>anniversaire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1330" y="56534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658" y="5987895"/>
            <a:ext cx="706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Can you answer each one in French?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890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40498"/>
              </p:ext>
            </p:extLst>
          </p:nvPr>
        </p:nvGraphicFramePr>
        <p:xfrm>
          <a:off x="755650" y="332656"/>
          <a:ext cx="7561263" cy="6165850"/>
        </p:xfrm>
        <a:graphic>
          <a:graphicData uri="http://schemas.openxmlformats.org/drawingml/2006/table">
            <a:tbl>
              <a:tblPr/>
              <a:tblGrid>
                <a:gridCol w="35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As-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tu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un animal?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J’ai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chien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chat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hamster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lapin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oiseau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poisson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rouge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souris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cheval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cochon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d’inde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 serpent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une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tortue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Je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n’ai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pas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d’animal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Do you have a pet?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 have…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dog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cat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hamster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rabbit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bird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goldfish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mouse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horse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guinea pig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snake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tortoise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I don’t have a pet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7923603" cy="2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6938380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3933056"/>
            <a:ext cx="686647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40802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620688"/>
            <a:ext cx="7632848" cy="4248472"/>
            <a:chOff x="395536" y="620688"/>
            <a:chExt cx="7128792" cy="38395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620688"/>
              <a:ext cx="7128792" cy="383956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95536" y="3212976"/>
              <a:ext cx="4896544" cy="12472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41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381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1897" y="1480393"/>
            <a:ext cx="1402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cat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920" y="1480394"/>
            <a:ext cx="1664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4846" y="1483678"/>
            <a:ext cx="974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1480393"/>
            <a:ext cx="1965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prefer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8997" y="1480392"/>
            <a:ext cx="1465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dogs.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610" y="2842918"/>
            <a:ext cx="9075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J’ai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1234" y="2845921"/>
            <a:ext cx="2016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chat 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5540" y="2837128"/>
            <a:ext cx="1287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mais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2837127"/>
            <a:ext cx="2412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préfère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477" y="3933056"/>
            <a:ext cx="25699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chien</a:t>
            </a:r>
            <a:r>
              <a:rPr lang="en-US" sz="4400" u="sng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4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122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1755" y="1480393"/>
            <a:ext cx="1983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horse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920" y="1480394"/>
            <a:ext cx="1664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95" y="1476394"/>
            <a:ext cx="974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1057" y="1473109"/>
            <a:ext cx="1965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prefer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6704" y="1480393"/>
            <a:ext cx="24978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hamsters.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920" y="3284984"/>
            <a:ext cx="8538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dog but I like tortoises.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920" y="4941168"/>
            <a:ext cx="8538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bird but I hate birds.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8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162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893" y="1480393"/>
            <a:ext cx="14109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fish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920" y="1480394"/>
            <a:ext cx="1664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95" y="1476394"/>
            <a:ext cx="974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1057" y="1473109"/>
            <a:ext cx="1965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prefer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2871" y="1480393"/>
            <a:ext cx="1465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dogs.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920" y="3284984"/>
            <a:ext cx="8538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mouse but I like snakes.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920" y="4941168"/>
            <a:ext cx="8538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tortoise but I hate tortoises.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0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6181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Homework - devoirs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196" y="1628800"/>
            <a:ext cx="726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your vocabulary off by heart. </a:t>
            </a:r>
            <a:r>
              <a:rPr lang="en-US" dirty="0" err="1" smtClean="0"/>
              <a:t>Practise</a:t>
            </a:r>
            <a:r>
              <a:rPr lang="en-US" dirty="0" smtClean="0"/>
              <a:t> saying and writing them. </a:t>
            </a:r>
          </a:p>
          <a:p>
            <a:r>
              <a:rPr lang="en-US" dirty="0" smtClean="0"/>
              <a:t>You can search for some videos on </a:t>
            </a:r>
            <a:r>
              <a:rPr lang="en-US" dirty="0" err="1" smtClean="0"/>
              <a:t>youtube</a:t>
            </a:r>
            <a:r>
              <a:rPr lang="en-US" dirty="0" smtClean="0"/>
              <a:t> which can teach you how to pronounce names of pets in French!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0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 NOW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41" y="764704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1)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034" y="3023043"/>
            <a:ext cx="75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370" y="3365663"/>
            <a:ext cx="706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What do these questions mean?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83370" y="3734995"/>
            <a:ext cx="670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 smtClean="0"/>
              <a:t>Comment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t’appelles</a:t>
            </a:r>
            <a:r>
              <a:rPr lang="en-GB" dirty="0" smtClean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âge</a:t>
            </a:r>
            <a:r>
              <a:rPr lang="en-GB" dirty="0" smtClean="0"/>
              <a:t> as-</a:t>
            </a:r>
            <a:r>
              <a:rPr lang="en-GB" dirty="0" err="1" smtClean="0"/>
              <a:t>tu</a:t>
            </a:r>
            <a:r>
              <a:rPr lang="en-GB" dirty="0" smtClean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quand</a:t>
            </a:r>
            <a:r>
              <a:rPr lang="en-GB" dirty="0" smtClean="0"/>
              <a:t> ton </a:t>
            </a:r>
            <a:r>
              <a:rPr lang="en-GB" dirty="0" err="1" smtClean="0"/>
              <a:t>anniversaire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09744" y="5162337"/>
            <a:ext cx="706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 smtClean="0"/>
              <a:t>Je </a:t>
            </a:r>
            <a:r>
              <a:rPr lang="en-GB" dirty="0" err="1" smtClean="0"/>
              <a:t>m’appelle</a:t>
            </a:r>
            <a:r>
              <a:rPr lang="en-GB" dirty="0" smtClean="0"/>
              <a:t> …</a:t>
            </a:r>
          </a:p>
          <a:p>
            <a:pPr marL="342900" indent="-342900">
              <a:buAutoNum type="alphaLcParenR"/>
            </a:pPr>
            <a:r>
              <a:rPr lang="en-GB" dirty="0" err="1" smtClean="0"/>
              <a:t>J’ai</a:t>
            </a:r>
            <a:r>
              <a:rPr lang="en-GB" dirty="0" smtClean="0"/>
              <a:t> </a:t>
            </a:r>
            <a:r>
              <a:rPr lang="en-GB" dirty="0" err="1" smtClean="0"/>
              <a:t>onze</a:t>
            </a:r>
            <a:r>
              <a:rPr lang="en-GB" dirty="0" smtClean="0"/>
              <a:t> </a:t>
            </a:r>
            <a:r>
              <a:rPr lang="en-GB" dirty="0" err="1" smtClean="0"/>
              <a:t>ans</a:t>
            </a:r>
            <a:endParaRPr lang="en-GB" dirty="0" smtClean="0"/>
          </a:p>
          <a:p>
            <a:pPr marL="342900" indent="-342900">
              <a:buAutoNum type="alphaLcParenR"/>
            </a:pPr>
            <a:r>
              <a:rPr lang="en-GB" dirty="0" smtClean="0"/>
              <a:t>Mon </a:t>
            </a:r>
            <a:r>
              <a:rPr lang="en-GB" dirty="0" err="1" smtClean="0"/>
              <a:t>anniversaire</a:t>
            </a:r>
            <a:r>
              <a:rPr lang="en-GB" dirty="0" smtClean="0"/>
              <a:t> </a:t>
            </a:r>
            <a:r>
              <a:rPr lang="en-GB" dirty="0" err="1" smtClean="0"/>
              <a:t>c’est</a:t>
            </a:r>
            <a:r>
              <a:rPr lang="en-GB" dirty="0" smtClean="0"/>
              <a:t> le (</a:t>
            </a:r>
            <a:r>
              <a:rPr lang="en-GB" dirty="0" err="1" smtClean="0"/>
              <a:t>huit</a:t>
            </a:r>
            <a:r>
              <a:rPr lang="en-GB" dirty="0" smtClean="0"/>
              <a:t> </a:t>
            </a:r>
            <a:r>
              <a:rPr lang="en-GB" dirty="0" err="1" smtClean="0"/>
              <a:t>avril</a:t>
            </a:r>
            <a:r>
              <a:rPr lang="en-GB" dirty="0" smtClean="0"/>
              <a:t>).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8416" y="4827849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76949"/>
              </p:ext>
            </p:extLst>
          </p:nvPr>
        </p:nvGraphicFramePr>
        <p:xfrm>
          <a:off x="983370" y="944846"/>
          <a:ext cx="996342" cy="237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720">
                  <a:extLst>
                    <a:ext uri="{9D8B030D-6E8A-4147-A177-3AD203B41FA5}">
                      <a16:colId xmlns:a16="http://schemas.microsoft.com/office/drawing/2014/main" val="1198654377"/>
                    </a:ext>
                  </a:extLst>
                </a:gridCol>
                <a:gridCol w="468622">
                  <a:extLst>
                    <a:ext uri="{9D8B030D-6E8A-4147-A177-3AD203B41FA5}">
                      <a16:colId xmlns:a16="http://schemas.microsoft.com/office/drawing/2014/main" val="33347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4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3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7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8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5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6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67071"/>
              </p:ext>
            </p:extLst>
          </p:nvPr>
        </p:nvGraphicFramePr>
        <p:xfrm>
          <a:off x="0" y="908720"/>
          <a:ext cx="9144000" cy="33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r>
                        <a:rPr lang="en-GB" sz="3200" u="sng" dirty="0" smtClean="0"/>
                        <a:t>Classwork</a:t>
                      </a:r>
                      <a:endParaRPr lang="en-GB" sz="3200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3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 gridSpan="3">
                  <a:txBody>
                    <a:bodyPr/>
                    <a:lstStyle/>
                    <a:p>
                      <a:pPr algn="ctr"/>
                      <a:endParaRPr lang="en-GB" sz="3200" u="sng" dirty="0" smtClean="0"/>
                    </a:p>
                    <a:p>
                      <a:pPr algn="ctr"/>
                      <a:r>
                        <a:rPr lang="en-GB" sz="4800" u="sng" dirty="0" err="1" smtClean="0"/>
                        <a:t>J’ai</a:t>
                      </a:r>
                      <a:r>
                        <a:rPr lang="en-GB" sz="4800" u="sng" dirty="0" smtClean="0"/>
                        <a:t> un </a:t>
                      </a:r>
                      <a:r>
                        <a:rPr lang="en-GB" sz="4800" u="sng" dirty="0" err="1" smtClean="0"/>
                        <a:t>chien</a:t>
                      </a:r>
                      <a:r>
                        <a:rPr lang="en-GB" sz="4800" u="sng" dirty="0" smtClean="0"/>
                        <a:t>.</a:t>
                      </a:r>
                      <a:endParaRPr lang="en-GB" sz="3200" u="sng" dirty="0" smtClean="0"/>
                    </a:p>
                    <a:p>
                      <a:pPr algn="ctr"/>
                      <a:endParaRPr lang="en-GB" sz="3200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L.O.</a:t>
                      </a:r>
                      <a:endParaRPr lang="en-GB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7030A0"/>
                          </a:solidFill>
                        </a:rPr>
                        <a:t>TO SAY WHAT PET YOU HAVE</a:t>
                      </a:r>
                      <a:endParaRPr lang="en-GB" sz="3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315067"/>
            <a:ext cx="6271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Homework – devoirs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your new vocabulary off by heart.</a:t>
            </a:r>
          </a:p>
          <a:p>
            <a:r>
              <a:rPr lang="en-US" dirty="0" smtClean="0"/>
              <a:t>You can make a poster and label all the animals.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1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5487" y="1433100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64600" y="5337436"/>
            <a:ext cx="6031667" cy="5622"/>
          </a:xfrm>
          <a:prstGeom prst="line">
            <a:avLst/>
          </a:prstGeom>
          <a:ln w="317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99" y="5433491"/>
            <a:ext cx="5670709" cy="4050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0263" y="1059336"/>
            <a:ext cx="2577837" cy="106962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Read it:</a:t>
            </a:r>
          </a:p>
          <a:p>
            <a:pPr defTabSz="6858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Les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animaux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[noun] </a:t>
            </a:r>
          </a:p>
          <a:p>
            <a:pPr defTabSz="685800"/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Pronounced [</a:t>
            </a:r>
            <a:r>
              <a:rPr lang="en-GB" sz="1500" dirty="0" err="1">
                <a:solidFill>
                  <a:prstClr val="black"/>
                </a:solidFill>
                <a:latin typeface="Calibri" panose="020F0502020204030204"/>
              </a:rPr>
              <a:t>lez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 ah-nee-</a:t>
            </a:r>
            <a:r>
              <a:rPr lang="en-GB" sz="1500" dirty="0" err="1">
                <a:solidFill>
                  <a:prstClr val="black"/>
                </a:solidFill>
                <a:latin typeface="Calibri" panose="020F0502020204030204"/>
              </a:rPr>
              <a:t>mo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4414" y="1059336"/>
            <a:ext cx="3618402" cy="113412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Define it:</a:t>
            </a:r>
          </a:p>
          <a:p>
            <a:pPr defTabSz="685800"/>
            <a:endParaRPr lang="en-GB" sz="135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It means ANIMALS or PETS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58021" y="2619907"/>
            <a:ext cx="2322188" cy="1065552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Example:</a:t>
            </a:r>
          </a:p>
          <a:p>
            <a:pPr defTabSz="685800"/>
            <a:endParaRPr lang="en-GB" sz="135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as un animal?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82579" y="4196789"/>
            <a:ext cx="2403267" cy="9419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Digging Deeper: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animalier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– to do with animals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un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documentaire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u="sng" dirty="0" err="1">
                <a:solidFill>
                  <a:prstClr val="black"/>
                </a:solidFill>
                <a:latin typeface="Calibri" panose="020F0502020204030204"/>
              </a:rPr>
              <a:t>animalier</a:t>
            </a:r>
            <a:endParaRPr lang="en-GB" sz="1350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06845" y="2574120"/>
            <a:ext cx="2647403" cy="111133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GB" sz="135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Deconstruct it: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From LATIN – ANIMALES (having life)</a:t>
            </a:r>
          </a:p>
          <a:p>
            <a:pPr defTabSz="685800"/>
            <a:endParaRPr lang="en-GB" sz="135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3048100" y="1594150"/>
            <a:ext cx="10847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966202" y="2881015"/>
            <a:ext cx="1372302" cy="361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38981" y="3808668"/>
            <a:ext cx="607637" cy="36122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355976" y="4196789"/>
            <a:ext cx="3240290" cy="9419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GB" sz="1350" b="1" u="sng" dirty="0">
                <a:solidFill>
                  <a:prstClr val="black"/>
                </a:solidFill>
                <a:latin typeface="Calibri" panose="020F0502020204030204"/>
              </a:rPr>
              <a:t>Link it: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un chat, un </a:t>
            </a:r>
            <a:r>
              <a:rPr lang="en-GB" sz="1350" dirty="0" err="1">
                <a:solidFill>
                  <a:prstClr val="black"/>
                </a:solidFill>
                <a:latin typeface="Calibri" panose="020F0502020204030204"/>
              </a:rPr>
              <a:t>chien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660" y="4459401"/>
            <a:ext cx="607637" cy="3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505" y="1103125"/>
            <a:ext cx="8465019" cy="4623305"/>
            <a:chOff x="0" y="0"/>
            <a:chExt cx="5538158" cy="2777705"/>
          </a:xfrm>
        </p:grpSpPr>
        <p:sp>
          <p:nvSpPr>
            <p:cNvPr id="6" name="Rounded Rectangle 5"/>
            <p:cNvSpPr/>
            <p:nvPr/>
          </p:nvSpPr>
          <p:spPr>
            <a:xfrm>
              <a:off x="3536830" y="1759788"/>
              <a:ext cx="2001328" cy="10179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 examples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 err="1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animé</a:t>
              </a:r>
              <a:r>
                <a:rPr lang="en-US" sz="1500" dirty="0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animated</a:t>
              </a:r>
              <a:endParaRPr lang="en-GB" sz="1500" dirty="0">
                <a:solidFill>
                  <a:prstClr val="black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345056"/>
              <a:ext cx="2001328" cy="10179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endParaRPr lang="en-GB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ANIMALS, PETS</a:t>
              </a:r>
              <a:endParaRPr lang="en-GB" sz="1500" dirty="0">
                <a:solidFill>
                  <a:prstClr val="black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1759788"/>
              <a:ext cx="2001328" cy="10179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Example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endPara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 err="1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</a:t>
              </a:r>
              <a:r>
                <a:rPr lang="en-US" sz="1500" dirty="0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as un animal?</a:t>
              </a:r>
              <a:endParaRPr lang="en-GB" sz="1500" dirty="0">
                <a:solidFill>
                  <a:prstClr val="black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93698" y="370936"/>
              <a:ext cx="2001328" cy="10179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Examples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endParaRPr lang="en-GB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 </a:t>
              </a:r>
              <a:r>
                <a:rPr lang="en-US" sz="1500" dirty="0" err="1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chien</a:t>
              </a:r>
              <a:r>
                <a:rPr lang="en-US" sz="1500" dirty="0">
                  <a:solidFill>
                    <a:prstClr val="black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un chat</a:t>
              </a:r>
              <a:endParaRPr lang="en-GB" sz="1500" dirty="0">
                <a:solidFill>
                  <a:prstClr val="black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02920" y="1086928"/>
              <a:ext cx="2001328" cy="101791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Draw it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15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47977" y="0"/>
              <a:ext cx="1224951" cy="99203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GB" sz="3000" dirty="0">
                  <a:solidFill>
                    <a:srgbClr val="FF33CC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</a:t>
              </a:r>
              <a:r>
                <a:rPr lang="en-GB" sz="3000" dirty="0" err="1">
                  <a:solidFill>
                    <a:srgbClr val="FF33CC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animaux</a:t>
              </a:r>
              <a:endParaRPr lang="en-GB" sz="3000" dirty="0">
                <a:solidFill>
                  <a:srgbClr val="FF33CC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ct val="107000"/>
                </a:lnSpc>
                <a:spcAft>
                  <a:spcPts val="600"/>
                </a:spcAft>
              </a:pPr>
              <a:r>
                <a:rPr lang="en-US" sz="1500" dirty="0">
                  <a:solidFill>
                    <a:srgbClr val="00B050"/>
                  </a:solidFill>
                  <a:latin typeface="Bahnschrift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[noun]</a:t>
              </a:r>
              <a:endParaRPr lang="en-GB" sz="1500" dirty="0">
                <a:solidFill>
                  <a:srgbClr val="00B05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7544" y="476672"/>
            <a:ext cx="2619375" cy="2654718"/>
            <a:chOff x="467544" y="476672"/>
            <a:chExt cx="2619375" cy="26547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476672"/>
              <a:ext cx="2619375" cy="17430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9503" y="2208060"/>
              <a:ext cx="25891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</a:t>
              </a:r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chien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0072" y="453634"/>
            <a:ext cx="3276600" cy="2098496"/>
            <a:chOff x="5220072" y="453634"/>
            <a:chExt cx="3276600" cy="20984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453634"/>
              <a:ext cx="3276600" cy="13906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197645" y="1628800"/>
              <a:ext cx="22990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chat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536" y="3910562"/>
            <a:ext cx="3427541" cy="2435498"/>
            <a:chOff x="395536" y="3573016"/>
            <a:chExt cx="3427541" cy="24354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2" y="3573016"/>
              <a:ext cx="2724150" cy="16764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95536" y="5085184"/>
              <a:ext cx="34275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hamster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84168" y="3573016"/>
            <a:ext cx="2656116" cy="2773044"/>
            <a:chOff x="6084168" y="3573016"/>
            <a:chExt cx="2656116" cy="27730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8" y="3573016"/>
              <a:ext cx="2143125" cy="21431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300192" y="5422730"/>
              <a:ext cx="2440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lapin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8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621" y="332656"/>
            <a:ext cx="2900153" cy="2507506"/>
            <a:chOff x="245621" y="332656"/>
            <a:chExt cx="2900153" cy="25075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332656"/>
              <a:ext cx="2600325" cy="1762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5621" y="1916832"/>
              <a:ext cx="29001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</a:t>
              </a:r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oiseau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51444" y="404664"/>
            <a:ext cx="3789820" cy="2327776"/>
            <a:chOff x="4851444" y="404664"/>
            <a:chExt cx="3789820" cy="23277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104" y="404664"/>
              <a:ext cx="2476500" cy="18478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51444" y="2024554"/>
              <a:ext cx="378982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</a:t>
              </a:r>
              <a:r>
                <a:rPr lang="en-US" sz="4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poisson</a:t>
              </a:r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rouge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9849" y="3678957"/>
            <a:ext cx="3073278" cy="2401565"/>
            <a:chOff x="249849" y="3678957"/>
            <a:chExt cx="3073278" cy="24015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6" y="3678957"/>
              <a:ext cx="2628900" cy="17430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9849" y="5157192"/>
              <a:ext cx="30732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</a:t>
              </a:r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souris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1879" y="3501008"/>
            <a:ext cx="3064575" cy="2304569"/>
            <a:chOff x="5231879" y="3501008"/>
            <a:chExt cx="3064575" cy="23045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1879" y="3501008"/>
              <a:ext cx="3028950" cy="15144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15729" y="4882247"/>
              <a:ext cx="28807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cheval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5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476672"/>
            <a:ext cx="3780202" cy="2508086"/>
            <a:chOff x="251520" y="476672"/>
            <a:chExt cx="3780202" cy="25080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476672"/>
              <a:ext cx="2333625" cy="19621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51520" y="2276872"/>
              <a:ext cx="378020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</a:t>
              </a:r>
              <a:r>
                <a:rPr lang="en-US" sz="4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cochon</a:t>
              </a:r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4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d’Inde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2080" y="667256"/>
            <a:ext cx="3222357" cy="2425224"/>
            <a:chOff x="5292080" y="667256"/>
            <a:chExt cx="3222357" cy="2425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667256"/>
              <a:ext cx="2619375" cy="17430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92080" y="2169150"/>
              <a:ext cx="3222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 serpent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5536" y="3697724"/>
            <a:ext cx="3177473" cy="2526814"/>
            <a:chOff x="395536" y="3697724"/>
            <a:chExt cx="3177473" cy="2526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100" y="3697724"/>
              <a:ext cx="3096344" cy="2060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95536" y="5301208"/>
              <a:ext cx="31774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une</a:t>
              </a:r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tortue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0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980728"/>
            <a:ext cx="5251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don’t have a pet.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0801" y="2420888"/>
            <a:ext cx="5805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n’ai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pas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d’animal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230</TotalTime>
  <Words>426</Words>
  <Application>Microsoft Office PowerPoint</Application>
  <PresentationFormat>On-screen Show (4:3)</PresentationFormat>
  <Paragraphs>149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Bahnschrift Light</vt:lpstr>
      <vt:lpstr>Calibri</vt:lpstr>
      <vt:lpstr>Calibri Light</vt:lpstr>
      <vt:lpstr>Century Gothic</vt:lpstr>
      <vt:lpstr>Corbel</vt:lpstr>
      <vt:lpstr>Times New Roman</vt:lpstr>
      <vt:lpstr>Basis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Pineau</dc:creator>
  <cp:lastModifiedBy>Nathalie Pineau</cp:lastModifiedBy>
  <cp:revision>37</cp:revision>
  <dcterms:created xsi:type="dcterms:W3CDTF">2018-07-19T08:22:01Z</dcterms:created>
  <dcterms:modified xsi:type="dcterms:W3CDTF">2020-10-07T18:53:29Z</dcterms:modified>
</cp:coreProperties>
</file>