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6" r:id="rId2"/>
    <p:sldId id="278" r:id="rId3"/>
    <p:sldId id="256" r:id="rId4"/>
    <p:sldId id="261" r:id="rId5"/>
    <p:sldId id="264" r:id="rId6"/>
    <p:sldId id="279" r:id="rId7"/>
    <p:sldId id="273" r:id="rId8"/>
    <p:sldId id="274" r:id="rId9"/>
    <p:sldId id="275" r:id="rId10"/>
    <p:sldId id="280" r:id="rId11"/>
    <p:sldId id="281" r:id="rId12"/>
    <p:sldId id="282" r:id="rId13"/>
    <p:sldId id="272" r:id="rId14"/>
    <p:sldId id="271" r:id="rId15"/>
    <p:sldId id="263" r:id="rId16"/>
    <p:sldId id="269" r:id="rId17"/>
    <p:sldId id="270" r:id="rId18"/>
    <p:sldId id="258" r:id="rId19"/>
    <p:sldId id="260" r:id="rId20"/>
    <p:sldId id="283" r:id="rId21"/>
    <p:sldId id="259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084D8DA-AE67-4A73-B651-E6A29397CDC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A66EEAB-EF69-4CF3-91AD-ECA4AD8B3357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7637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D8DA-AE67-4A73-B651-E6A29397CDC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EEAB-EF69-4CF3-91AD-ECA4AD8B3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963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D8DA-AE67-4A73-B651-E6A29397CDC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EEAB-EF69-4CF3-91AD-ECA4AD8B3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684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D8DA-AE67-4A73-B651-E6A29397CDC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EEAB-EF69-4CF3-91AD-ECA4AD8B3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05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D8DA-AE67-4A73-B651-E6A29397CDC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EEAB-EF69-4CF3-91AD-ECA4AD8B3357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896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D8DA-AE67-4A73-B651-E6A29397CDC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EEAB-EF69-4CF3-91AD-ECA4AD8B3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668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D8DA-AE67-4A73-B651-E6A29397CDC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EEAB-EF69-4CF3-91AD-ECA4AD8B3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55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D8DA-AE67-4A73-B651-E6A29397CDC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EEAB-EF69-4CF3-91AD-ECA4AD8B3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78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D8DA-AE67-4A73-B651-E6A29397CDC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EEAB-EF69-4CF3-91AD-ECA4AD8B3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33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D8DA-AE67-4A73-B651-E6A29397CDC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EEAB-EF69-4CF3-91AD-ECA4AD8B3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19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D8DA-AE67-4A73-B651-E6A29397CDC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66EEAB-EF69-4CF3-91AD-ECA4AD8B3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384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8084D8DA-AE67-4A73-B651-E6A29397CDCA}" type="datetimeFigureOut">
              <a:rPr lang="en-GB" smtClean="0"/>
              <a:t>13/10/2020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6A66EEAB-EF69-4CF3-91AD-ECA4AD8B3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41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quizlet.com/_5lcuug" TargetMode="External"/><Relationship Id="rId2" Type="http://schemas.openxmlformats.org/officeDocument/2006/relationships/hyperlink" Target="../../module%202/famille.MDL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23" y="-65422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 NOW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9915742"/>
              </p:ext>
            </p:extLst>
          </p:nvPr>
        </p:nvGraphicFramePr>
        <p:xfrm>
          <a:off x="773069" y="3288740"/>
          <a:ext cx="6096000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662791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34129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My name is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053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I’m 11 years old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674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 my school bag there is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405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 like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30944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54515" y="3000708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2)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40" y="550274"/>
            <a:ext cx="704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23" y="4581128"/>
            <a:ext cx="707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320" y="4841284"/>
            <a:ext cx="8289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Nouns which start with LA or UNE are called __________________.</a:t>
            </a:r>
          </a:p>
          <a:p>
            <a:endParaRPr lang="en-US" dirty="0"/>
          </a:p>
          <a:p>
            <a:r>
              <a:rPr lang="en-US" dirty="0" smtClean="0"/>
              <a:t>Nouns which start with LE or UN are called ____________________.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822308"/>
              </p:ext>
            </p:extLst>
          </p:nvPr>
        </p:nvGraphicFramePr>
        <p:xfrm>
          <a:off x="773069" y="818071"/>
          <a:ext cx="3124836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4293">
                  <a:extLst>
                    <a:ext uri="{9D8B030D-6E8A-4147-A177-3AD203B41FA5}">
                      <a16:colId xmlns:a16="http://schemas.microsoft.com/office/drawing/2014/main" val="1127717902"/>
                    </a:ext>
                  </a:extLst>
                </a:gridCol>
                <a:gridCol w="1800543">
                  <a:extLst>
                    <a:ext uri="{9D8B030D-6E8A-4147-A177-3AD203B41FA5}">
                      <a16:colId xmlns:a16="http://schemas.microsoft.com/office/drawing/2014/main" val="171165955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un crayon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7699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un </a:t>
                      </a:r>
                      <a:r>
                        <a:rPr lang="en-GB" sz="1800" dirty="0" err="1" smtClean="0"/>
                        <a:t>stylo</a:t>
                      </a:r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05438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une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trousse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3432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un cahier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6815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une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règle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499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un </a:t>
                      </a:r>
                      <a:r>
                        <a:rPr lang="en-GB" sz="1800" dirty="0" err="1" smtClean="0"/>
                        <a:t>livre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53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57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332656"/>
            <a:ext cx="1602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YOU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573350"/>
            <a:ext cx="639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like my </a:t>
            </a:r>
            <a:r>
              <a:rPr lang="en-US" sz="2800" dirty="0" smtClean="0"/>
              <a:t>step-dad</a:t>
            </a:r>
            <a:r>
              <a:rPr lang="en-US" sz="2800" dirty="0" smtClean="0"/>
              <a:t> </a:t>
            </a:r>
            <a:r>
              <a:rPr lang="en-US" sz="2800" dirty="0" smtClean="0"/>
              <a:t>because he is </a:t>
            </a:r>
            <a:r>
              <a:rPr lang="en-US" sz="2800" dirty="0" smtClean="0"/>
              <a:t>cool.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77435" y="2348880"/>
            <a:ext cx="639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like my </a:t>
            </a:r>
            <a:r>
              <a:rPr lang="en-US" sz="2800" dirty="0" smtClean="0"/>
              <a:t>step-mum </a:t>
            </a:r>
            <a:r>
              <a:rPr lang="en-US" sz="2800" dirty="0" smtClean="0"/>
              <a:t>because she is </a:t>
            </a:r>
            <a:r>
              <a:rPr lang="en-US" sz="2800" dirty="0" smtClean="0"/>
              <a:t>cool.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38846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DO NOW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8830"/>
          <a:stretch/>
        </p:blipFill>
        <p:spPr>
          <a:xfrm>
            <a:off x="1564914" y="1335226"/>
            <a:ext cx="1944216" cy="40227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38691"/>
              </p:ext>
            </p:extLst>
          </p:nvPr>
        </p:nvGraphicFramePr>
        <p:xfrm>
          <a:off x="340777" y="1335226"/>
          <a:ext cx="1152128" cy="40227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1587097434"/>
                    </a:ext>
                  </a:extLst>
                </a:gridCol>
              </a:tblGrid>
              <a:tr h="670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833788"/>
                  </a:ext>
                </a:extLst>
              </a:tr>
              <a:tr h="670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70298"/>
                  </a:ext>
                </a:extLst>
              </a:tr>
              <a:tr h="670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820750"/>
                  </a:ext>
                </a:extLst>
              </a:tr>
              <a:tr h="670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456851"/>
                  </a:ext>
                </a:extLst>
              </a:tr>
              <a:tr h="670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816321"/>
                  </a:ext>
                </a:extLst>
              </a:tr>
              <a:tr h="670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740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489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404664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DO NOW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413" y="1268760"/>
            <a:ext cx="3799505" cy="40227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32848"/>
              </p:ext>
            </p:extLst>
          </p:nvPr>
        </p:nvGraphicFramePr>
        <p:xfrm>
          <a:off x="307277" y="1268760"/>
          <a:ext cx="1152128" cy="40227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1587097434"/>
                    </a:ext>
                  </a:extLst>
                </a:gridCol>
              </a:tblGrid>
              <a:tr h="670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1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6833788"/>
                  </a:ext>
                </a:extLst>
              </a:tr>
              <a:tr h="670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2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3670298"/>
                  </a:ext>
                </a:extLst>
              </a:tr>
              <a:tr h="670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3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9820750"/>
                  </a:ext>
                </a:extLst>
              </a:tr>
              <a:tr h="670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4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2456851"/>
                  </a:ext>
                </a:extLst>
              </a:tr>
              <a:tr h="670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5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1816321"/>
                  </a:ext>
                </a:extLst>
              </a:tr>
              <a:tr h="67045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6</a:t>
                      </a:r>
                      <a:endParaRPr lang="en-GB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67404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6802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843072"/>
              </p:ext>
            </p:extLst>
          </p:nvPr>
        </p:nvGraphicFramePr>
        <p:xfrm>
          <a:off x="107504" y="1397001"/>
          <a:ext cx="9036496" cy="1912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6366">
                <a:tc>
                  <a:txBody>
                    <a:bodyPr/>
                    <a:lstStyle/>
                    <a:p>
                      <a:r>
                        <a:rPr lang="en-GB" sz="2800" u="sng" dirty="0" smtClean="0">
                          <a:latin typeface="Arial Rounded MT Bold" panose="020F0704030504030204" pitchFamily="34" charset="0"/>
                        </a:rPr>
                        <a:t>Travail de </a:t>
                      </a:r>
                      <a:r>
                        <a:rPr lang="en-GB" sz="2800" u="sng" dirty="0" err="1" smtClean="0">
                          <a:latin typeface="Arial Rounded MT Bold" panose="020F0704030504030204" pitchFamily="34" charset="0"/>
                        </a:rPr>
                        <a:t>classe</a:t>
                      </a:r>
                      <a:endParaRPr lang="en-GB" sz="2800" u="sng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2800" u="sng" dirty="0" err="1" smtClean="0">
                          <a:latin typeface="Arial Rounded MT Bold" panose="020F0704030504030204" pitchFamily="34" charset="0"/>
                        </a:rPr>
                        <a:t>Mercredi</a:t>
                      </a:r>
                      <a:r>
                        <a:rPr lang="en-GB" sz="2800" u="sng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GB" sz="2800" u="sng" baseline="0" dirty="0" err="1" smtClean="0">
                          <a:latin typeface="Arial Rounded MT Bold" panose="020F0704030504030204" pitchFamily="34" charset="0"/>
                        </a:rPr>
                        <a:t>quatorze</a:t>
                      </a:r>
                      <a:r>
                        <a:rPr lang="en-GB" sz="2800" u="sng" baseline="0" dirty="0" smtClean="0">
                          <a:latin typeface="Arial Rounded MT Bold" panose="020F0704030504030204" pitchFamily="34" charset="0"/>
                        </a:rPr>
                        <a:t> </a:t>
                      </a:r>
                      <a:r>
                        <a:rPr lang="en-GB" sz="2800" u="sng" dirty="0" err="1" smtClean="0">
                          <a:latin typeface="Arial Rounded MT Bold" panose="020F0704030504030204" pitchFamily="34" charset="0"/>
                        </a:rPr>
                        <a:t>novembre</a:t>
                      </a:r>
                      <a:r>
                        <a:rPr lang="en-GB" sz="2800" u="sng" dirty="0" smtClean="0">
                          <a:latin typeface="Arial Rounded MT Bold" panose="020F0704030504030204" pitchFamily="34" charset="0"/>
                        </a:rPr>
                        <a:t> </a:t>
                      </a:r>
                      <a:endParaRPr lang="en-GB" sz="2800" u="sng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09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u="sng" dirty="0" err="1" smtClean="0">
                          <a:latin typeface="Arial Rounded MT Bold" panose="020F0704030504030204" pitchFamily="34" charset="0"/>
                        </a:rPr>
                        <a:t>J’ai</a:t>
                      </a:r>
                      <a:r>
                        <a:rPr lang="en-GB" sz="2800" u="sng" dirty="0" smtClean="0">
                          <a:latin typeface="Arial Rounded MT Bold" panose="020F0704030504030204" pitchFamily="34" charset="0"/>
                        </a:rPr>
                        <a:t> un</a:t>
                      </a:r>
                      <a:r>
                        <a:rPr lang="en-GB" sz="2800" u="sng" baseline="0" dirty="0" smtClean="0">
                          <a:latin typeface="Arial Rounded MT Bold" panose="020F0704030504030204" pitchFamily="34" charset="0"/>
                        </a:rPr>
                        <a:t> frère qui </a:t>
                      </a:r>
                      <a:r>
                        <a:rPr lang="en-GB" sz="2800" u="sng" baseline="0" dirty="0" err="1" smtClean="0">
                          <a:latin typeface="Arial Rounded MT Bold" panose="020F0704030504030204" pitchFamily="34" charset="0"/>
                        </a:rPr>
                        <a:t>s’appelle</a:t>
                      </a:r>
                      <a:r>
                        <a:rPr lang="en-GB" sz="2800" u="sng" baseline="0" dirty="0" smtClean="0">
                          <a:latin typeface="Arial Rounded MT Bold" panose="020F0704030504030204" pitchFamily="34" charset="0"/>
                        </a:rPr>
                        <a:t> Marc.</a:t>
                      </a:r>
                      <a:endParaRPr lang="en-GB" sz="2800" u="sng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09">
                <a:tc gridSpan="2">
                  <a:txBody>
                    <a:bodyPr/>
                    <a:lstStyle/>
                    <a:p>
                      <a:endParaRPr lang="en-GB" sz="2800" u="sng" dirty="0">
                        <a:latin typeface="Arial Rounded MT Bold" panose="020F07040305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>
            <a:hlinkClick r:id="rId2" action="ppaction://hlinkfile"/>
          </p:cNvPr>
          <p:cNvSpPr/>
          <p:nvPr/>
        </p:nvSpPr>
        <p:spPr>
          <a:xfrm>
            <a:off x="323528" y="5411450"/>
            <a:ext cx="561662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taskmagic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9632" y="3769159"/>
            <a:ext cx="2230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hlinkClick r:id="rId3"/>
              </a:rPr>
              <a:t>Quizlet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928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4716016" y="980728"/>
            <a:ext cx="3314700" cy="4114800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Je m’appelle Lisa Simpson.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en-GB" alt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Voici mon ___________, il s'appelle Bart.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Voici ma ___________, elle s’appelle Maggie.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Voici mon __________, il s’appelle Homer.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Voici ma ___________, elle s’appelle Marge.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Voici mon __________________, il s’appelle Grampa.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Voici ma __________________, elle s’appelle Granma.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8" name="Picture 10" descr="simpsons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71778"/>
            <a:ext cx="3216275" cy="405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76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911912"/>
              </p:ext>
            </p:extLst>
          </p:nvPr>
        </p:nvGraphicFramePr>
        <p:xfrm>
          <a:off x="179512" y="680070"/>
          <a:ext cx="8784976" cy="375704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392488">
                  <a:extLst>
                    <a:ext uri="{9D8B030D-6E8A-4147-A177-3AD203B41FA5}">
                      <a16:colId xmlns:a16="http://schemas.microsoft.com/office/drawing/2014/main" val="272223005"/>
                    </a:ext>
                  </a:extLst>
                </a:gridCol>
                <a:gridCol w="4392488">
                  <a:extLst>
                    <a:ext uri="{9D8B030D-6E8A-4147-A177-3AD203B41FA5}">
                      <a16:colId xmlns:a16="http://schemas.microsoft.com/office/drawing/2014/main" val="2308244026"/>
                    </a:ext>
                  </a:extLst>
                </a:gridCol>
              </a:tblGrid>
              <a:tr h="452431"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dans</a:t>
                      </a:r>
                      <a:r>
                        <a:rPr lang="en-GB" sz="2800" dirty="0" smtClean="0"/>
                        <a:t> ma</a:t>
                      </a:r>
                      <a:r>
                        <a:rPr lang="en-GB" sz="2800" baseline="0" dirty="0" smtClean="0"/>
                        <a:t> </a:t>
                      </a:r>
                      <a:r>
                        <a:rPr lang="en-GB" sz="2800" baseline="0" dirty="0" err="1" smtClean="0"/>
                        <a:t>famille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in my family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803563"/>
                  </a:ext>
                </a:extLst>
              </a:tr>
              <a:tr h="553293"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j’ai</a:t>
                      </a:r>
                      <a:r>
                        <a:rPr lang="en-GB" sz="2800" dirty="0" smtClean="0"/>
                        <a:t> …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I have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43493"/>
                  </a:ext>
                </a:extLst>
              </a:tr>
              <a:tr h="452687"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il</a:t>
                      </a:r>
                      <a:r>
                        <a:rPr lang="en-GB" sz="2800" dirty="0" smtClean="0"/>
                        <a:t> y</a:t>
                      </a:r>
                      <a:r>
                        <a:rPr lang="en-GB" sz="2800" baseline="0" dirty="0" smtClean="0"/>
                        <a:t> a 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there</a:t>
                      </a:r>
                      <a:r>
                        <a:rPr lang="en-GB" sz="2800" baseline="0" dirty="0" smtClean="0"/>
                        <a:t> is / there are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594277"/>
                  </a:ext>
                </a:extLst>
              </a:tr>
              <a:tr h="553293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qui </a:t>
                      </a:r>
                      <a:r>
                        <a:rPr lang="en-GB" sz="2800" dirty="0" err="1" smtClean="0"/>
                        <a:t>s’appelle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who is called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2850197"/>
                  </a:ext>
                </a:extLst>
              </a:tr>
              <a:tr h="553293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qui </a:t>
                      </a:r>
                      <a:r>
                        <a:rPr lang="en-GB" sz="2800" dirty="0" err="1" smtClean="0"/>
                        <a:t>s’appell</a:t>
                      </a:r>
                      <a:r>
                        <a:rPr lang="en-GB" sz="2800" b="1" u="sng" dirty="0" err="1" smtClean="0"/>
                        <a:t>ent</a:t>
                      </a:r>
                      <a:endParaRPr lang="en-GB" sz="2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who </a:t>
                      </a:r>
                      <a:r>
                        <a:rPr lang="en-GB" sz="2800" b="1" u="sng" dirty="0" smtClean="0"/>
                        <a:t>are</a:t>
                      </a:r>
                      <a:r>
                        <a:rPr lang="en-GB" sz="2800" dirty="0" smtClean="0"/>
                        <a:t> called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8159487"/>
                  </a:ext>
                </a:extLst>
              </a:tr>
              <a:tr h="542683"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mon </a:t>
                      </a:r>
                      <a:r>
                        <a:rPr lang="en-GB" sz="2800" dirty="0" err="1" smtClean="0"/>
                        <a:t>père</a:t>
                      </a:r>
                      <a:r>
                        <a:rPr lang="en-GB" sz="2800" dirty="0" smtClean="0"/>
                        <a:t> </a:t>
                      </a:r>
                      <a:r>
                        <a:rPr lang="en-GB" sz="2800" dirty="0" err="1" smtClean="0"/>
                        <a:t>s’appelle</a:t>
                      </a:r>
                      <a:endParaRPr lang="en-GB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my dad is</a:t>
                      </a:r>
                      <a:r>
                        <a:rPr lang="en-GB" sz="2800" baseline="0" dirty="0" smtClean="0"/>
                        <a:t> called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086917"/>
                  </a:ext>
                </a:extLst>
              </a:tr>
              <a:tr h="505534">
                <a:tc>
                  <a:txBody>
                    <a:bodyPr/>
                    <a:lstStyle/>
                    <a:p>
                      <a:r>
                        <a:rPr lang="en-GB" sz="2800" dirty="0" err="1" smtClean="0"/>
                        <a:t>mes</a:t>
                      </a:r>
                      <a:r>
                        <a:rPr lang="en-GB" sz="2800" dirty="0" smtClean="0"/>
                        <a:t> </a:t>
                      </a:r>
                      <a:r>
                        <a:rPr lang="en-GB" sz="2800" dirty="0" err="1" smtClean="0"/>
                        <a:t>soeurs</a:t>
                      </a:r>
                      <a:r>
                        <a:rPr lang="en-GB" sz="2800" baseline="0" dirty="0" smtClean="0"/>
                        <a:t> </a:t>
                      </a:r>
                      <a:r>
                        <a:rPr lang="en-GB" sz="2800" baseline="0" dirty="0" err="1" smtClean="0"/>
                        <a:t>s’appell</a:t>
                      </a:r>
                      <a:r>
                        <a:rPr lang="en-GB" sz="2800" b="1" u="sng" baseline="0" dirty="0" err="1" smtClean="0"/>
                        <a:t>ent</a:t>
                      </a:r>
                      <a:endParaRPr lang="en-GB" sz="28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 smtClean="0"/>
                        <a:t>my sisters </a:t>
                      </a:r>
                      <a:r>
                        <a:rPr lang="en-GB" sz="2800" b="1" u="sng" dirty="0" smtClean="0"/>
                        <a:t>are</a:t>
                      </a:r>
                      <a:r>
                        <a:rPr lang="en-GB" sz="2800" b="0" u="none" dirty="0" smtClean="0"/>
                        <a:t> called</a:t>
                      </a:r>
                      <a:endParaRPr lang="en-GB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2611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10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53" t="25598" r="48942" b="50665"/>
          <a:stretch/>
        </p:blipFill>
        <p:spPr bwMode="auto">
          <a:xfrm>
            <a:off x="251520" y="1268760"/>
            <a:ext cx="8513563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216" y="116632"/>
            <a:ext cx="899489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Translate these sentences into English.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449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179" y="116632"/>
            <a:ext cx="89409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Translate these sentences into French.</a:t>
            </a:r>
            <a:endParaRPr lang="en-US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882185"/>
              </p:ext>
            </p:extLst>
          </p:nvPr>
        </p:nvGraphicFramePr>
        <p:xfrm>
          <a:off x="395536" y="1124744"/>
          <a:ext cx="7632848" cy="4114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655585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1) In my family there is my mum, my dad</a:t>
                      </a:r>
                      <a:r>
                        <a:rPr lang="en-GB" sz="2400" baseline="0" dirty="0" smtClean="0"/>
                        <a:t> and my brother.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4732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4349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2) I have my brother who is called Louis.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6407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873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3) My mum</a:t>
                      </a:r>
                      <a:r>
                        <a:rPr lang="en-GB" sz="2400" baseline="0" dirty="0" smtClean="0"/>
                        <a:t> is called Anne.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18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28848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4) My sisters are called</a:t>
                      </a:r>
                      <a:r>
                        <a:rPr lang="en-GB" sz="2400" baseline="0" dirty="0" smtClean="0"/>
                        <a:t> Valerie and Margot.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0474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5164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 smtClean="0"/>
                        <a:t>5)</a:t>
                      </a:r>
                      <a:r>
                        <a:rPr lang="en-GB" sz="2400" baseline="0" dirty="0" smtClean="0"/>
                        <a:t> I have two brothers who are called Samuel and </a:t>
                      </a:r>
                      <a:r>
                        <a:rPr lang="en-GB" sz="2400" baseline="0" dirty="0" err="1" smtClean="0"/>
                        <a:t>Erwan</a:t>
                      </a:r>
                      <a:r>
                        <a:rPr lang="en-GB" sz="2400" baseline="0" dirty="0" smtClean="0"/>
                        <a:t>.</a:t>
                      </a:r>
                      <a:endParaRPr lang="en-GB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0248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5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4" t="16468" r="17563" b="31151"/>
          <a:stretch/>
        </p:blipFill>
        <p:spPr bwMode="auto">
          <a:xfrm>
            <a:off x="-24261" y="1124744"/>
            <a:ext cx="8998240" cy="413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86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t="36905" r="18232" b="17857"/>
          <a:stretch/>
        </p:blipFill>
        <p:spPr bwMode="auto">
          <a:xfrm>
            <a:off x="107504" y="1045028"/>
            <a:ext cx="8723085" cy="3309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865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5823" y="-65422"/>
            <a:ext cx="29546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DO NOW</a:t>
            </a:r>
            <a:endParaRPr 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495578"/>
              </p:ext>
            </p:extLst>
          </p:nvPr>
        </p:nvGraphicFramePr>
        <p:xfrm>
          <a:off x="773069" y="3288740"/>
          <a:ext cx="6096000" cy="1483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6662791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34129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My name is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Je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m’appelle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0537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I’m 11 years old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J’ai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onze</a:t>
                      </a:r>
                      <a:r>
                        <a:rPr lang="en-US" sz="1800" dirty="0" smtClean="0"/>
                        <a:t> </a:t>
                      </a:r>
                      <a:r>
                        <a:rPr lang="en-US" sz="1800" dirty="0" err="1" smtClean="0"/>
                        <a:t>ans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86744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 my school bag there is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Dans</a:t>
                      </a:r>
                      <a:r>
                        <a:rPr lang="en-US" sz="1800" baseline="0" dirty="0" smtClean="0"/>
                        <a:t> mon cartable </a:t>
                      </a:r>
                      <a:r>
                        <a:rPr lang="en-US" sz="1800" baseline="0" dirty="0" err="1" smtClean="0"/>
                        <a:t>il</a:t>
                      </a:r>
                      <a:r>
                        <a:rPr lang="en-US" sz="1800" baseline="0" dirty="0" smtClean="0"/>
                        <a:t> y a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405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 like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J’aime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8309448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-54515" y="3000708"/>
            <a:ext cx="7473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2)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640" y="550274"/>
            <a:ext cx="7040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823" y="4581128"/>
            <a:ext cx="7072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</a:t>
            </a:r>
            <a:r>
              <a:rPr lang="en-US" sz="54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)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320" y="4841284"/>
            <a:ext cx="8289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Nouns which start with LA or UNE are called ____FEMININE______________.</a:t>
            </a:r>
          </a:p>
          <a:p>
            <a:endParaRPr lang="en-US" dirty="0"/>
          </a:p>
          <a:p>
            <a:r>
              <a:rPr lang="en-US" dirty="0" smtClean="0"/>
              <a:t>Nouns which start with LE or UN are called _____MASCULINE_______________.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773069" y="818071"/>
          <a:ext cx="3124836" cy="21945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324293">
                  <a:extLst>
                    <a:ext uri="{9D8B030D-6E8A-4147-A177-3AD203B41FA5}">
                      <a16:colId xmlns:a16="http://schemas.microsoft.com/office/drawing/2014/main" val="1127717902"/>
                    </a:ext>
                  </a:extLst>
                </a:gridCol>
                <a:gridCol w="1800543">
                  <a:extLst>
                    <a:ext uri="{9D8B030D-6E8A-4147-A177-3AD203B41FA5}">
                      <a16:colId xmlns:a16="http://schemas.microsoft.com/office/drawing/2014/main" val="1711659551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un crayon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 pencil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476993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un </a:t>
                      </a:r>
                      <a:r>
                        <a:rPr lang="en-GB" sz="1800" dirty="0" err="1" smtClean="0"/>
                        <a:t>stylo</a:t>
                      </a:r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smtClean="0"/>
                        <a:t>a pen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205438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une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trousse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 pencil case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3432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un cahier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an exercise book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86815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 err="1" smtClean="0"/>
                        <a:t>une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règle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 ruler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24499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un </a:t>
                      </a:r>
                      <a:r>
                        <a:rPr lang="en-GB" sz="1800" dirty="0" err="1" smtClean="0"/>
                        <a:t>livre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a book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2653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30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88640"/>
            <a:ext cx="30216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DEVOIRS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111970"/>
            <a:ext cx="7344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Write a paragraph about yourself. Say: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what your name is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how old you are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when your birthday is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what </a:t>
            </a:r>
            <a:r>
              <a:rPr lang="en-US" sz="2000" dirty="0" err="1" smtClean="0"/>
              <a:t>colour</a:t>
            </a:r>
            <a:r>
              <a:rPr lang="en-US" sz="2000" dirty="0" smtClean="0"/>
              <a:t> you like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who there is in your family 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what the members of your family are called. 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3429000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Here’s an example below. 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580112" y="476672"/>
            <a:ext cx="2736304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YOU CAN USE YOUR BOOK AND YOUR KNOWLEDGE ORGANISER!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467544" y="3798332"/>
            <a:ext cx="6984776" cy="272701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dirty="0" smtClean="0"/>
              <a:t>Je </a:t>
            </a:r>
            <a:r>
              <a:rPr lang="en-US" dirty="0" err="1" smtClean="0"/>
              <a:t>m’appelle</a:t>
            </a:r>
            <a:r>
              <a:rPr lang="en-US" dirty="0" smtClean="0"/>
              <a:t> Anne.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J’ai</a:t>
            </a:r>
            <a:r>
              <a:rPr lang="en-US" dirty="0" smtClean="0"/>
              <a:t> </a:t>
            </a:r>
            <a:r>
              <a:rPr lang="en-US" dirty="0" err="1" smtClean="0"/>
              <a:t>douze</a:t>
            </a:r>
            <a:r>
              <a:rPr lang="en-US" dirty="0" smtClean="0"/>
              <a:t> ans.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Mon </a:t>
            </a:r>
            <a:r>
              <a:rPr lang="en-US" dirty="0" err="1" smtClean="0"/>
              <a:t>anniversaire</a:t>
            </a:r>
            <a:r>
              <a:rPr lang="en-US" dirty="0" smtClean="0"/>
              <a:t> </a:t>
            </a:r>
            <a:r>
              <a:rPr lang="en-US" dirty="0" err="1" smtClean="0"/>
              <a:t>c’est</a:t>
            </a:r>
            <a:r>
              <a:rPr lang="en-US" dirty="0" smtClean="0"/>
              <a:t> le </a:t>
            </a:r>
            <a:r>
              <a:rPr lang="en-US" dirty="0" err="1" smtClean="0"/>
              <a:t>huit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J’aime</a:t>
            </a:r>
            <a:r>
              <a:rPr lang="en-US" dirty="0" smtClean="0"/>
              <a:t> le rouge.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Dans</a:t>
            </a:r>
            <a:r>
              <a:rPr lang="en-US" dirty="0" smtClean="0"/>
              <a:t> ma </a:t>
            </a:r>
            <a:r>
              <a:rPr lang="en-US" dirty="0" err="1" smtClean="0"/>
              <a:t>famille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y a mon </a:t>
            </a:r>
            <a:r>
              <a:rPr lang="en-US" dirty="0" err="1" smtClean="0"/>
              <a:t>père</a:t>
            </a:r>
            <a:r>
              <a:rPr lang="en-US" dirty="0" smtClean="0"/>
              <a:t> et ma </a:t>
            </a:r>
            <a:r>
              <a:rPr lang="en-US" dirty="0" err="1" smtClean="0"/>
              <a:t>soeur</a:t>
            </a:r>
            <a:r>
              <a:rPr lang="en-US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Mon </a:t>
            </a:r>
            <a:r>
              <a:rPr lang="en-US" dirty="0" err="1" smtClean="0"/>
              <a:t>père</a:t>
            </a:r>
            <a:r>
              <a:rPr lang="en-US" dirty="0" smtClean="0"/>
              <a:t> </a:t>
            </a:r>
            <a:r>
              <a:rPr lang="en-US" dirty="0" err="1" smtClean="0"/>
              <a:t>s’appelle</a:t>
            </a:r>
            <a:r>
              <a:rPr lang="en-US" dirty="0" smtClean="0"/>
              <a:t> Stephane et ma </a:t>
            </a:r>
            <a:r>
              <a:rPr lang="en-US" dirty="0" err="1" smtClean="0"/>
              <a:t>soeur</a:t>
            </a:r>
            <a:r>
              <a:rPr lang="en-US" dirty="0" smtClean="0"/>
              <a:t> </a:t>
            </a:r>
            <a:r>
              <a:rPr lang="en-US" dirty="0" err="1" smtClean="0"/>
              <a:t>s’appelle</a:t>
            </a:r>
            <a:r>
              <a:rPr lang="en-US" dirty="0" smtClean="0"/>
              <a:t> Veronique.</a:t>
            </a:r>
          </a:p>
        </p:txBody>
      </p:sp>
    </p:spTree>
    <p:extLst>
      <p:ext uri="{BB962C8B-B14F-4D97-AF65-F5344CB8AC3E}">
        <p14:creationId xmlns:p14="http://schemas.microsoft.com/office/powerpoint/2010/main" val="2692781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5" t="40278" r="17116" b="24206"/>
          <a:stretch/>
        </p:blipFill>
        <p:spPr bwMode="auto">
          <a:xfrm>
            <a:off x="38539" y="161497"/>
            <a:ext cx="8490858" cy="259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3009486"/>
              </p:ext>
            </p:extLst>
          </p:nvPr>
        </p:nvGraphicFramePr>
        <p:xfrm>
          <a:off x="464501" y="2924944"/>
          <a:ext cx="8064896" cy="3744415"/>
        </p:xfrm>
        <a:graphic>
          <a:graphicData uri="http://schemas.openxmlformats.org/drawingml/2006/table">
            <a:tbl>
              <a:tblPr firstRow="1" firstCol="1">
                <a:tableStyleId>{073A0DAA-6AF3-43AB-8588-CEC1D06C72B9}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349245123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312524168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3743935721"/>
                    </a:ext>
                  </a:extLst>
                </a:gridCol>
                <a:gridCol w="2664296">
                  <a:extLst>
                    <a:ext uri="{9D8B030D-6E8A-4147-A177-3AD203B41FA5}">
                      <a16:colId xmlns:a16="http://schemas.microsoft.com/office/drawing/2014/main" val="146347168"/>
                    </a:ext>
                  </a:extLst>
                </a:gridCol>
              </a:tblGrid>
              <a:tr h="334151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>Nom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Âge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fr-FR" sz="1600">
                          <a:effectLst/>
                        </a:rPr>
                        <a:t>Mère</a:t>
                      </a:r>
                      <a:endParaRPr lang="en-GB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Bef>
                          <a:spcPts val="1000"/>
                        </a:spcBef>
                        <a:spcAft>
                          <a:spcPts val="300"/>
                        </a:spcAft>
                      </a:pPr>
                      <a:r>
                        <a:rPr lang="fr-FR" sz="1600" dirty="0">
                          <a:effectLst/>
                        </a:rPr>
                        <a:t>Père</a:t>
                      </a:r>
                      <a:endParaRPr lang="en-GB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/>
                </a:tc>
                <a:extLst>
                  <a:ext uri="{0D108BD9-81ED-4DB2-BD59-A6C34878D82A}">
                    <a16:rowId xmlns:a16="http://schemas.microsoft.com/office/drawing/2014/main" val="3803800379"/>
                  </a:ext>
                </a:extLst>
              </a:tr>
              <a:tr h="85256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Mathis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/>
                </a:tc>
                <a:extLst>
                  <a:ext uri="{0D108BD9-81ED-4DB2-BD59-A6C34878D82A}">
                    <a16:rowId xmlns:a16="http://schemas.microsoft.com/office/drawing/2014/main" val="3697049640"/>
                  </a:ext>
                </a:extLst>
              </a:tr>
              <a:tr h="85256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Anton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/>
                </a:tc>
                <a:extLst>
                  <a:ext uri="{0D108BD9-81ED-4DB2-BD59-A6C34878D82A}">
                    <a16:rowId xmlns:a16="http://schemas.microsoft.com/office/drawing/2014/main" val="1548792751"/>
                  </a:ext>
                </a:extLst>
              </a:tr>
              <a:tr h="85256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Suzanne</a:t>
                      </a:r>
                      <a:endParaRPr lang="en-GB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/>
                </a:tc>
                <a:extLst>
                  <a:ext uri="{0D108BD9-81ED-4DB2-BD59-A6C34878D82A}">
                    <a16:rowId xmlns:a16="http://schemas.microsoft.com/office/drawing/2014/main" val="3795257053"/>
                  </a:ext>
                </a:extLst>
              </a:tr>
              <a:tr h="852566"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Lucas</a:t>
                      </a:r>
                      <a:endParaRPr lang="en-GB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</a:rPr>
                        <a:t> </a:t>
                      </a:r>
                      <a:endParaRPr lang="en-GB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6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en-GB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36" marR="59836" marT="0" marB="0" anchor="ctr"/>
                </a:tc>
                <a:extLst>
                  <a:ext uri="{0D108BD9-81ED-4DB2-BD59-A6C34878D82A}">
                    <a16:rowId xmlns:a16="http://schemas.microsoft.com/office/drawing/2014/main" val="908589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92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202283"/>
              </p:ext>
            </p:extLst>
          </p:nvPr>
        </p:nvGraphicFramePr>
        <p:xfrm>
          <a:off x="107504" y="1397001"/>
          <a:ext cx="9036496" cy="2339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36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76366">
                <a:tc>
                  <a:txBody>
                    <a:bodyPr/>
                    <a:lstStyle/>
                    <a:p>
                      <a:r>
                        <a:rPr lang="en-GB" sz="2800" u="sng" dirty="0" smtClean="0">
                          <a:latin typeface="+mj-lt"/>
                        </a:rPr>
                        <a:t>Travail de </a:t>
                      </a:r>
                      <a:r>
                        <a:rPr lang="en-GB" sz="2800" u="sng" dirty="0" err="1" smtClean="0">
                          <a:latin typeface="+mj-lt"/>
                        </a:rPr>
                        <a:t>classe</a:t>
                      </a:r>
                      <a:endParaRPr lang="en-GB" sz="2800" u="sng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GB" sz="2800" u="sng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5809">
                <a:tc gridSpan="2">
                  <a:txBody>
                    <a:bodyPr/>
                    <a:lstStyle/>
                    <a:p>
                      <a:pPr algn="ctr"/>
                      <a:r>
                        <a:rPr lang="en-GB" sz="2800" u="sng" dirty="0" err="1" smtClean="0">
                          <a:latin typeface="+mj-lt"/>
                        </a:rPr>
                        <a:t>Dans</a:t>
                      </a:r>
                      <a:r>
                        <a:rPr lang="en-GB" sz="2800" u="sng" dirty="0" smtClean="0">
                          <a:latin typeface="+mj-lt"/>
                        </a:rPr>
                        <a:t> ma </a:t>
                      </a:r>
                      <a:r>
                        <a:rPr lang="en-GB" sz="2800" u="sng" dirty="0" err="1" smtClean="0">
                          <a:latin typeface="+mj-lt"/>
                        </a:rPr>
                        <a:t>famille</a:t>
                      </a:r>
                      <a:r>
                        <a:rPr lang="en-GB" sz="2800" u="sng" dirty="0" smtClean="0">
                          <a:latin typeface="+mj-lt"/>
                        </a:rPr>
                        <a:t> </a:t>
                      </a:r>
                      <a:r>
                        <a:rPr lang="en-GB" sz="2800" u="sng" dirty="0" err="1" smtClean="0">
                          <a:latin typeface="+mj-lt"/>
                        </a:rPr>
                        <a:t>il</a:t>
                      </a:r>
                      <a:r>
                        <a:rPr lang="en-GB" sz="2800" u="sng" dirty="0" smtClean="0">
                          <a:latin typeface="+mj-lt"/>
                        </a:rPr>
                        <a:t> y a </a:t>
                      </a:r>
                      <a:r>
                        <a:rPr lang="en-GB" sz="2800" u="sng" dirty="0" err="1" smtClean="0">
                          <a:latin typeface="+mj-lt"/>
                        </a:rPr>
                        <a:t>mes</a:t>
                      </a:r>
                      <a:r>
                        <a:rPr lang="en-GB" sz="2800" u="sng" baseline="0" dirty="0" smtClean="0">
                          <a:latin typeface="+mj-lt"/>
                        </a:rPr>
                        <a:t> parents.</a:t>
                      </a:r>
                      <a:endParaRPr lang="en-GB" sz="2800" u="sng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809">
                <a:tc gridSpan="2">
                  <a:txBody>
                    <a:bodyPr/>
                    <a:lstStyle/>
                    <a:p>
                      <a:r>
                        <a:rPr lang="en-US" sz="2800" u="none" dirty="0" smtClean="0">
                          <a:latin typeface="+mj-lt"/>
                        </a:rPr>
                        <a:t>L.O.:</a:t>
                      </a:r>
                      <a:r>
                        <a:rPr lang="en-US" sz="2800" u="none" baseline="0" dirty="0" smtClean="0">
                          <a:latin typeface="+mj-lt"/>
                        </a:rPr>
                        <a:t> to say who is in your family</a:t>
                      </a:r>
                    </a:p>
                    <a:p>
                      <a:r>
                        <a:rPr lang="en-US" sz="2800" u="none" baseline="0" dirty="0" smtClean="0">
                          <a:latin typeface="+mj-lt"/>
                        </a:rPr>
                        <a:t> to give your opinion.</a:t>
                      </a:r>
                      <a:endParaRPr lang="en-GB" sz="2800" u="none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107504" y="4293096"/>
            <a:ext cx="67550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DEVOIRS - homework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085184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Learn members of the family by heart in French!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195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7" t="10343" r="39588" b="18896"/>
          <a:stretch/>
        </p:blipFill>
        <p:spPr bwMode="auto">
          <a:xfrm>
            <a:off x="251520" y="1196752"/>
            <a:ext cx="552692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5361" y="188640"/>
            <a:ext cx="85876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Copy out and learn the following words.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90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27687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err="1" smtClean="0">
                <a:solidFill>
                  <a:srgbClr val="7030A0"/>
                </a:solidFill>
              </a:rPr>
              <a:t>Dans</a:t>
            </a:r>
            <a:r>
              <a:rPr lang="en-GB" sz="3600" dirty="0" smtClean="0">
                <a:solidFill>
                  <a:srgbClr val="7030A0"/>
                </a:solidFill>
              </a:rPr>
              <a:t> ma </a:t>
            </a:r>
            <a:r>
              <a:rPr lang="en-GB" sz="3600" dirty="0" err="1" smtClean="0">
                <a:solidFill>
                  <a:srgbClr val="7030A0"/>
                </a:solidFill>
              </a:rPr>
              <a:t>famille</a:t>
            </a:r>
            <a:r>
              <a:rPr lang="en-GB" sz="3600" dirty="0" smtClean="0">
                <a:solidFill>
                  <a:srgbClr val="7030A0"/>
                </a:solidFill>
              </a:rPr>
              <a:t>, </a:t>
            </a:r>
            <a:r>
              <a:rPr lang="en-GB" sz="3600" dirty="0" err="1" smtClean="0">
                <a:solidFill>
                  <a:srgbClr val="7030A0"/>
                </a:solidFill>
              </a:rPr>
              <a:t>il</a:t>
            </a:r>
            <a:r>
              <a:rPr lang="en-GB" sz="3600" dirty="0" smtClean="0">
                <a:solidFill>
                  <a:srgbClr val="7030A0"/>
                </a:solidFill>
              </a:rPr>
              <a:t> y </a:t>
            </a:r>
            <a:r>
              <a:rPr lang="en-GB" sz="3600" dirty="0" smtClean="0">
                <a:solidFill>
                  <a:srgbClr val="7030A0"/>
                </a:solidFill>
              </a:rPr>
              <a:t>a mon frère, ma </a:t>
            </a:r>
            <a:r>
              <a:rPr lang="en-GB" sz="3600" dirty="0" err="1" smtClean="0">
                <a:solidFill>
                  <a:srgbClr val="7030A0"/>
                </a:solidFill>
              </a:rPr>
              <a:t>soeur</a:t>
            </a:r>
            <a:r>
              <a:rPr lang="en-GB" sz="3600" dirty="0" smtClean="0">
                <a:solidFill>
                  <a:srgbClr val="7030A0"/>
                </a:solidFill>
              </a:rPr>
              <a:t>, </a:t>
            </a:r>
            <a:r>
              <a:rPr lang="en-GB" sz="3600" dirty="0" smtClean="0">
                <a:solidFill>
                  <a:srgbClr val="7030A0"/>
                </a:solidFill>
              </a:rPr>
              <a:t>mon </a:t>
            </a:r>
            <a:r>
              <a:rPr lang="en-GB" sz="3600" dirty="0" err="1" smtClean="0">
                <a:solidFill>
                  <a:srgbClr val="7030A0"/>
                </a:solidFill>
              </a:rPr>
              <a:t>père</a:t>
            </a:r>
            <a:r>
              <a:rPr lang="en-GB" sz="3600" dirty="0">
                <a:solidFill>
                  <a:srgbClr val="7030A0"/>
                </a:solidFill>
              </a:rPr>
              <a:t> </a:t>
            </a:r>
            <a:r>
              <a:rPr lang="en-GB" sz="3600" dirty="0" smtClean="0">
                <a:solidFill>
                  <a:srgbClr val="7030A0"/>
                </a:solidFill>
              </a:rPr>
              <a:t>et ma </a:t>
            </a:r>
            <a:r>
              <a:rPr lang="en-GB" sz="3600" dirty="0" err="1" smtClean="0">
                <a:solidFill>
                  <a:srgbClr val="7030A0"/>
                </a:solidFill>
              </a:rPr>
              <a:t>mère</a:t>
            </a:r>
            <a:r>
              <a:rPr lang="en-GB" sz="3600" dirty="0" smtClean="0">
                <a:solidFill>
                  <a:srgbClr val="7030A0"/>
                </a:solidFill>
              </a:rPr>
              <a:t>.</a:t>
            </a:r>
            <a:endParaRPr lang="en-GB" sz="3600" dirty="0" smtClean="0">
              <a:solidFill>
                <a:srgbClr val="7030A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198456"/>
            <a:ext cx="749414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This is how you describe your family in French.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1976" y="3645024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i="1" dirty="0" smtClean="0"/>
              <a:t>In my family there are my brother, my sister, my dad and my mum.</a:t>
            </a:r>
            <a:endParaRPr lang="en-GB" sz="3600" i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9413" y="558924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Can you write a short description of your family? If you would prefer you can make it up or pretend you’re someone famous and describe a famous family?</a:t>
            </a:r>
            <a:endParaRPr lang="en-GB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1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548680"/>
            <a:ext cx="856895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Let’s say why we like members of our family. </a:t>
            </a:r>
            <a:endParaRPr lang="en-US" sz="3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189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2540" y="1183978"/>
            <a:ext cx="53359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/>
              <a:t>J’aime</a:t>
            </a:r>
            <a:r>
              <a:rPr lang="en-GB" sz="3200" dirty="0" smtClean="0"/>
              <a:t> </a:t>
            </a:r>
            <a:r>
              <a:rPr lang="en-GB" sz="3200" dirty="0" smtClean="0">
                <a:solidFill>
                  <a:srgbClr val="0070C0"/>
                </a:solidFill>
              </a:rPr>
              <a:t>mon</a:t>
            </a:r>
            <a:r>
              <a:rPr lang="en-GB" sz="3200" dirty="0" smtClean="0"/>
              <a:t> </a:t>
            </a:r>
            <a:r>
              <a:rPr lang="en-GB" sz="3200" dirty="0"/>
              <a:t>frère car </a:t>
            </a:r>
            <a:r>
              <a:rPr lang="en-GB" sz="3200" dirty="0" err="1">
                <a:solidFill>
                  <a:srgbClr val="0070C0"/>
                </a:solidFill>
              </a:rPr>
              <a:t>il</a:t>
            </a:r>
            <a:r>
              <a:rPr lang="en-GB" sz="3200" dirty="0"/>
              <a:t> </a:t>
            </a:r>
            <a:r>
              <a:rPr lang="en-GB" sz="3200" dirty="0" err="1"/>
              <a:t>est</a:t>
            </a:r>
            <a:r>
              <a:rPr lang="en-GB" sz="3200" dirty="0"/>
              <a:t> cool.</a:t>
            </a:r>
          </a:p>
        </p:txBody>
      </p:sp>
      <p:sp>
        <p:nvSpPr>
          <p:cNvPr id="3" name="Rectangle 2"/>
          <p:cNvSpPr/>
          <p:nvPr/>
        </p:nvSpPr>
        <p:spPr>
          <a:xfrm>
            <a:off x="323528" y="260648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2540" y="537647"/>
            <a:ext cx="639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like my brother because he is cool.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92540" y="2276872"/>
            <a:ext cx="639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like my sister because she is cool.</a:t>
            </a:r>
            <a:endParaRPr lang="en-GB" sz="2800" dirty="0"/>
          </a:p>
        </p:txBody>
      </p:sp>
      <p:sp>
        <p:nvSpPr>
          <p:cNvPr id="6" name="Rectangle 5"/>
          <p:cNvSpPr/>
          <p:nvPr/>
        </p:nvSpPr>
        <p:spPr>
          <a:xfrm>
            <a:off x="680626" y="2836696"/>
            <a:ext cx="564007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 err="1" smtClean="0"/>
              <a:t>J’aime</a:t>
            </a:r>
            <a:r>
              <a:rPr lang="en-GB" sz="3200" dirty="0" smtClean="0"/>
              <a:t> </a:t>
            </a:r>
            <a:r>
              <a:rPr lang="en-GB" sz="3200" dirty="0" smtClean="0">
                <a:solidFill>
                  <a:srgbClr val="FF3399"/>
                </a:solidFill>
              </a:rPr>
              <a:t>ma</a:t>
            </a:r>
            <a:r>
              <a:rPr lang="en-GB" sz="3200" dirty="0" smtClean="0"/>
              <a:t> </a:t>
            </a:r>
            <a:r>
              <a:rPr lang="en-GB" sz="3200" dirty="0" err="1" smtClean="0"/>
              <a:t>soeur</a:t>
            </a:r>
            <a:r>
              <a:rPr lang="en-GB" sz="3200" dirty="0" smtClean="0"/>
              <a:t> </a:t>
            </a:r>
            <a:r>
              <a:rPr lang="en-GB" sz="3200" dirty="0"/>
              <a:t>car </a:t>
            </a:r>
            <a:r>
              <a:rPr lang="en-GB" sz="3200" dirty="0" err="1" smtClean="0">
                <a:solidFill>
                  <a:srgbClr val="FF3399"/>
                </a:solidFill>
              </a:rPr>
              <a:t>elle</a:t>
            </a:r>
            <a:r>
              <a:rPr lang="en-GB" sz="3200" dirty="0" smtClean="0"/>
              <a:t> </a:t>
            </a:r>
            <a:r>
              <a:rPr lang="en-GB" sz="3200" dirty="0" err="1"/>
              <a:t>est</a:t>
            </a:r>
            <a:r>
              <a:rPr lang="en-GB" sz="3200" dirty="0"/>
              <a:t> cool.</a:t>
            </a:r>
          </a:p>
        </p:txBody>
      </p:sp>
    </p:spTree>
    <p:extLst>
      <p:ext uri="{BB962C8B-B14F-4D97-AF65-F5344CB8AC3E}">
        <p14:creationId xmlns:p14="http://schemas.microsoft.com/office/powerpoint/2010/main" val="403240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296351"/>
            <a:ext cx="1151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573350"/>
            <a:ext cx="639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like my dad because he is cool.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77435" y="2348880"/>
            <a:ext cx="639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like my mum because she is cool.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15916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7504" y="296351"/>
            <a:ext cx="1151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WE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573350"/>
            <a:ext cx="639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like my uncle because he is super.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877435" y="2348880"/>
            <a:ext cx="63997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like my aunty because she is super.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4017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336</TotalTime>
  <Words>672</Words>
  <Application>Microsoft Office PowerPoint</Application>
  <PresentationFormat>On-screen Show (4:3)</PresentationFormat>
  <Paragraphs>154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Arial Rounded MT Bold</vt:lpstr>
      <vt:lpstr>Calibri</vt:lpstr>
      <vt:lpstr>Comic Sans MS</vt:lpstr>
      <vt:lpstr>Corbel</vt:lpstr>
      <vt:lpstr>Times New Roman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Pineau</dc:creator>
  <cp:lastModifiedBy>Nathalie Pineau</cp:lastModifiedBy>
  <cp:revision>54</cp:revision>
  <cp:lastPrinted>2016-11-24T12:00:15Z</cp:lastPrinted>
  <dcterms:created xsi:type="dcterms:W3CDTF">2016-11-18T20:18:21Z</dcterms:created>
  <dcterms:modified xsi:type="dcterms:W3CDTF">2020-10-13T13:36:48Z</dcterms:modified>
</cp:coreProperties>
</file>