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9" r:id="rId3"/>
    <p:sldId id="270" r:id="rId4"/>
    <p:sldId id="257" r:id="rId5"/>
    <p:sldId id="258" r:id="rId6"/>
    <p:sldId id="260" r:id="rId7"/>
    <p:sldId id="259" r:id="rId8"/>
    <p:sldId id="261" r:id="rId9"/>
    <p:sldId id="262" r:id="rId10"/>
    <p:sldId id="263" r:id="rId11"/>
    <p:sldId id="264" r:id="rId12"/>
    <p:sldId id="265" r:id="rId13"/>
    <p:sldId id="267" r:id="rId14"/>
    <p:sldId id="268" r:id="rId15"/>
    <p:sldId id="266"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312"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C9832E0-D51E-472D-B5BE-6612B16FA74D}" type="datetimeFigureOut">
              <a:rPr lang="en-US" smtClean="0"/>
              <a:t>3/23/2020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4511EB3-0AC4-4F7B-B747-E292513675F2}" type="slidenum">
              <a:rPr lang="en-US" smtClean="0"/>
              <a:t>‹#›</a:t>
            </a:fld>
            <a:endParaRPr lang="en-US"/>
          </a:p>
        </p:txBody>
      </p:sp>
    </p:spTree>
    <p:extLst>
      <p:ext uri="{BB962C8B-B14F-4D97-AF65-F5344CB8AC3E}">
        <p14:creationId xmlns:p14="http://schemas.microsoft.com/office/powerpoint/2010/main" val="165100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top image shows sunken stomata which</a:t>
            </a:r>
            <a:r>
              <a:rPr lang="en-GB" baseline="0" dirty="0" smtClean="0"/>
              <a:t> creates a slightly cooler ‘microclimate’ and reduces further water loss.</a:t>
            </a:r>
          </a:p>
          <a:p>
            <a:r>
              <a:rPr lang="en-GB" baseline="0" dirty="0" smtClean="0"/>
              <a:t>The bottom image shows </a:t>
            </a:r>
            <a:r>
              <a:rPr lang="en-GB" baseline="0" smtClean="0"/>
              <a:t>closed stomata.</a:t>
            </a:r>
            <a:endParaRPr lang="en-US"/>
          </a:p>
        </p:txBody>
      </p:sp>
      <p:sp>
        <p:nvSpPr>
          <p:cNvPr id="4" name="Slide Number Placeholder 3"/>
          <p:cNvSpPr>
            <a:spLocks noGrp="1"/>
          </p:cNvSpPr>
          <p:nvPr>
            <p:ph type="sldNum" sz="quarter" idx="10"/>
          </p:nvPr>
        </p:nvSpPr>
        <p:spPr/>
        <p:txBody>
          <a:bodyPr/>
          <a:lstStyle/>
          <a:p>
            <a:fld id="{94511EB3-0AC4-4F7B-B747-E292513675F2}"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DEBA9A-A7F8-4153-B5A3-56AA7C3433AB}"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9D9DF-7947-4EBC-84BF-3C18C22814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EBA9A-A7F8-4153-B5A3-56AA7C3433AB}"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9D9DF-7947-4EBC-84BF-3C18C22814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EBA9A-A7F8-4153-B5A3-56AA7C3433AB}"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9D9DF-7947-4EBC-84BF-3C18C22814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EBA9A-A7F8-4153-B5A3-56AA7C3433AB}"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9D9DF-7947-4EBC-84BF-3C18C22814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DEBA9A-A7F8-4153-B5A3-56AA7C3433AB}"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9D9DF-7947-4EBC-84BF-3C18C22814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DEBA9A-A7F8-4153-B5A3-56AA7C3433AB}"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9D9DF-7947-4EBC-84BF-3C18C22814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DEBA9A-A7F8-4153-B5A3-56AA7C3433AB}" type="datetimeFigureOut">
              <a:rPr lang="en-US" smtClean="0"/>
              <a:pPr/>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9D9DF-7947-4EBC-84BF-3C18C22814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DEBA9A-A7F8-4153-B5A3-56AA7C3433AB}" type="datetimeFigureOut">
              <a:rPr lang="en-US" smtClean="0"/>
              <a:pPr/>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9D9DF-7947-4EBC-84BF-3C18C22814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EBA9A-A7F8-4153-B5A3-56AA7C3433AB}" type="datetimeFigureOut">
              <a:rPr lang="en-US" smtClean="0"/>
              <a:pPr/>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9D9DF-7947-4EBC-84BF-3C18C22814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EBA9A-A7F8-4153-B5A3-56AA7C3433AB}"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9D9DF-7947-4EBC-84BF-3C18C22814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EBA9A-A7F8-4153-B5A3-56AA7C3433AB}"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9D9DF-7947-4EBC-84BF-3C18C22814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EBA9A-A7F8-4153-B5A3-56AA7C3433AB}" type="datetimeFigureOut">
              <a:rPr lang="en-US" smtClean="0"/>
              <a:pPr/>
              <a:t>3/23/2020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D9DF-7947-4EBC-84BF-3C18C22814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ubmfuturecities.com/document.asp?doc_id=526143&amp;image_number=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www.google.co.uk/url?url=http://ibbio.pbworks.com/w/page/39356482/Plant%20Science&amp;rct=j&amp;frm=1&amp;q=&amp;esrc=s&amp;sa=U&amp;ei=7OsBVIT-PM7WaLOQgcgC&amp;ved=0CCAQ9QEwBQ&amp;usg=AFQjCNGQmce-kViQG4s9Ot9z-sUPmEFfv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bbc.co.uk/education/clips/z3cpvcw"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imple.wikipedia.org/wiki/File:Bay_leaf442.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fineartamerica.com/featured/open-stomata-sem-dr-jeremy-burgess.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fineartamerica.com/featured/open-stomata-sem-dr-jeremy-burgess.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4.bp.blogspot.com/_uqBpxFqoGGc/THrvbzvgfKI/AAAAAAAAAAc/w1DH317jmjo/s1600/scientist-and-plant.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0" y="0"/>
            <a:ext cx="9144000" cy="714356"/>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800080"/>
                  </a:solidFill>
                  <a:round/>
                  <a:headEnd/>
                  <a:tailEnd/>
                </a:ln>
                <a:solidFill>
                  <a:srgbClr val="FF6600"/>
                </a:solidFill>
                <a:latin typeface="Arial Black"/>
              </a:rPr>
              <a:t>WALT: Explain how gases get in and out of leaves</a:t>
            </a:r>
            <a:endParaRPr lang="en-US" sz="3600" kern="10" dirty="0">
              <a:ln w="9525">
                <a:solidFill>
                  <a:srgbClr val="800080"/>
                </a:solidFill>
                <a:round/>
                <a:headEnd/>
                <a:tailEnd/>
              </a:ln>
              <a:solidFill>
                <a:srgbClr val="FF6600"/>
              </a:solidFill>
              <a:latin typeface="Arial Black"/>
            </a:endParaRPr>
          </a:p>
        </p:txBody>
      </p:sp>
      <p:sp>
        <p:nvSpPr>
          <p:cNvPr id="5" name="TextBox 4"/>
          <p:cNvSpPr txBox="1"/>
          <p:nvPr/>
        </p:nvSpPr>
        <p:spPr>
          <a:xfrm>
            <a:off x="4857752" y="928670"/>
            <a:ext cx="4071966" cy="5632311"/>
          </a:xfrm>
          <a:prstGeom prst="rect">
            <a:avLst/>
          </a:prstGeom>
          <a:solidFill>
            <a:srgbClr val="99CC00">
              <a:alpha val="77000"/>
            </a:srgbClr>
          </a:solidFill>
        </p:spPr>
        <p:txBody>
          <a:bodyPr wrap="square" rtlCol="0">
            <a:spAutoFit/>
          </a:bodyPr>
          <a:lstStyle/>
          <a:p>
            <a:r>
              <a:rPr lang="en-GB" sz="2400" b="1" dirty="0" smtClean="0"/>
              <a:t>WILF:</a:t>
            </a:r>
          </a:p>
          <a:p>
            <a:r>
              <a:rPr lang="en-GB" sz="2400" b="1" dirty="0" smtClean="0"/>
              <a:t>GW: </a:t>
            </a:r>
            <a:r>
              <a:rPr lang="en-GB" sz="2400" dirty="0" smtClean="0"/>
              <a:t>You can recall the gases that are exchanged in the leaves of plants and can name the structures where this happens.</a:t>
            </a:r>
          </a:p>
          <a:p>
            <a:r>
              <a:rPr lang="en-GB" sz="2400" b="1" dirty="0" smtClean="0"/>
              <a:t>BI:</a:t>
            </a:r>
            <a:r>
              <a:rPr lang="en-GB" sz="2400" dirty="0" smtClean="0"/>
              <a:t> You can make observations  about  which surface of a leaf allows most gas exchange and you can explain why.</a:t>
            </a:r>
          </a:p>
          <a:p>
            <a:r>
              <a:rPr lang="en-GB" sz="2400" b="1" dirty="0" smtClean="0"/>
              <a:t>EW: </a:t>
            </a:r>
            <a:r>
              <a:rPr lang="en-GB" sz="2400" dirty="0" smtClean="0"/>
              <a:t>You can identify and  explain some of the adaptations that plants have to reduce excessive water loss.</a:t>
            </a:r>
            <a:endParaRPr lang="en-US" sz="2400" b="1" dirty="0" smtClean="0"/>
          </a:p>
          <a:p>
            <a:endParaRPr lang="en-GB" sz="2400" dirty="0" smtClean="0"/>
          </a:p>
        </p:txBody>
      </p:sp>
      <p:pic>
        <p:nvPicPr>
          <p:cNvPr id="10242" name="Picture 2" descr="Suggest a caption that makes us laugh so hard that we end up short of breath. We'll reward you with a Starbucks gift card!">
            <a:hlinkClick r:id="rId2"/>
          </p:cNvPr>
          <p:cNvPicPr>
            <a:picLocks noChangeAspect="1" noChangeArrowheads="1"/>
          </p:cNvPicPr>
          <p:nvPr/>
        </p:nvPicPr>
        <p:blipFill>
          <a:blip r:embed="rId3" cstate="print"/>
          <a:srcRect/>
          <a:stretch>
            <a:fillRect/>
          </a:stretch>
        </p:blipFill>
        <p:spPr bwMode="auto">
          <a:xfrm>
            <a:off x="0" y="857232"/>
            <a:ext cx="4762500" cy="53340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596" y="500042"/>
          <a:ext cx="8286808" cy="5715041"/>
        </p:xfrm>
        <a:graphic>
          <a:graphicData uri="http://schemas.openxmlformats.org/drawingml/2006/table">
            <a:tbl>
              <a:tblPr firstRow="1" bandRow="1">
                <a:tableStyleId>{5940675A-B579-460E-94D1-54222C63F5DA}</a:tableStyleId>
              </a:tblPr>
              <a:tblGrid>
                <a:gridCol w="2143140">
                  <a:extLst>
                    <a:ext uri="{9D8B030D-6E8A-4147-A177-3AD203B41FA5}">
                      <a16:colId xmlns:a16="http://schemas.microsoft.com/office/drawing/2014/main" val="20000"/>
                    </a:ext>
                  </a:extLst>
                </a:gridCol>
                <a:gridCol w="2000264">
                  <a:extLst>
                    <a:ext uri="{9D8B030D-6E8A-4147-A177-3AD203B41FA5}">
                      <a16:colId xmlns:a16="http://schemas.microsoft.com/office/drawing/2014/main" val="20001"/>
                    </a:ext>
                  </a:extLst>
                </a:gridCol>
                <a:gridCol w="2071702">
                  <a:extLst>
                    <a:ext uri="{9D8B030D-6E8A-4147-A177-3AD203B41FA5}">
                      <a16:colId xmlns:a16="http://schemas.microsoft.com/office/drawing/2014/main" val="20002"/>
                    </a:ext>
                  </a:extLst>
                </a:gridCol>
                <a:gridCol w="2071702">
                  <a:extLst>
                    <a:ext uri="{9D8B030D-6E8A-4147-A177-3AD203B41FA5}">
                      <a16:colId xmlns:a16="http://schemas.microsoft.com/office/drawing/2014/main" val="20003"/>
                    </a:ext>
                  </a:extLst>
                </a:gridCol>
              </a:tblGrid>
              <a:tr h="1354357">
                <a:tc rowSpan="2">
                  <a:txBody>
                    <a:bodyPr/>
                    <a:lstStyle/>
                    <a:p>
                      <a:endParaRPr lang="en-GB" dirty="0" smtClean="0"/>
                    </a:p>
                    <a:p>
                      <a:endParaRPr lang="en-GB" dirty="0" smtClean="0"/>
                    </a:p>
                    <a:p>
                      <a:endParaRPr lang="en-GB" dirty="0" smtClean="0"/>
                    </a:p>
                    <a:p>
                      <a:endParaRPr lang="en-GB" dirty="0" smtClean="0"/>
                    </a:p>
                    <a:p>
                      <a:r>
                        <a:rPr lang="en-GB" sz="2400" b="1" dirty="0" smtClean="0"/>
                        <a:t>Surface of the leaf observed</a:t>
                      </a:r>
                      <a:endParaRPr lang="en-US" sz="2400" b="1" dirty="0"/>
                    </a:p>
                  </a:txBody>
                  <a:tcPr/>
                </a:tc>
                <a:tc gridSpan="3">
                  <a:txBody>
                    <a:bodyPr/>
                    <a:lstStyle/>
                    <a:p>
                      <a:pPr algn="ctr"/>
                      <a:r>
                        <a:rPr lang="en-GB" sz="2800" dirty="0" smtClean="0"/>
                        <a:t>Number of stomata counted</a:t>
                      </a:r>
                      <a:r>
                        <a:rPr lang="en-GB" sz="2800" baseline="0" dirty="0" smtClean="0"/>
                        <a:t> in microscope field of view</a:t>
                      </a:r>
                      <a:endParaRPr lang="en-US" sz="28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083484">
                <a:tc vMerge="1">
                  <a:txBody>
                    <a:bodyPr/>
                    <a:lstStyle/>
                    <a:p>
                      <a:endParaRPr lang="en-US" dirty="0"/>
                    </a:p>
                  </a:txBody>
                  <a:tcPr/>
                </a:tc>
                <a:tc>
                  <a:txBody>
                    <a:bodyPr/>
                    <a:lstStyle/>
                    <a:p>
                      <a:pPr algn="ctr"/>
                      <a:r>
                        <a:rPr lang="en-GB" sz="2400" dirty="0" smtClean="0"/>
                        <a:t>Your results</a:t>
                      </a:r>
                      <a:endParaRPr lang="en-US" sz="2400" dirty="0"/>
                    </a:p>
                  </a:txBody>
                  <a:tcPr/>
                </a:tc>
                <a:tc>
                  <a:txBody>
                    <a:bodyPr/>
                    <a:lstStyle/>
                    <a:p>
                      <a:pPr algn="ctr"/>
                      <a:r>
                        <a:rPr lang="en-GB" sz="2400" dirty="0" smtClean="0"/>
                        <a:t>Another group’s result</a:t>
                      </a:r>
                      <a:endParaRPr lang="en-US" sz="2400" dirty="0"/>
                    </a:p>
                  </a:txBody>
                  <a:tcPr/>
                </a:tc>
                <a:tc>
                  <a:txBody>
                    <a:bodyPr/>
                    <a:lstStyle/>
                    <a:p>
                      <a:pPr algn="ctr"/>
                      <a:r>
                        <a:rPr lang="en-GB" sz="2400" dirty="0" smtClean="0"/>
                        <a:t>Average</a:t>
                      </a:r>
                      <a:endParaRPr lang="en-US" sz="2400" dirty="0"/>
                    </a:p>
                  </a:txBody>
                  <a:tcPr/>
                </a:tc>
                <a:extLst>
                  <a:ext uri="{0D108BD9-81ED-4DB2-BD59-A6C34878D82A}">
                    <a16:rowId xmlns:a16="http://schemas.microsoft.com/office/drawing/2014/main" val="10001"/>
                  </a:ext>
                </a:extLst>
              </a:tr>
              <a:tr h="1638600">
                <a:tc>
                  <a:txBody>
                    <a:bodyPr/>
                    <a:lstStyle/>
                    <a:p>
                      <a:r>
                        <a:rPr lang="en-GB" sz="3200" dirty="0" smtClean="0"/>
                        <a:t>Top</a:t>
                      </a:r>
                      <a:r>
                        <a:rPr lang="en-GB" sz="3200" baseline="0" dirty="0" smtClean="0"/>
                        <a:t> (upper) surface</a:t>
                      </a:r>
                      <a:endParaRPr lang="en-US" sz="3200"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1638600">
                <a:tc>
                  <a:txBody>
                    <a:bodyPr/>
                    <a:lstStyle/>
                    <a:p>
                      <a:r>
                        <a:rPr lang="en-GB" sz="3200" dirty="0" smtClean="0"/>
                        <a:t>Bottom (underside) surface</a:t>
                      </a:r>
                      <a:endParaRPr lang="en-US" sz="3200"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2D050"/>
            </a:gs>
            <a:gs pos="50000">
              <a:srgbClr val="FFFF00"/>
            </a:gs>
            <a:gs pos="100000">
              <a:srgbClr val="FFC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0" y="500043"/>
            <a:ext cx="8929718" cy="6001643"/>
          </a:xfrm>
          <a:prstGeom prst="rect">
            <a:avLst/>
          </a:prstGeom>
          <a:noFill/>
        </p:spPr>
        <p:txBody>
          <a:bodyPr wrap="square" rtlCol="0">
            <a:spAutoFit/>
          </a:bodyPr>
          <a:lstStyle/>
          <a:p>
            <a:pPr marL="742950" indent="-742950">
              <a:buAutoNum type="arabicParenR"/>
            </a:pPr>
            <a:r>
              <a:rPr lang="en-GB" sz="3200" dirty="0" smtClean="0"/>
              <a:t>What did you find out about the number of stomata on the surfaces of a leaf? (Include </a:t>
            </a:r>
            <a:r>
              <a:rPr lang="en-GB" sz="3200" u="sng" dirty="0" smtClean="0"/>
              <a:t>data</a:t>
            </a:r>
            <a:r>
              <a:rPr lang="en-GB" sz="3200" dirty="0" smtClean="0"/>
              <a:t> to back up your conclusion)</a:t>
            </a:r>
          </a:p>
          <a:p>
            <a:pPr marL="742950" indent="-742950">
              <a:buAutoNum type="arabicParenR"/>
            </a:pPr>
            <a:r>
              <a:rPr lang="en-GB" sz="3200" dirty="0" smtClean="0"/>
              <a:t>Can you come up with a scientific explanation for your results.</a:t>
            </a:r>
          </a:p>
          <a:p>
            <a:pPr marL="742950" indent="-742950">
              <a:buAutoNum type="arabicParenR"/>
            </a:pPr>
            <a:r>
              <a:rPr lang="en-GB" sz="3200" dirty="0" smtClean="0"/>
              <a:t>Were your results </a:t>
            </a:r>
            <a:r>
              <a:rPr lang="en-GB" sz="3200" b="1" dirty="0" smtClean="0"/>
              <a:t>reproducible</a:t>
            </a:r>
            <a:r>
              <a:rPr lang="en-GB" sz="3200" dirty="0" smtClean="0"/>
              <a:t> – </a:t>
            </a:r>
            <a:r>
              <a:rPr lang="en-GB" sz="3200" dirty="0" smtClean="0"/>
              <a:t>If someone copied the practical, would they get the same results?</a:t>
            </a:r>
            <a:endParaRPr lang="en-GB" sz="3200" dirty="0" smtClean="0"/>
          </a:p>
          <a:p>
            <a:pPr marL="742950" indent="-742950">
              <a:buAutoNum type="arabicParenR"/>
            </a:pPr>
            <a:r>
              <a:rPr lang="en-GB" sz="3200" dirty="0" smtClean="0"/>
              <a:t>Were there any issues that you came across when trying to collect your results that may affect their </a:t>
            </a:r>
            <a:r>
              <a:rPr lang="en-GB" sz="3200" dirty="0" smtClean="0"/>
              <a:t>accuracy – can you think of any improvements?</a:t>
            </a:r>
            <a:endParaRPr lang="en-US" sz="3200" dirty="0"/>
          </a:p>
        </p:txBody>
      </p:sp>
      <p:sp>
        <p:nvSpPr>
          <p:cNvPr id="3" name="WordArt 4"/>
          <p:cNvSpPr>
            <a:spLocks noChangeArrowheads="1" noChangeShapeType="1" noTextEdit="1"/>
          </p:cNvSpPr>
          <p:nvPr/>
        </p:nvSpPr>
        <p:spPr bwMode="auto">
          <a:xfrm>
            <a:off x="0" y="0"/>
            <a:ext cx="8143900" cy="642918"/>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800080"/>
                  </a:solidFill>
                  <a:round/>
                  <a:headEnd/>
                  <a:tailEnd/>
                </a:ln>
                <a:solidFill>
                  <a:srgbClr val="FF6600"/>
                </a:solidFill>
                <a:latin typeface="Arial Black"/>
              </a:rPr>
              <a:t>To answer:</a:t>
            </a:r>
            <a:endParaRPr lang="en-US" sz="3600" kern="10" dirty="0">
              <a:ln w="9525">
                <a:solidFill>
                  <a:srgbClr val="800080"/>
                </a:solidFill>
                <a:round/>
                <a:headEnd/>
                <a:tailEnd/>
              </a:ln>
              <a:solidFill>
                <a:srgbClr val="FF6600"/>
              </a:solidFill>
              <a:latin typeface="Arial Black"/>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tty-clicker"/>
          <p:cNvPicPr>
            <a:picLocks noChangeAspect="1" noChangeArrowheads="1"/>
          </p:cNvPicPr>
          <p:nvPr/>
        </p:nvPicPr>
        <p:blipFill>
          <a:blip r:embed="rId2" cstate="print"/>
          <a:srcRect/>
          <a:stretch>
            <a:fillRect/>
          </a:stretch>
        </p:blipFill>
        <p:spPr bwMode="auto">
          <a:xfrm>
            <a:off x="4643438" y="2357430"/>
            <a:ext cx="4214818" cy="4214818"/>
          </a:xfrm>
          <a:prstGeom prst="rect">
            <a:avLst/>
          </a:prstGeom>
          <a:noFill/>
        </p:spPr>
      </p:pic>
      <p:pic>
        <p:nvPicPr>
          <p:cNvPr id="1028" name="Picture 4" descr="T700A-5M: 40X-1500X Professional Laboratory Biological Microscope + 5MP Camera"/>
          <p:cNvPicPr>
            <a:picLocks noChangeAspect="1" noChangeArrowheads="1"/>
          </p:cNvPicPr>
          <p:nvPr/>
        </p:nvPicPr>
        <p:blipFill>
          <a:blip r:embed="rId3" cstate="print"/>
          <a:srcRect/>
          <a:stretch>
            <a:fillRect/>
          </a:stretch>
        </p:blipFill>
        <p:spPr bwMode="auto">
          <a:xfrm>
            <a:off x="0" y="0"/>
            <a:ext cx="4643438" cy="4643438"/>
          </a:xfrm>
          <a:prstGeom prst="rect">
            <a:avLst/>
          </a:prstGeom>
          <a:noFill/>
        </p:spPr>
      </p:pic>
      <p:sp>
        <p:nvSpPr>
          <p:cNvPr id="4" name="TextBox 3"/>
          <p:cNvSpPr txBox="1"/>
          <p:nvPr/>
        </p:nvSpPr>
        <p:spPr>
          <a:xfrm>
            <a:off x="4786314" y="571480"/>
            <a:ext cx="4000528" cy="1077218"/>
          </a:xfrm>
          <a:prstGeom prst="rect">
            <a:avLst/>
          </a:prstGeom>
          <a:solidFill>
            <a:srgbClr val="FFC000"/>
          </a:solidFill>
        </p:spPr>
        <p:txBody>
          <a:bodyPr wrap="square" rtlCol="0">
            <a:spAutoFit/>
          </a:bodyPr>
          <a:lstStyle/>
          <a:p>
            <a:r>
              <a:rPr lang="en-GB" sz="3200" b="1" dirty="0" smtClean="0"/>
              <a:t>How might using a clicker counter help?</a:t>
            </a:r>
            <a:endParaRPr lang="en-US" sz="3200" b="1" dirty="0"/>
          </a:p>
        </p:txBody>
      </p:sp>
      <p:sp>
        <p:nvSpPr>
          <p:cNvPr id="6" name="TextBox 5"/>
          <p:cNvSpPr txBox="1"/>
          <p:nvPr/>
        </p:nvSpPr>
        <p:spPr>
          <a:xfrm>
            <a:off x="214282" y="4857760"/>
            <a:ext cx="5143536" cy="1569660"/>
          </a:xfrm>
          <a:prstGeom prst="rect">
            <a:avLst/>
          </a:prstGeom>
          <a:solidFill>
            <a:srgbClr val="FFC000"/>
          </a:solidFill>
        </p:spPr>
        <p:txBody>
          <a:bodyPr wrap="square" rtlCol="0">
            <a:spAutoFit/>
          </a:bodyPr>
          <a:lstStyle/>
          <a:p>
            <a:pPr algn="ctr"/>
            <a:r>
              <a:rPr lang="en-GB" sz="3200" b="1" dirty="0" smtClean="0"/>
              <a:t>How might using a microscope camera attached to a computer help?</a:t>
            </a:r>
            <a:endParaRPr lang="en-US" sz="3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0" y="0"/>
            <a:ext cx="9144000" cy="714356"/>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800080"/>
                  </a:solidFill>
                  <a:round/>
                  <a:headEnd/>
                  <a:tailEnd/>
                </a:ln>
                <a:solidFill>
                  <a:srgbClr val="FF6600"/>
                </a:solidFill>
                <a:latin typeface="Arial Black"/>
              </a:rPr>
              <a:t>Higher level thinking</a:t>
            </a:r>
            <a:endParaRPr lang="en-US" sz="3600" kern="10" dirty="0">
              <a:ln w="9525">
                <a:solidFill>
                  <a:srgbClr val="800080"/>
                </a:solidFill>
                <a:round/>
                <a:headEnd/>
                <a:tailEnd/>
              </a:ln>
              <a:solidFill>
                <a:srgbClr val="FF6600"/>
              </a:solidFill>
              <a:latin typeface="Arial Black"/>
            </a:endParaRPr>
          </a:p>
        </p:txBody>
      </p:sp>
      <p:sp>
        <p:nvSpPr>
          <p:cNvPr id="3" name="TextBox 2"/>
          <p:cNvSpPr txBox="1"/>
          <p:nvPr/>
        </p:nvSpPr>
        <p:spPr>
          <a:xfrm>
            <a:off x="0" y="642918"/>
            <a:ext cx="4786314" cy="3970318"/>
          </a:xfrm>
          <a:prstGeom prst="rect">
            <a:avLst/>
          </a:prstGeom>
          <a:noFill/>
        </p:spPr>
        <p:txBody>
          <a:bodyPr wrap="square" rtlCol="0">
            <a:spAutoFit/>
          </a:bodyPr>
          <a:lstStyle/>
          <a:p>
            <a:r>
              <a:rPr lang="en-GB" sz="2800" dirty="0" smtClean="0">
                <a:latin typeface="Arial" pitchFamily="34" charset="0"/>
                <a:cs typeface="Arial" pitchFamily="34" charset="0"/>
              </a:rPr>
              <a:t>We now know that stomata allow gases in and out of a leaf, but we also know that they accidentally let out </a:t>
            </a:r>
            <a:r>
              <a:rPr lang="en-GB" sz="2800" b="1" dirty="0" smtClean="0">
                <a:latin typeface="Arial" pitchFamily="34" charset="0"/>
                <a:cs typeface="Arial" pitchFamily="34" charset="0"/>
              </a:rPr>
              <a:t>water vapour</a:t>
            </a:r>
            <a:r>
              <a:rPr lang="en-GB" sz="2800" dirty="0" smtClean="0">
                <a:latin typeface="Arial" pitchFamily="34" charset="0"/>
                <a:cs typeface="Arial" pitchFamily="34" charset="0"/>
              </a:rPr>
              <a:t>.</a:t>
            </a:r>
          </a:p>
          <a:p>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But....letting out </a:t>
            </a:r>
            <a:r>
              <a:rPr lang="en-GB" sz="2800" b="1" dirty="0" smtClean="0">
                <a:latin typeface="Arial" pitchFamily="34" charset="0"/>
                <a:cs typeface="Arial" pitchFamily="34" charset="0"/>
              </a:rPr>
              <a:t>too much </a:t>
            </a:r>
            <a:r>
              <a:rPr lang="en-GB" sz="2800" dirty="0" smtClean="0">
                <a:latin typeface="Arial" pitchFamily="34" charset="0"/>
                <a:cs typeface="Arial" pitchFamily="34" charset="0"/>
              </a:rPr>
              <a:t>water vapour can be a disaster:</a:t>
            </a:r>
            <a:endParaRPr lang="en-US" sz="2800" dirty="0">
              <a:latin typeface="Arial" pitchFamily="34" charset="0"/>
              <a:cs typeface="Arial" pitchFamily="34" charset="0"/>
            </a:endParaRPr>
          </a:p>
        </p:txBody>
      </p:sp>
      <p:pic>
        <p:nvPicPr>
          <p:cNvPr id="24578" name="Picture 2" descr="Plant wilting"/>
          <p:cNvPicPr>
            <a:picLocks noChangeAspect="1" noChangeArrowheads="1"/>
          </p:cNvPicPr>
          <p:nvPr/>
        </p:nvPicPr>
        <p:blipFill>
          <a:blip r:embed="rId2" cstate="print"/>
          <a:srcRect t="13539" b="9731"/>
          <a:stretch>
            <a:fillRect/>
          </a:stretch>
        </p:blipFill>
        <p:spPr bwMode="auto">
          <a:xfrm>
            <a:off x="4643438" y="1000108"/>
            <a:ext cx="4143375" cy="4896208"/>
          </a:xfrm>
          <a:prstGeom prst="rect">
            <a:avLst/>
          </a:prstGeom>
          <a:noFill/>
        </p:spPr>
      </p:pic>
      <p:sp>
        <p:nvSpPr>
          <p:cNvPr id="5" name="TextBox 4"/>
          <p:cNvSpPr txBox="1"/>
          <p:nvPr/>
        </p:nvSpPr>
        <p:spPr>
          <a:xfrm>
            <a:off x="214282" y="4714884"/>
            <a:ext cx="5715040" cy="1815882"/>
          </a:xfrm>
          <a:prstGeom prst="rect">
            <a:avLst/>
          </a:prstGeom>
          <a:solidFill>
            <a:srgbClr val="92D050"/>
          </a:solidFill>
        </p:spPr>
        <p:txBody>
          <a:bodyPr wrap="square" rtlCol="0">
            <a:spAutoFit/>
          </a:bodyPr>
          <a:lstStyle/>
          <a:p>
            <a:r>
              <a:rPr lang="en-GB" sz="2800" b="1" dirty="0" smtClean="0"/>
              <a:t>Using your knowledge , can you suggest what plants could do to try to reduce excessive water loss? Especially in habitats like the desert.</a:t>
            </a:r>
            <a:endParaRPr lang="en-US"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Stomata on an apple tree leaf. (Stomata on the underside of an apple tree leaf. Enhanced scanning electron micrograph (SEM) of the lower leaf surface of an apple tree leaf, showing the stomata. The leaf's surface is cove"/>
          <p:cNvPicPr>
            <a:picLocks noChangeAspect="1" noChangeArrowheads="1"/>
          </p:cNvPicPr>
          <p:nvPr/>
        </p:nvPicPr>
        <p:blipFill>
          <a:blip r:embed="rId3" cstate="print"/>
          <a:srcRect l="4049" t="8149" r="6479" b="7567"/>
          <a:stretch>
            <a:fillRect/>
          </a:stretch>
        </p:blipFill>
        <p:spPr bwMode="auto">
          <a:xfrm>
            <a:off x="269839" y="2597388"/>
            <a:ext cx="5965558" cy="3909537"/>
          </a:xfrm>
          <a:prstGeom prst="rect">
            <a:avLst/>
          </a:prstGeom>
          <a:noFill/>
        </p:spPr>
      </p:pic>
      <p:pic>
        <p:nvPicPr>
          <p:cNvPr id="25608" name="Picture 8" descr="https://encrypted-tbn0.gstatic.com/images?q=tbn:ANd9GcR7BWeVhPtgimz2rnLPxkWd0a70kzMlssCzX6anW9sVkb2ENYj_U3LJw5PZ">
            <a:hlinkClick r:id="rId4"/>
          </p:cNvPr>
          <p:cNvPicPr>
            <a:picLocks noChangeAspect="1" noChangeArrowheads="1"/>
          </p:cNvPicPr>
          <p:nvPr/>
        </p:nvPicPr>
        <p:blipFill>
          <a:blip r:embed="rId5" cstate="print"/>
          <a:srcRect/>
          <a:stretch>
            <a:fillRect/>
          </a:stretch>
        </p:blipFill>
        <p:spPr bwMode="auto">
          <a:xfrm>
            <a:off x="5143504" y="428604"/>
            <a:ext cx="3500462" cy="289053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hlinkClick r:id="rId2"/>
          </p:cNvPr>
          <p:cNvPicPr>
            <a:picLocks noChangeAspect="1" noChangeArrowheads="1"/>
          </p:cNvPicPr>
          <p:nvPr/>
        </p:nvPicPr>
        <p:blipFill>
          <a:blip r:embed="rId3" cstate="print"/>
          <a:srcRect/>
          <a:stretch>
            <a:fillRect/>
          </a:stretch>
        </p:blipFill>
        <p:spPr bwMode="auto">
          <a:xfrm>
            <a:off x="0" y="709316"/>
            <a:ext cx="9144000" cy="5148576"/>
          </a:xfrm>
          <a:prstGeom prst="rect">
            <a:avLst/>
          </a:prstGeom>
          <a:noFill/>
          <a:ln w="9525">
            <a:noFill/>
            <a:miter lim="800000"/>
            <a:headEnd/>
            <a:tailEnd/>
          </a:ln>
          <a:effectLst/>
        </p:spPr>
      </p:pic>
      <p:sp>
        <p:nvSpPr>
          <p:cNvPr id="3" name="WordArt 4"/>
          <p:cNvSpPr>
            <a:spLocks noChangeArrowheads="1" noChangeShapeType="1" noTextEdit="1"/>
          </p:cNvSpPr>
          <p:nvPr/>
        </p:nvSpPr>
        <p:spPr bwMode="auto">
          <a:xfrm>
            <a:off x="0" y="0"/>
            <a:ext cx="9144000" cy="714356"/>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800080"/>
                  </a:solidFill>
                  <a:round/>
                  <a:headEnd/>
                  <a:tailEnd/>
                </a:ln>
                <a:solidFill>
                  <a:srgbClr val="FF6600"/>
                </a:solidFill>
                <a:latin typeface="Arial Black"/>
              </a:rPr>
              <a:t>Clip for a clip</a:t>
            </a:r>
            <a:endParaRPr lang="en-US" sz="3600" kern="10" dirty="0">
              <a:ln w="9525">
                <a:solidFill>
                  <a:srgbClr val="800080"/>
                </a:solidFill>
                <a:round/>
                <a:headEnd/>
                <a:tailEnd/>
              </a:ln>
              <a:solidFill>
                <a:srgbClr val="FF6600"/>
              </a:solidFill>
              <a:latin typeface="Arial Black"/>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rot="669027">
            <a:off x="250825" y="-242888"/>
            <a:ext cx="3267075" cy="1785938"/>
          </a:xfrm>
          <a:prstGeom prst="rect">
            <a:avLst/>
          </a:prstGeom>
        </p:spPr>
        <p:txBody>
          <a:bodyPr wrap="none" fromWordArt="1">
            <a:prstTxWarp prst="textSlantUp">
              <a:avLst>
                <a:gd name="adj" fmla="val 55556"/>
              </a:avLst>
            </a:prstTxWarp>
          </a:bodyPr>
          <a:lstStyle/>
          <a:p>
            <a:r>
              <a:rPr lang="en-GB" sz="3600" kern="10">
                <a:ln w="9525">
                  <a:solidFill>
                    <a:srgbClr val="000000"/>
                  </a:solidFill>
                  <a:round/>
                  <a:headEnd/>
                  <a:tailEnd/>
                </a:ln>
                <a:solidFill>
                  <a:srgbClr val="000000"/>
                </a:solidFill>
                <a:latin typeface="Ravie"/>
              </a:rPr>
              <a:t>Who am I?</a:t>
            </a:r>
          </a:p>
        </p:txBody>
      </p:sp>
      <p:sp>
        <p:nvSpPr>
          <p:cNvPr id="88067" name="Text Box 3"/>
          <p:cNvSpPr txBox="1">
            <a:spLocks noChangeArrowheads="1"/>
          </p:cNvSpPr>
          <p:nvPr/>
        </p:nvSpPr>
        <p:spPr bwMode="auto">
          <a:xfrm>
            <a:off x="-34925" y="1196975"/>
            <a:ext cx="91789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arenR"/>
            </a:pPr>
            <a:r>
              <a:rPr lang="en-GB" sz="3600">
                <a:latin typeface="Verdana" pitchFamily="34" charset="0"/>
              </a:rPr>
              <a:t>I am the layer at the top of the leaf that stops it from drying out.</a:t>
            </a:r>
          </a:p>
          <a:p>
            <a:pPr eaLnBrk="1" hangingPunct="1">
              <a:spcBef>
                <a:spcPct val="50000"/>
              </a:spcBef>
              <a:buFontTx/>
              <a:buAutoNum type="arabicParenR"/>
            </a:pPr>
            <a:r>
              <a:rPr lang="en-GB" sz="3600">
                <a:latin typeface="Verdana" pitchFamily="34" charset="0"/>
              </a:rPr>
              <a:t>I am like a skin at the bottom of the leaf.</a:t>
            </a:r>
          </a:p>
          <a:p>
            <a:pPr eaLnBrk="1" hangingPunct="1">
              <a:spcBef>
                <a:spcPct val="50000"/>
              </a:spcBef>
              <a:buFontTx/>
              <a:buAutoNum type="arabicParenR"/>
            </a:pPr>
            <a:endParaRPr lang="en-US" sz="3600">
              <a:latin typeface="Verdana" pitchFamily="34" charset="0"/>
            </a:endParaRP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425" y="3414713"/>
            <a:ext cx="4945063" cy="344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978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p:cNvSpPr>
          <p:nvPr>
            <p:ph type="body" idx="4294967295"/>
          </p:nvPr>
        </p:nvSpPr>
        <p:spPr>
          <a:xfrm>
            <a:off x="179388" y="1600200"/>
            <a:ext cx="8964612" cy="4525963"/>
          </a:xfrm>
        </p:spPr>
        <p:txBody>
          <a:bodyPr/>
          <a:lstStyle/>
          <a:p>
            <a:pPr eaLnBrk="1" hangingPunct="1">
              <a:lnSpc>
                <a:spcPct val="90000"/>
              </a:lnSpc>
              <a:buFont typeface="Arial" charset="0"/>
              <a:buNone/>
            </a:pPr>
            <a:r>
              <a:rPr lang="en-GB" sz="3600" smtClean="0">
                <a:latin typeface="Verdana" pitchFamily="34" charset="0"/>
              </a:rPr>
              <a:t>3)I am the layer of rounded cells that catches any missed light.</a:t>
            </a:r>
          </a:p>
          <a:p>
            <a:pPr eaLnBrk="1" hangingPunct="1">
              <a:lnSpc>
                <a:spcPct val="90000"/>
              </a:lnSpc>
              <a:buFont typeface="Arial" charset="0"/>
              <a:buNone/>
            </a:pPr>
            <a:r>
              <a:rPr lang="en-GB" sz="3600" smtClean="0">
                <a:latin typeface="Verdana" pitchFamily="34" charset="0"/>
              </a:rPr>
              <a:t>4) I let gases in and out of the bottom of the leaf </a:t>
            </a:r>
            <a:r>
              <a:rPr lang="en-GB" sz="3600" smtClean="0"/>
              <a:t>–</a:t>
            </a:r>
            <a:r>
              <a:rPr lang="en-GB" sz="3600" smtClean="0">
                <a:latin typeface="Verdana" pitchFamily="34" charset="0"/>
              </a:rPr>
              <a:t> there are many of me.</a:t>
            </a:r>
          </a:p>
          <a:p>
            <a:pPr eaLnBrk="1" hangingPunct="1">
              <a:lnSpc>
                <a:spcPct val="90000"/>
              </a:lnSpc>
              <a:buFont typeface="Arial" charset="0"/>
              <a:buNone/>
            </a:pPr>
            <a:r>
              <a:rPr lang="en-GB" sz="3600" smtClean="0">
                <a:latin typeface="Verdana" pitchFamily="34" charset="0"/>
              </a:rPr>
              <a:t>5) I am the main layer where photosynthesis happens </a:t>
            </a:r>
            <a:r>
              <a:rPr lang="en-GB" sz="3600" smtClean="0"/>
              <a:t>–</a:t>
            </a:r>
            <a:r>
              <a:rPr lang="en-GB" sz="3600" smtClean="0">
                <a:latin typeface="Verdana" pitchFamily="34" charset="0"/>
              </a:rPr>
              <a:t> I have lots of cells packed tight.</a:t>
            </a:r>
          </a:p>
          <a:p>
            <a:pPr eaLnBrk="1" hangingPunct="1">
              <a:lnSpc>
                <a:spcPct val="90000"/>
              </a:lnSpc>
            </a:pPr>
            <a:endParaRPr lang="en-US" sz="3600" smtClean="0">
              <a:latin typeface="Verdana" pitchFamily="34" charset="0"/>
            </a:endParaRPr>
          </a:p>
        </p:txBody>
      </p:sp>
      <p:sp>
        <p:nvSpPr>
          <p:cNvPr id="18435" name="WordArt 4"/>
          <p:cNvSpPr>
            <a:spLocks noChangeArrowheads="1" noChangeShapeType="1" noTextEdit="1"/>
          </p:cNvSpPr>
          <p:nvPr/>
        </p:nvSpPr>
        <p:spPr bwMode="auto">
          <a:xfrm rot="669027">
            <a:off x="250825" y="-242888"/>
            <a:ext cx="3267075" cy="1785938"/>
          </a:xfrm>
          <a:prstGeom prst="rect">
            <a:avLst/>
          </a:prstGeom>
        </p:spPr>
        <p:txBody>
          <a:bodyPr wrap="none" fromWordArt="1">
            <a:prstTxWarp prst="textSlantUp">
              <a:avLst>
                <a:gd name="adj" fmla="val 55556"/>
              </a:avLst>
            </a:prstTxWarp>
          </a:bodyPr>
          <a:lstStyle/>
          <a:p>
            <a:r>
              <a:rPr lang="en-GB" sz="3600" kern="10">
                <a:ln w="9525">
                  <a:solidFill>
                    <a:srgbClr val="000000"/>
                  </a:solidFill>
                  <a:round/>
                  <a:headEnd/>
                  <a:tailEnd/>
                </a:ln>
                <a:solidFill>
                  <a:srgbClr val="000000"/>
                </a:solidFill>
                <a:latin typeface="Ravie"/>
              </a:rPr>
              <a:t>Who am I?</a:t>
            </a:r>
          </a:p>
        </p:txBody>
      </p:sp>
    </p:spTree>
    <p:extLst>
      <p:ext uri="{BB962C8B-B14F-4D97-AF65-F5344CB8AC3E}">
        <p14:creationId xmlns:p14="http://schemas.microsoft.com/office/powerpoint/2010/main" val="2858190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d/d2/Bay_leaf442.jpg/300px-Bay_leaf442.jpg">
            <a:hlinkClick r:id="rId2"/>
          </p:cNvPr>
          <p:cNvPicPr>
            <a:picLocks noChangeAspect="1" noChangeArrowheads="1"/>
          </p:cNvPicPr>
          <p:nvPr/>
        </p:nvPicPr>
        <p:blipFill>
          <a:blip r:embed="rId3" cstate="print"/>
          <a:srcRect/>
          <a:stretch>
            <a:fillRect/>
          </a:stretch>
        </p:blipFill>
        <p:spPr bwMode="auto">
          <a:xfrm>
            <a:off x="1000100" y="1142984"/>
            <a:ext cx="6868694" cy="4281488"/>
          </a:xfrm>
          <a:prstGeom prst="rect">
            <a:avLst/>
          </a:prstGeom>
          <a:noFill/>
        </p:spPr>
      </p:pic>
      <p:sp>
        <p:nvSpPr>
          <p:cNvPr id="5" name="Down Arrow 4"/>
          <p:cNvSpPr/>
          <p:nvPr/>
        </p:nvSpPr>
        <p:spPr>
          <a:xfrm rot="18732097">
            <a:off x="3007219" y="2052387"/>
            <a:ext cx="928360" cy="13420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6200000">
            <a:off x="5845415" y="3052519"/>
            <a:ext cx="928360" cy="13420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5072074"/>
            <a:ext cx="9144000" cy="584775"/>
          </a:xfrm>
          <a:prstGeom prst="rect">
            <a:avLst/>
          </a:prstGeom>
          <a:solidFill>
            <a:srgbClr val="FFFF00"/>
          </a:solidFill>
        </p:spPr>
        <p:txBody>
          <a:bodyPr wrap="square" rtlCol="0">
            <a:spAutoFit/>
          </a:bodyPr>
          <a:lstStyle/>
          <a:p>
            <a:r>
              <a:rPr lang="en-GB" sz="3200" b="1" u="sng" dirty="0" smtClean="0"/>
              <a:t>How</a:t>
            </a:r>
            <a:r>
              <a:rPr lang="en-GB" sz="3200" dirty="0" smtClean="0"/>
              <a:t> do these gases get in and out of the leaf?</a:t>
            </a:r>
            <a:endParaRPr lang="en-US" sz="3200" dirty="0"/>
          </a:p>
        </p:txBody>
      </p:sp>
      <p:sp>
        <p:nvSpPr>
          <p:cNvPr id="8" name="TextBox 7"/>
          <p:cNvSpPr txBox="1"/>
          <p:nvPr/>
        </p:nvSpPr>
        <p:spPr>
          <a:xfrm>
            <a:off x="0" y="642918"/>
            <a:ext cx="9144000" cy="1077218"/>
          </a:xfrm>
          <a:prstGeom prst="rect">
            <a:avLst/>
          </a:prstGeom>
          <a:solidFill>
            <a:srgbClr val="FFFF00"/>
          </a:solidFill>
        </p:spPr>
        <p:txBody>
          <a:bodyPr wrap="square" rtlCol="0">
            <a:spAutoFit/>
          </a:bodyPr>
          <a:lstStyle/>
          <a:p>
            <a:r>
              <a:rPr lang="en-GB" sz="3200" dirty="0" smtClean="0"/>
              <a:t>Recall which gases go into and move out of a leaf during photosynthesis.</a:t>
            </a:r>
            <a:endParaRPr lang="en-US" sz="3200" dirty="0"/>
          </a:p>
        </p:txBody>
      </p:sp>
      <p:sp>
        <p:nvSpPr>
          <p:cNvPr id="9" name="WordArt 4"/>
          <p:cNvSpPr>
            <a:spLocks noChangeArrowheads="1" noChangeShapeType="1" noTextEdit="1"/>
          </p:cNvSpPr>
          <p:nvPr/>
        </p:nvSpPr>
        <p:spPr bwMode="auto">
          <a:xfrm>
            <a:off x="0" y="0"/>
            <a:ext cx="9144000" cy="714356"/>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800080"/>
                  </a:solidFill>
                  <a:round/>
                  <a:headEnd/>
                  <a:tailEnd/>
                </a:ln>
                <a:solidFill>
                  <a:srgbClr val="FF6600"/>
                </a:solidFill>
                <a:latin typeface="Arial Black"/>
              </a:rPr>
              <a:t>Starter:</a:t>
            </a:r>
            <a:endParaRPr lang="en-US" sz="3600" kern="10" dirty="0">
              <a:ln w="9525">
                <a:solidFill>
                  <a:srgbClr val="800080"/>
                </a:solidFill>
                <a:round/>
                <a:headEnd/>
                <a:tailEnd/>
              </a:ln>
              <a:solidFill>
                <a:srgbClr val="FF6600"/>
              </a:solidFill>
              <a:latin typeface="Arial Black"/>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5363" name="Picture 3" descr="Stomata Art - Open Stomata, Sem by Dr Jeremy Burgess">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357158" y="428604"/>
            <a:ext cx="3286148" cy="2554545"/>
          </a:xfrm>
          <a:prstGeom prst="rect">
            <a:avLst/>
          </a:prstGeom>
          <a:solidFill>
            <a:schemeClr val="accent6">
              <a:lumMod val="60000"/>
              <a:lumOff val="40000"/>
            </a:schemeClr>
          </a:solidFill>
        </p:spPr>
        <p:txBody>
          <a:bodyPr wrap="square" rtlCol="0">
            <a:spAutoFit/>
          </a:bodyPr>
          <a:lstStyle/>
          <a:p>
            <a:r>
              <a:rPr lang="en-GB" sz="3200" b="1" dirty="0" smtClean="0"/>
              <a:t>There are tiny air holes within the structure of the leaf called </a:t>
            </a:r>
            <a:r>
              <a:rPr lang="en-GB" sz="3200" b="1" u="sng" dirty="0" smtClean="0"/>
              <a:t>stomata</a:t>
            </a:r>
            <a:endParaRPr lang="en-US" sz="3200" b="1" u="sng" dirty="0"/>
          </a:p>
        </p:txBody>
      </p:sp>
      <p:sp>
        <p:nvSpPr>
          <p:cNvPr id="6" name="TextBox 5"/>
          <p:cNvSpPr txBox="1"/>
          <p:nvPr/>
        </p:nvSpPr>
        <p:spPr>
          <a:xfrm>
            <a:off x="5572132" y="3929066"/>
            <a:ext cx="3286148" cy="2554545"/>
          </a:xfrm>
          <a:prstGeom prst="rect">
            <a:avLst/>
          </a:prstGeom>
          <a:solidFill>
            <a:schemeClr val="accent6">
              <a:lumMod val="60000"/>
              <a:lumOff val="40000"/>
            </a:schemeClr>
          </a:solidFill>
        </p:spPr>
        <p:txBody>
          <a:bodyPr wrap="square" rtlCol="0">
            <a:spAutoFit/>
          </a:bodyPr>
          <a:lstStyle/>
          <a:p>
            <a:r>
              <a:rPr lang="en-GB" sz="3200" b="1" dirty="0" smtClean="0"/>
              <a:t>Either side of the air hole there are sausage shaped cells called </a:t>
            </a:r>
            <a:r>
              <a:rPr lang="en-GB" sz="3200" b="1" u="sng" dirty="0" smtClean="0"/>
              <a:t>guard</a:t>
            </a:r>
            <a:r>
              <a:rPr lang="en-GB" sz="3200" b="1" dirty="0" smtClean="0"/>
              <a:t> </a:t>
            </a:r>
            <a:r>
              <a:rPr lang="en-GB" sz="3200" b="1" u="sng" dirty="0" smtClean="0"/>
              <a:t>cells</a:t>
            </a:r>
            <a:endParaRPr lang="en-US" sz="3200" b="1" u="sn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5363" name="Picture 3" descr="Stomata Art - Open Stomata, Sem by Dr Jeremy Burgess">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TextBox 5"/>
          <p:cNvSpPr txBox="1"/>
          <p:nvPr/>
        </p:nvSpPr>
        <p:spPr>
          <a:xfrm>
            <a:off x="5214942" y="3929066"/>
            <a:ext cx="3571868" cy="2554545"/>
          </a:xfrm>
          <a:prstGeom prst="rect">
            <a:avLst/>
          </a:prstGeom>
          <a:solidFill>
            <a:schemeClr val="accent6">
              <a:lumMod val="60000"/>
              <a:lumOff val="40000"/>
            </a:schemeClr>
          </a:solidFill>
        </p:spPr>
        <p:txBody>
          <a:bodyPr wrap="square" rtlCol="0">
            <a:spAutoFit/>
          </a:bodyPr>
          <a:lstStyle/>
          <a:p>
            <a:r>
              <a:rPr lang="en-GB" sz="3200" b="1" dirty="0" smtClean="0"/>
              <a:t>However, the stomata also allow water vapour ( gas) to escape ‘by accident’</a:t>
            </a:r>
            <a:endParaRPr lang="en-US" sz="3200" b="1" u="sng" dirty="0"/>
          </a:p>
        </p:txBody>
      </p:sp>
      <p:sp>
        <p:nvSpPr>
          <p:cNvPr id="11" name="Oval 10"/>
          <p:cNvSpPr/>
          <p:nvPr/>
        </p:nvSpPr>
        <p:spPr>
          <a:xfrm>
            <a:off x="5857884" y="1785926"/>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29256" y="1500174"/>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00760" y="1857364"/>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43570" y="1571612"/>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010284" y="1938326"/>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857884" y="1643050"/>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786446" y="1785926"/>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714744" y="4429132"/>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143240" y="4071942"/>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86050" y="4214818"/>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357554" y="4214818"/>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428992" y="4500570"/>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500430" y="4143380"/>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071802" y="4071942"/>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000364" y="4429132"/>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64" presetClass="path" presetSubtype="0" accel="50000" decel="50000" fill="hold" grpId="1" nodeType="afterEffect">
                                  <p:stCondLst>
                                    <p:cond delay="0"/>
                                  </p:stCondLst>
                                  <p:childTnLst>
                                    <p:animMotion origin="layout" path="M 0 0  L 0 -0.33333  E" pathEditMode="relative" ptsTypes="">
                                      <p:cBhvr>
                                        <p:cTn id="9" dur="2000" fill="hold"/>
                                        <p:tgtEl>
                                          <p:spTgt spid="12"/>
                                        </p:tgtEl>
                                        <p:attrNameLst>
                                          <p:attrName>ppt_x</p:attrName>
                                          <p:attrName>ppt_y</p:attrName>
                                        </p:attrNameLst>
                                      </p:cBhvr>
                                    </p:animMotion>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2000"/>
                            </p:stCondLst>
                            <p:childTnLst>
                              <p:par>
                                <p:cTn id="14" presetID="64" presetClass="path" presetSubtype="0" accel="50000" decel="50000" fill="hold" grpId="1" nodeType="afterEffect">
                                  <p:stCondLst>
                                    <p:cond delay="0"/>
                                  </p:stCondLst>
                                  <p:childTnLst>
                                    <p:animMotion origin="layout" path="M 0 0  L 0 -0.33333  E" pathEditMode="relative" ptsTypes="">
                                      <p:cBhvr>
                                        <p:cTn id="15" dur="2000" fill="hold"/>
                                        <p:tgtEl>
                                          <p:spTgt spid="11"/>
                                        </p:tgtEl>
                                        <p:attrNameLst>
                                          <p:attrName>ppt_x</p:attrName>
                                          <p:attrName>ppt_y</p:attrName>
                                        </p:attrNameLst>
                                      </p:cBhvr>
                                    </p:animMotion>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4000"/>
                            </p:stCondLst>
                            <p:childTnLst>
                              <p:par>
                                <p:cTn id="20" presetID="64" presetClass="path" presetSubtype="0" accel="50000" decel="50000" fill="hold" grpId="1" nodeType="afterEffect">
                                  <p:stCondLst>
                                    <p:cond delay="0"/>
                                  </p:stCondLst>
                                  <p:childTnLst>
                                    <p:animMotion origin="layout" path="M -0.00243 0.0037 L -4.44444E-6 -0.33333 " pathEditMode="relative" rAng="0" ptsTypes="AA">
                                      <p:cBhvr>
                                        <p:cTn id="21" dur="2000" fill="hold"/>
                                        <p:tgtEl>
                                          <p:spTgt spid="13"/>
                                        </p:tgtEl>
                                        <p:attrNameLst>
                                          <p:attrName>ppt_x</p:attrName>
                                          <p:attrName>ppt_y</p:attrName>
                                        </p:attrNameLst>
                                      </p:cBhvr>
                                      <p:rCtr x="1" y="-169"/>
                                    </p:animMotion>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6000"/>
                            </p:stCondLst>
                            <p:childTnLst>
                              <p:par>
                                <p:cTn id="26" presetID="64" presetClass="path" presetSubtype="0" accel="50000" decel="50000" fill="hold" grpId="1" nodeType="afterEffect">
                                  <p:stCondLst>
                                    <p:cond delay="0"/>
                                  </p:stCondLst>
                                  <p:childTnLst>
                                    <p:animMotion origin="layout" path="M 0 0  L 0 -0.33333  E" pathEditMode="relative" ptsTypes="">
                                      <p:cBhvr>
                                        <p:cTn id="27" dur="2000" fill="hold"/>
                                        <p:tgtEl>
                                          <p:spTgt spid="14"/>
                                        </p:tgtEl>
                                        <p:attrNameLst>
                                          <p:attrName>ppt_x</p:attrName>
                                          <p:attrName>ppt_y</p:attrName>
                                        </p:attrNameLst>
                                      </p:cBhvr>
                                    </p:animMotion>
                                  </p:childTnLst>
                                </p:cTn>
                              </p:par>
                            </p:childTnLst>
                          </p:cTn>
                        </p:par>
                        <p:par>
                          <p:cTn id="28" fill="hold">
                            <p:stCondLst>
                              <p:cond delay="8000"/>
                            </p:stCondLst>
                            <p:childTnLst>
                              <p:par>
                                <p:cTn id="29" presetID="1"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8000"/>
                            </p:stCondLst>
                            <p:childTnLst>
                              <p:par>
                                <p:cTn id="32" presetID="64" presetClass="path" presetSubtype="0" accel="50000" decel="50000" fill="hold" grpId="1" nodeType="afterEffect">
                                  <p:stCondLst>
                                    <p:cond delay="0"/>
                                  </p:stCondLst>
                                  <p:childTnLst>
                                    <p:animMotion origin="layout" path="M 3.88889E-6 -4.81481E-6 L -0.01129 -0.40694 " pathEditMode="relative" rAng="0" ptsTypes="AA">
                                      <p:cBhvr>
                                        <p:cTn id="33" dur="2000" fill="hold"/>
                                        <p:tgtEl>
                                          <p:spTgt spid="15"/>
                                        </p:tgtEl>
                                        <p:attrNameLst>
                                          <p:attrName>ppt_x</p:attrName>
                                          <p:attrName>ppt_y</p:attrName>
                                        </p:attrNameLst>
                                      </p:cBhvr>
                                      <p:rCtr x="-6" y="-203"/>
                                    </p:animMotion>
                                  </p:childTnLst>
                                </p:cTn>
                              </p:par>
                            </p:childTnLst>
                          </p:cTn>
                        </p:par>
                        <p:par>
                          <p:cTn id="34" fill="hold">
                            <p:stCondLst>
                              <p:cond delay="10000"/>
                            </p:stCondLst>
                            <p:childTnLst>
                              <p:par>
                                <p:cTn id="35" presetID="1"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p:stCondLst>
                              <p:cond delay="10000"/>
                            </p:stCondLst>
                            <p:childTnLst>
                              <p:par>
                                <p:cTn id="38" presetID="64" presetClass="path" presetSubtype="0" accel="50000" decel="50000" fill="hold" grpId="1" nodeType="afterEffect">
                                  <p:stCondLst>
                                    <p:cond delay="0"/>
                                  </p:stCondLst>
                                  <p:childTnLst>
                                    <p:animMotion origin="layout" path="M 0 0  L 0 -0.33333  E" pathEditMode="relative" ptsTypes="">
                                      <p:cBhvr>
                                        <p:cTn id="39" dur="2000" fill="hold"/>
                                        <p:tgtEl>
                                          <p:spTgt spid="16"/>
                                        </p:tgtEl>
                                        <p:attrNameLst>
                                          <p:attrName>ppt_x</p:attrName>
                                          <p:attrName>ppt_y</p:attrName>
                                        </p:attrNameLst>
                                      </p:cBhvr>
                                    </p:animMotion>
                                  </p:childTnLst>
                                </p:cTn>
                              </p:par>
                            </p:childTnLst>
                          </p:cTn>
                        </p:par>
                        <p:par>
                          <p:cTn id="40" fill="hold">
                            <p:stCondLst>
                              <p:cond delay="12000"/>
                            </p:stCondLst>
                            <p:childTnLst>
                              <p:par>
                                <p:cTn id="41" presetID="1"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12000"/>
                            </p:stCondLst>
                            <p:childTnLst>
                              <p:par>
                                <p:cTn id="44" presetID="64" presetClass="path" presetSubtype="0" accel="50000" decel="50000" fill="hold" grpId="1" nodeType="afterEffect">
                                  <p:stCondLst>
                                    <p:cond delay="0"/>
                                  </p:stCondLst>
                                  <p:childTnLst>
                                    <p:animMotion origin="layout" path="M -0.0684 -0.08657 L -0.0684 -0.41991 " pathEditMode="relative" rAng="0" ptsTypes="AA">
                                      <p:cBhvr>
                                        <p:cTn id="45" dur="2000" fill="hold"/>
                                        <p:tgtEl>
                                          <p:spTgt spid="17"/>
                                        </p:tgtEl>
                                        <p:attrNameLst>
                                          <p:attrName>ppt_x</p:attrName>
                                          <p:attrName>ppt_y</p:attrName>
                                        </p:attrNameLst>
                                      </p:cBhvr>
                                      <p:rCtr x="0" y="-167"/>
                                    </p:animMotion>
                                  </p:childTnLst>
                                </p:cTn>
                              </p:par>
                            </p:childTnLst>
                          </p:cTn>
                        </p:par>
                        <p:par>
                          <p:cTn id="46" fill="hold">
                            <p:stCondLst>
                              <p:cond delay="14000"/>
                            </p:stCondLst>
                            <p:childTnLst>
                              <p:par>
                                <p:cTn id="47" presetID="1"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par>
                          <p:cTn id="49" fill="hold">
                            <p:stCondLst>
                              <p:cond delay="14000"/>
                            </p:stCondLst>
                            <p:childTnLst>
                              <p:par>
                                <p:cTn id="50" presetID="64" presetClass="path" presetSubtype="0" accel="50000" decel="50000" fill="hold" grpId="1" nodeType="afterEffect">
                                  <p:stCondLst>
                                    <p:cond delay="0"/>
                                  </p:stCondLst>
                                  <p:childTnLst>
                                    <p:animMotion origin="layout" path="M 5.55556E-7 -2.59259E-6 L 0.00799 -0.76389 " pathEditMode="relative" rAng="0" ptsTypes="AA">
                                      <p:cBhvr>
                                        <p:cTn id="51" dur="2000" fill="hold"/>
                                        <p:tgtEl>
                                          <p:spTgt spid="18"/>
                                        </p:tgtEl>
                                        <p:attrNameLst>
                                          <p:attrName>ppt_x</p:attrName>
                                          <p:attrName>ppt_y</p:attrName>
                                        </p:attrNameLst>
                                      </p:cBhvr>
                                      <p:rCtr x="4" y="-382"/>
                                    </p:animMotion>
                                  </p:childTnLst>
                                </p:cTn>
                              </p:par>
                            </p:childTnLst>
                          </p:cTn>
                        </p:par>
                        <p:par>
                          <p:cTn id="52" fill="hold">
                            <p:stCondLst>
                              <p:cond delay="16000"/>
                            </p:stCondLst>
                            <p:childTnLst>
                              <p:par>
                                <p:cTn id="53" presetID="1"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par>
                          <p:cTn id="55" fill="hold">
                            <p:stCondLst>
                              <p:cond delay="16000"/>
                            </p:stCondLst>
                            <p:childTnLst>
                              <p:par>
                                <p:cTn id="56" presetID="64" presetClass="path" presetSubtype="0" accel="50000" decel="50000" fill="hold" grpId="1" nodeType="afterEffect">
                                  <p:stCondLst>
                                    <p:cond delay="0"/>
                                  </p:stCondLst>
                                  <p:childTnLst>
                                    <p:animMotion origin="layout" path="M -4.44444E-6 4.07407E-6 L 0.01077 -0.70764 " pathEditMode="relative" rAng="0" ptsTypes="AA">
                                      <p:cBhvr>
                                        <p:cTn id="57" dur="2000" fill="hold"/>
                                        <p:tgtEl>
                                          <p:spTgt spid="19"/>
                                        </p:tgtEl>
                                        <p:attrNameLst>
                                          <p:attrName>ppt_x</p:attrName>
                                          <p:attrName>ppt_y</p:attrName>
                                        </p:attrNameLst>
                                      </p:cBhvr>
                                      <p:rCtr x="5" y="-354"/>
                                    </p:animMotion>
                                  </p:childTnLst>
                                </p:cTn>
                              </p:par>
                            </p:childTnLst>
                          </p:cTn>
                        </p:par>
                        <p:par>
                          <p:cTn id="58" fill="hold">
                            <p:stCondLst>
                              <p:cond delay="18000"/>
                            </p:stCondLst>
                            <p:childTnLst>
                              <p:par>
                                <p:cTn id="59" presetID="1"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par>
                          <p:cTn id="61" fill="hold">
                            <p:stCondLst>
                              <p:cond delay="18000"/>
                            </p:stCondLst>
                            <p:childTnLst>
                              <p:par>
                                <p:cTn id="62" presetID="64" presetClass="path" presetSubtype="0" accel="50000" decel="50000" fill="hold" grpId="1" nodeType="afterEffect">
                                  <p:stCondLst>
                                    <p:cond delay="0"/>
                                  </p:stCondLst>
                                  <p:childTnLst>
                                    <p:animMotion origin="layout" path="M 0.04653 -0.00023 L 0.04202 -0.75995 " pathEditMode="relative" rAng="0" ptsTypes="AA">
                                      <p:cBhvr>
                                        <p:cTn id="63" dur="2000" fill="hold"/>
                                        <p:tgtEl>
                                          <p:spTgt spid="20"/>
                                        </p:tgtEl>
                                        <p:attrNameLst>
                                          <p:attrName>ppt_x</p:attrName>
                                          <p:attrName>ppt_y</p:attrName>
                                        </p:attrNameLst>
                                      </p:cBhvr>
                                      <p:rCtr x="-2" y="-380"/>
                                    </p:animMotion>
                                  </p:childTnLst>
                                </p:cTn>
                              </p:par>
                            </p:childTnLst>
                          </p:cTn>
                        </p:par>
                        <p:par>
                          <p:cTn id="64" fill="hold">
                            <p:stCondLst>
                              <p:cond delay="20000"/>
                            </p:stCondLst>
                            <p:childTnLst>
                              <p:par>
                                <p:cTn id="65" presetID="1"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par>
                          <p:cTn id="67" fill="hold">
                            <p:stCondLst>
                              <p:cond delay="20000"/>
                            </p:stCondLst>
                            <p:childTnLst>
                              <p:par>
                                <p:cTn id="68" presetID="64" presetClass="path" presetSubtype="0" accel="50000" decel="50000" fill="hold" grpId="1" nodeType="afterEffect">
                                  <p:stCondLst>
                                    <p:cond delay="0"/>
                                  </p:stCondLst>
                                  <p:childTnLst>
                                    <p:animMotion origin="layout" path="M -1.94444E-6 7.40741E-7 L 0.00313 -0.70741 " pathEditMode="relative" rAng="0" ptsTypes="AA">
                                      <p:cBhvr>
                                        <p:cTn id="69" dur="2000" fill="hold"/>
                                        <p:tgtEl>
                                          <p:spTgt spid="21"/>
                                        </p:tgtEl>
                                        <p:attrNameLst>
                                          <p:attrName>ppt_x</p:attrName>
                                          <p:attrName>ppt_y</p:attrName>
                                        </p:attrNameLst>
                                      </p:cBhvr>
                                      <p:rCtr x="2" y="-354"/>
                                    </p:animMotion>
                                  </p:childTnLst>
                                </p:cTn>
                              </p:par>
                            </p:childTnLst>
                          </p:cTn>
                        </p:par>
                        <p:par>
                          <p:cTn id="70" fill="hold">
                            <p:stCondLst>
                              <p:cond delay="22000"/>
                            </p:stCondLst>
                            <p:childTnLst>
                              <p:par>
                                <p:cTn id="71" presetID="1"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par>
                          <p:cTn id="73" fill="hold">
                            <p:stCondLst>
                              <p:cond delay="22000"/>
                            </p:stCondLst>
                            <p:childTnLst>
                              <p:par>
                                <p:cTn id="74" presetID="64" presetClass="path" presetSubtype="0" accel="50000" decel="50000" fill="hold" grpId="1" nodeType="afterEffect">
                                  <p:stCondLst>
                                    <p:cond delay="0"/>
                                  </p:stCondLst>
                                  <p:childTnLst>
                                    <p:animMotion origin="layout" path="M -4.44444E-6 4.07407E-6 L 0.00313 -0.74908 " pathEditMode="relative" rAng="0" ptsTypes="AA">
                                      <p:cBhvr>
                                        <p:cTn id="75" dur="2000" fill="hold"/>
                                        <p:tgtEl>
                                          <p:spTgt spid="22"/>
                                        </p:tgtEl>
                                        <p:attrNameLst>
                                          <p:attrName>ppt_x</p:attrName>
                                          <p:attrName>ppt_y</p:attrName>
                                        </p:attrNameLst>
                                      </p:cBhvr>
                                      <p:rCtr x="2" y="-375"/>
                                    </p:animMotion>
                                  </p:childTnLst>
                                </p:cTn>
                              </p:par>
                            </p:childTnLst>
                          </p:cTn>
                        </p:par>
                        <p:par>
                          <p:cTn id="76" fill="hold">
                            <p:stCondLst>
                              <p:cond delay="24000"/>
                            </p:stCondLst>
                            <p:childTnLst>
                              <p:par>
                                <p:cTn id="77" presetID="1"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par>
                          <p:cTn id="79" fill="hold">
                            <p:stCondLst>
                              <p:cond delay="24000"/>
                            </p:stCondLst>
                            <p:childTnLst>
                              <p:par>
                                <p:cTn id="80" presetID="64" presetClass="path" presetSubtype="0" accel="50000" decel="50000" fill="hold" grpId="1" nodeType="afterEffect">
                                  <p:stCondLst>
                                    <p:cond delay="0"/>
                                  </p:stCondLst>
                                  <p:childTnLst>
                                    <p:animMotion origin="layout" path="M 0.03941 -0.05254 L 0.03472 -0.76018 " pathEditMode="relative" rAng="0" ptsTypes="AA">
                                      <p:cBhvr>
                                        <p:cTn id="81" dur="2000" fill="hold"/>
                                        <p:tgtEl>
                                          <p:spTgt spid="23"/>
                                        </p:tgtEl>
                                        <p:attrNameLst>
                                          <p:attrName>ppt_x</p:attrName>
                                          <p:attrName>ppt_y</p:attrName>
                                        </p:attrNameLst>
                                      </p:cBhvr>
                                      <p:rCtr x="-2" y="-354"/>
                                    </p:animMotion>
                                  </p:childTnLst>
                                </p:cTn>
                              </p:par>
                            </p:childTnLst>
                          </p:cTn>
                        </p:par>
                        <p:par>
                          <p:cTn id="82" fill="hold">
                            <p:stCondLst>
                              <p:cond delay="26000"/>
                            </p:stCondLst>
                            <p:childTnLst>
                              <p:par>
                                <p:cTn id="83" presetID="1" presetClass="entr" presetSubtype="0"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childTnLst>
                          </p:cTn>
                        </p:par>
                        <p:par>
                          <p:cTn id="85" fill="hold">
                            <p:stCondLst>
                              <p:cond delay="26000"/>
                            </p:stCondLst>
                            <p:childTnLst>
                              <p:par>
                                <p:cTn id="86" presetID="64" presetClass="path" presetSubtype="0" accel="50000" decel="50000" fill="hold" grpId="1" nodeType="afterEffect">
                                  <p:stCondLst>
                                    <p:cond delay="0"/>
                                  </p:stCondLst>
                                  <p:childTnLst>
                                    <p:animMotion origin="layout" path="M -1.94444E-6 4.07407E-6 L 0.00295 -0.66574 " pathEditMode="relative" rAng="0" ptsTypes="AA">
                                      <p:cBhvr>
                                        <p:cTn id="87" dur="2000" fill="hold"/>
                                        <p:tgtEl>
                                          <p:spTgt spid="24"/>
                                        </p:tgtEl>
                                        <p:attrNameLst>
                                          <p:attrName>ppt_x</p:attrName>
                                          <p:attrName>ppt_y</p:attrName>
                                        </p:attrNameLst>
                                      </p:cBhvr>
                                      <p:rCtr x="1" y="-333"/>
                                    </p:animMotion>
                                  </p:childTnLst>
                                </p:cTn>
                              </p:par>
                            </p:childTnLst>
                          </p:cTn>
                        </p:par>
                        <p:par>
                          <p:cTn id="88" fill="hold">
                            <p:stCondLst>
                              <p:cond delay="28000"/>
                            </p:stCondLst>
                            <p:childTnLst>
                              <p:par>
                                <p:cTn id="89" presetID="1"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par>
                          <p:cTn id="91" fill="hold">
                            <p:stCondLst>
                              <p:cond delay="28000"/>
                            </p:stCondLst>
                            <p:childTnLst>
                              <p:par>
                                <p:cTn id="92" presetID="64" presetClass="path" presetSubtype="0" accel="50000" decel="50000" fill="hold" grpId="1" nodeType="afterEffect">
                                  <p:stCondLst>
                                    <p:cond delay="0"/>
                                  </p:stCondLst>
                                  <p:childTnLst>
                                    <p:animMotion origin="layout" path="M 0.09375 0.05208 L 0.08941 -0.82269 " pathEditMode="relative" rAng="0" ptsTypes="AA">
                                      <p:cBhvr>
                                        <p:cTn id="93" dur="2000" fill="hold"/>
                                        <p:tgtEl>
                                          <p:spTgt spid="25"/>
                                        </p:tgtEl>
                                        <p:attrNameLst>
                                          <p:attrName>ppt_x</p:attrName>
                                          <p:attrName>ppt_y</p:attrName>
                                        </p:attrNameLst>
                                      </p:cBhvr>
                                      <p:rCtr x="-2" y="-4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4.bp.blogspot.com/_uqBpxFqoGGc/THrvbzvgfKI/AAAAAAAAAAc/w1DH317jmjo/s320/scientist-and-plant.jpg">
            <a:hlinkClick r:id="rId2"/>
          </p:cNvPr>
          <p:cNvPicPr>
            <a:picLocks noChangeAspect="1" noChangeArrowheads="1"/>
          </p:cNvPicPr>
          <p:nvPr/>
        </p:nvPicPr>
        <p:blipFill>
          <a:blip r:embed="rId3" cstate="print"/>
          <a:srcRect/>
          <a:stretch>
            <a:fillRect/>
          </a:stretch>
        </p:blipFill>
        <p:spPr bwMode="auto">
          <a:xfrm>
            <a:off x="0" y="-37529"/>
            <a:ext cx="9144000" cy="6895529"/>
          </a:xfrm>
          <a:prstGeom prst="rect">
            <a:avLst/>
          </a:prstGeom>
          <a:noFill/>
        </p:spPr>
      </p:pic>
      <p:sp>
        <p:nvSpPr>
          <p:cNvPr id="3" name="TextBox 2"/>
          <p:cNvSpPr txBox="1"/>
          <p:nvPr/>
        </p:nvSpPr>
        <p:spPr>
          <a:xfrm>
            <a:off x="285720" y="4143380"/>
            <a:ext cx="4643470" cy="2554545"/>
          </a:xfrm>
          <a:prstGeom prst="rect">
            <a:avLst/>
          </a:prstGeom>
          <a:solidFill>
            <a:srgbClr val="92D050"/>
          </a:solidFill>
        </p:spPr>
        <p:txBody>
          <a:bodyPr wrap="square" rtlCol="0">
            <a:spAutoFit/>
          </a:bodyPr>
          <a:lstStyle/>
          <a:p>
            <a:r>
              <a:rPr lang="en-GB" sz="3200" b="1" dirty="0" smtClean="0"/>
              <a:t>Nancy wants to investigate which surface of a leaf – the top or bottom, has the most stomata on it.</a:t>
            </a:r>
            <a:endParaRPr lang="en-US" sz="3200" b="1" dirty="0"/>
          </a:p>
        </p:txBody>
      </p:sp>
      <p:sp>
        <p:nvSpPr>
          <p:cNvPr id="4" name="Rounded Rectangular Callout 3"/>
          <p:cNvSpPr/>
          <p:nvPr/>
        </p:nvSpPr>
        <p:spPr>
          <a:xfrm>
            <a:off x="214282" y="214290"/>
            <a:ext cx="3000396" cy="3500462"/>
          </a:xfrm>
          <a:prstGeom prst="wedgeRoundRectCallout">
            <a:avLst>
              <a:gd name="adj1" fmla="val 100792"/>
              <a:gd name="adj2" fmla="val 198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rPr>
              <a:t>What do you think?  Can you write a prediction to help me out?  Can you explain your prediction to me</a:t>
            </a:r>
            <a:r>
              <a:rPr lang="en-GB" sz="3200" dirty="0" smtClean="0">
                <a:solidFill>
                  <a:schemeClr val="bg1"/>
                </a:solidFill>
              </a:rPr>
              <a:t>?</a:t>
            </a:r>
            <a:endParaRPr lang="en-US" sz="3200" dirty="0">
              <a:solidFill>
                <a:schemeClr val="bg1"/>
              </a:solidFill>
            </a:endParaRPr>
          </a:p>
        </p:txBody>
      </p:sp>
      <p:sp>
        <p:nvSpPr>
          <p:cNvPr id="5" name="32-Point Star 4"/>
          <p:cNvSpPr/>
          <p:nvPr/>
        </p:nvSpPr>
        <p:spPr>
          <a:xfrm>
            <a:off x="4071934" y="1285860"/>
            <a:ext cx="4786346" cy="3929090"/>
          </a:xfrm>
          <a:prstGeom prst="star3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Hint: Think about what needs to happen to water to get it to turn into a GAS.</a:t>
            </a:r>
            <a:endParaRPr lang="en-US"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dtc.pima.edu/blc/1004thed/004/004_Leaves_Stomata/painttop.jpg"/>
          <p:cNvPicPr>
            <a:picLocks noChangeAspect="1" noChangeArrowheads="1"/>
          </p:cNvPicPr>
          <p:nvPr/>
        </p:nvPicPr>
        <p:blipFill>
          <a:blip r:embed="rId2" cstate="print"/>
          <a:srcRect/>
          <a:stretch>
            <a:fillRect/>
          </a:stretch>
        </p:blipFill>
        <p:spPr bwMode="auto">
          <a:xfrm>
            <a:off x="642910" y="1428736"/>
            <a:ext cx="3711570" cy="3711570"/>
          </a:xfrm>
          <a:prstGeom prst="rect">
            <a:avLst/>
          </a:prstGeom>
          <a:noFill/>
        </p:spPr>
      </p:pic>
      <p:pic>
        <p:nvPicPr>
          <p:cNvPr id="18436" name="Picture 4" descr="http://dtc.pima.edu/blc/1004thed/004/004_Leaves_Stomata/paintbottom.jpg"/>
          <p:cNvPicPr>
            <a:picLocks noChangeAspect="1" noChangeArrowheads="1"/>
          </p:cNvPicPr>
          <p:nvPr/>
        </p:nvPicPr>
        <p:blipFill>
          <a:blip r:embed="rId3" cstate="print"/>
          <a:srcRect/>
          <a:stretch>
            <a:fillRect/>
          </a:stretch>
        </p:blipFill>
        <p:spPr bwMode="auto">
          <a:xfrm>
            <a:off x="4929190" y="1428736"/>
            <a:ext cx="3711570" cy="3711570"/>
          </a:xfrm>
          <a:prstGeom prst="rect">
            <a:avLst/>
          </a:prstGeom>
          <a:noFill/>
        </p:spPr>
      </p:pic>
      <p:sp>
        <p:nvSpPr>
          <p:cNvPr id="4" name="TextBox 3"/>
          <p:cNvSpPr txBox="1"/>
          <p:nvPr/>
        </p:nvSpPr>
        <p:spPr>
          <a:xfrm>
            <a:off x="0" y="5286388"/>
            <a:ext cx="9144000" cy="954107"/>
          </a:xfrm>
          <a:prstGeom prst="rect">
            <a:avLst/>
          </a:prstGeom>
          <a:noFill/>
        </p:spPr>
        <p:txBody>
          <a:bodyPr wrap="square" rtlCol="0">
            <a:spAutoFit/>
          </a:bodyPr>
          <a:lstStyle/>
          <a:p>
            <a:r>
              <a:rPr lang="en-GB" sz="2800" dirty="0" smtClean="0"/>
              <a:t>The top and bottom surface of a leaf are painted with clear nail varnish.  When it dries it creates an imprint of the leaf.</a:t>
            </a:r>
            <a:endParaRPr lang="en-US" sz="2800" dirty="0"/>
          </a:p>
        </p:txBody>
      </p:sp>
      <p:sp>
        <p:nvSpPr>
          <p:cNvPr id="5" name="WordArt 4"/>
          <p:cNvSpPr>
            <a:spLocks noChangeArrowheads="1" noChangeShapeType="1" noTextEdit="1"/>
          </p:cNvSpPr>
          <p:nvPr/>
        </p:nvSpPr>
        <p:spPr bwMode="auto">
          <a:xfrm>
            <a:off x="0" y="0"/>
            <a:ext cx="9144000" cy="714356"/>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800080"/>
                  </a:solidFill>
                  <a:round/>
                  <a:headEnd/>
                  <a:tailEnd/>
                </a:ln>
                <a:solidFill>
                  <a:srgbClr val="FF6600"/>
                </a:solidFill>
                <a:latin typeface="Arial Black"/>
              </a:rPr>
              <a:t>What to do:</a:t>
            </a:r>
            <a:endParaRPr lang="en-US" sz="3600" kern="10" dirty="0">
              <a:ln w="9525">
                <a:solidFill>
                  <a:srgbClr val="800080"/>
                </a:solidFill>
                <a:round/>
                <a:headEnd/>
                <a:tailEnd/>
              </a:ln>
              <a:solidFill>
                <a:srgbClr val="FF6600"/>
              </a:solidFill>
              <a:latin typeface="Arial Black"/>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dtc.pima.edu/blc/1004thed/004/004_Leaves_Stomata/slides.jpg"/>
          <p:cNvPicPr>
            <a:picLocks noChangeAspect="1" noChangeArrowheads="1"/>
          </p:cNvPicPr>
          <p:nvPr/>
        </p:nvPicPr>
        <p:blipFill>
          <a:blip r:embed="rId2" cstate="print"/>
          <a:srcRect/>
          <a:stretch>
            <a:fillRect/>
          </a:stretch>
        </p:blipFill>
        <p:spPr bwMode="auto">
          <a:xfrm>
            <a:off x="1357290" y="500042"/>
            <a:ext cx="6572296" cy="4381531"/>
          </a:xfrm>
          <a:prstGeom prst="rect">
            <a:avLst/>
          </a:prstGeom>
          <a:noFill/>
        </p:spPr>
      </p:pic>
      <p:sp>
        <p:nvSpPr>
          <p:cNvPr id="3" name="TextBox 2"/>
          <p:cNvSpPr txBox="1"/>
          <p:nvPr/>
        </p:nvSpPr>
        <p:spPr>
          <a:xfrm>
            <a:off x="0" y="5143512"/>
            <a:ext cx="9144000" cy="1569660"/>
          </a:xfrm>
          <a:prstGeom prst="rect">
            <a:avLst/>
          </a:prstGeom>
          <a:noFill/>
        </p:spPr>
        <p:txBody>
          <a:bodyPr wrap="square" rtlCol="0">
            <a:spAutoFit/>
          </a:bodyPr>
          <a:lstStyle/>
          <a:p>
            <a:r>
              <a:rPr lang="en-GB" sz="3200" dirty="0" smtClean="0"/>
              <a:t>You need to carefully peel off each piece, putting it onto a microscope slide – you can write T and B on the slides for ‘Top’ and ‘Bottom’</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604</Words>
  <Application>Microsoft Office PowerPoint</Application>
  <PresentationFormat>On-screen Show (4:3)</PresentationFormat>
  <Paragraphs>51</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Ravie</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Mark Mitchell</cp:lastModifiedBy>
  <cp:revision>15</cp:revision>
  <cp:lastPrinted>2014-09-26T11:08:16Z</cp:lastPrinted>
  <dcterms:created xsi:type="dcterms:W3CDTF">2014-08-29T22:53:51Z</dcterms:created>
  <dcterms:modified xsi:type="dcterms:W3CDTF">2020-03-23T10:48:55Z</dcterms:modified>
</cp:coreProperties>
</file>