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62" r:id="rId2"/>
    <p:sldId id="264" r:id="rId3"/>
    <p:sldId id="263" r:id="rId4"/>
    <p:sldId id="256" r:id="rId5"/>
    <p:sldId id="257" r:id="rId6"/>
    <p:sldId id="259" r:id="rId7"/>
    <p:sldId id="258" r:id="rId8"/>
    <p:sldId id="260" r:id="rId9"/>
    <p:sldId id="266" r:id="rId10"/>
  </p:sldIdLst>
  <p:sldSz cx="9144000" cy="6858000" type="screen4x3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88712"/>
          </a:xfrm>
          <a:prstGeom prst="rect">
            <a:avLst/>
          </a:prstGeom>
        </p:spPr>
        <p:txBody>
          <a:bodyPr vert="horz" lIns="90279" tIns="45139" rIns="90279" bIns="4513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lIns="90279" tIns="45139" rIns="90279" bIns="45139" rtlCol="0"/>
          <a:lstStyle>
            <a:lvl1pPr algn="r">
              <a:defRPr sz="1200"/>
            </a:lvl1pPr>
          </a:lstStyle>
          <a:p>
            <a:fld id="{4A5566CA-964E-4417-BF59-C11A4567967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3829"/>
            <a:ext cx="2914015" cy="488712"/>
          </a:xfrm>
          <a:prstGeom prst="rect">
            <a:avLst/>
          </a:prstGeom>
        </p:spPr>
        <p:txBody>
          <a:bodyPr vert="horz" lIns="90279" tIns="45139" rIns="90279" bIns="4513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9079" y="9283829"/>
            <a:ext cx="2914015" cy="488712"/>
          </a:xfrm>
          <a:prstGeom prst="rect">
            <a:avLst/>
          </a:prstGeom>
        </p:spPr>
        <p:txBody>
          <a:bodyPr vert="horz" lIns="90279" tIns="45139" rIns="90279" bIns="45139" rtlCol="0" anchor="b"/>
          <a:lstStyle>
            <a:lvl1pPr algn="r">
              <a:defRPr sz="1200"/>
            </a:lvl1pPr>
          </a:lstStyle>
          <a:p>
            <a:fld id="{66C258F6-535F-47F7-80FF-B912743F63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065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86BD4-E528-4EE9-A89E-07D6DAC3CB61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08AD-A5C8-402D-886F-E8A20C77F0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86BD4-E528-4EE9-A89E-07D6DAC3CB61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08AD-A5C8-402D-886F-E8A20C77F0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86BD4-E528-4EE9-A89E-07D6DAC3CB61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08AD-A5C8-402D-886F-E8A20C77F0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86BD4-E528-4EE9-A89E-07D6DAC3CB61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08AD-A5C8-402D-886F-E8A20C77F0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86BD4-E528-4EE9-A89E-07D6DAC3CB61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08AD-A5C8-402D-886F-E8A20C77F0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86BD4-E528-4EE9-A89E-07D6DAC3CB61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08AD-A5C8-402D-886F-E8A20C77F0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86BD4-E528-4EE9-A89E-07D6DAC3CB61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08AD-A5C8-402D-886F-E8A20C77F0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86BD4-E528-4EE9-A89E-07D6DAC3CB61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08AD-A5C8-402D-886F-E8A20C77F0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86BD4-E528-4EE9-A89E-07D6DAC3CB61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08AD-A5C8-402D-886F-E8A20C77F0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86BD4-E528-4EE9-A89E-07D6DAC3CB61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08AD-A5C8-402D-886F-E8A20C77F0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86BD4-E528-4EE9-A89E-07D6DAC3CB61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08AD-A5C8-402D-886F-E8A20C77F0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86BD4-E528-4EE9-A89E-07D6DAC3CB61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A08AD-A5C8-402D-886F-E8A20C77F08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cratch.mit.edu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ommunity.computingatschool.org.uk/resources/28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ommunity.computingatschool.org.uk/resources/28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1966" y="1503861"/>
            <a:ext cx="6858000" cy="66651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Do Now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782" y="2331721"/>
            <a:ext cx="7718368" cy="201168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List 3 Input </a:t>
            </a:r>
            <a:r>
              <a:rPr lang="en-GB" dirty="0">
                <a:solidFill>
                  <a:schemeClr val="tx1"/>
                </a:solidFill>
              </a:rPr>
              <a:t>devices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List 3 Output </a:t>
            </a:r>
            <a:r>
              <a:rPr lang="en-GB" dirty="0">
                <a:solidFill>
                  <a:schemeClr val="tx1"/>
                </a:solidFill>
              </a:rPr>
              <a:t>devices</a:t>
            </a:r>
          </a:p>
        </p:txBody>
      </p:sp>
    </p:spTree>
    <p:extLst>
      <p:ext uri="{BB962C8B-B14F-4D97-AF65-F5344CB8AC3E}">
        <p14:creationId xmlns:p14="http://schemas.microsoft.com/office/powerpoint/2010/main" val="399476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817B990-BC1F-4F69-958D-959FFB88FE25}"/>
              </a:ext>
            </a:extLst>
          </p:cNvPr>
          <p:cNvSpPr/>
          <p:nvPr/>
        </p:nvSpPr>
        <p:spPr>
          <a:xfrm>
            <a:off x="379521" y="1243429"/>
            <a:ext cx="2243831" cy="1491449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Relevant</a:t>
            </a:r>
            <a:endParaRPr lang="en-GB" sz="2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B5EE194-87F4-4C70-BBF7-A2D706DCAE94}"/>
              </a:ext>
            </a:extLst>
          </p:cNvPr>
          <p:cNvSpPr/>
          <p:nvPr/>
        </p:nvSpPr>
        <p:spPr>
          <a:xfrm>
            <a:off x="3523325" y="1215511"/>
            <a:ext cx="5132403" cy="1491449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GB" sz="1350" dirty="0">
                <a:solidFill>
                  <a:prstClr val="black"/>
                </a:solidFill>
                <a:latin typeface="Calibri" panose="020F0502020204030204"/>
              </a:rPr>
              <a:t>Closely connected or appropriate to what is being done or considered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6F9E78-C819-47BE-92CB-2368592D1535}"/>
              </a:ext>
            </a:extLst>
          </p:cNvPr>
          <p:cNvSpPr/>
          <p:nvPr/>
        </p:nvSpPr>
        <p:spPr>
          <a:xfrm>
            <a:off x="488272" y="2959038"/>
            <a:ext cx="2861939" cy="1491449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GB" sz="1350" dirty="0">
                <a:solidFill>
                  <a:prstClr val="black"/>
                </a:solidFill>
                <a:latin typeface="Calibri" panose="020F0502020204030204"/>
              </a:rPr>
              <a:t>From Medieval Latin </a:t>
            </a:r>
            <a:r>
              <a:rPr lang="en-GB" sz="1350" i="1" dirty="0" err="1">
                <a:solidFill>
                  <a:prstClr val="black"/>
                </a:solidFill>
                <a:latin typeface="Calibri" panose="020F0502020204030204"/>
              </a:rPr>
              <a:t>relevantem</a:t>
            </a:r>
            <a:endParaRPr lang="en-GB" sz="15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2D2655A-DF08-4578-9041-E416C327E696}"/>
              </a:ext>
            </a:extLst>
          </p:cNvPr>
          <p:cNvSpPr/>
          <p:nvPr/>
        </p:nvSpPr>
        <p:spPr>
          <a:xfrm>
            <a:off x="4022694" y="2959038"/>
            <a:ext cx="4466577" cy="1491449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GB" sz="1350" dirty="0">
                <a:solidFill>
                  <a:prstClr val="black"/>
                </a:solidFill>
                <a:latin typeface="Calibri" panose="020F0502020204030204"/>
              </a:rPr>
              <a:t>The dog owner needed relevant advice. 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3B10240-39FF-4FAD-B92B-3ADE2EB748CF}"/>
              </a:ext>
            </a:extLst>
          </p:cNvPr>
          <p:cNvSpPr/>
          <p:nvPr/>
        </p:nvSpPr>
        <p:spPr>
          <a:xfrm>
            <a:off x="488272" y="4758986"/>
            <a:ext cx="2861939" cy="1145219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GB" sz="1350" dirty="0">
                <a:solidFill>
                  <a:prstClr val="black"/>
                </a:solidFill>
                <a:latin typeface="Calibri" panose="020F0502020204030204"/>
              </a:rPr>
              <a:t> When presenting work you must ensure that the content is relevant. 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254388B-B2D1-43CF-B172-B70A5773BB58}"/>
              </a:ext>
            </a:extLst>
          </p:cNvPr>
          <p:cNvSpPr/>
          <p:nvPr/>
        </p:nvSpPr>
        <p:spPr>
          <a:xfrm>
            <a:off x="4022694" y="4758986"/>
            <a:ext cx="4357826" cy="1145219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GB" sz="1350" dirty="0">
                <a:solidFill>
                  <a:prstClr val="black"/>
                </a:solidFill>
                <a:latin typeface="Calibri" panose="020F0502020204030204"/>
              </a:rPr>
              <a:t>Applicable, Related, Important and Appropriate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8EEA60B-D5F9-4D71-8DE2-27F67A47C19C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3249228" y="3704762"/>
            <a:ext cx="773466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165A187-B90A-4CA3-A83D-E1B824A0EB0B}"/>
              </a:ext>
            </a:extLst>
          </p:cNvPr>
          <p:cNvCxnSpPr>
            <a:cxnSpLocks/>
          </p:cNvCxnSpPr>
          <p:nvPr/>
        </p:nvCxnSpPr>
        <p:spPr>
          <a:xfrm>
            <a:off x="2623352" y="1836013"/>
            <a:ext cx="879999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7F3351A-FA80-49A4-A62E-CF29C4138600}"/>
              </a:ext>
            </a:extLst>
          </p:cNvPr>
          <p:cNvCxnSpPr>
            <a:cxnSpLocks/>
          </p:cNvCxnSpPr>
          <p:nvPr/>
        </p:nvCxnSpPr>
        <p:spPr>
          <a:xfrm>
            <a:off x="3296944" y="5331595"/>
            <a:ext cx="851147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49F388F-0EC7-40FD-B3AD-10F61333FD89}"/>
              </a:ext>
            </a:extLst>
          </p:cNvPr>
          <p:cNvCxnSpPr>
            <a:cxnSpLocks/>
          </p:cNvCxnSpPr>
          <p:nvPr/>
        </p:nvCxnSpPr>
        <p:spPr>
          <a:xfrm>
            <a:off x="1920352" y="4450486"/>
            <a:ext cx="0" cy="371753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10F54ABE-B6BA-4AF9-A82A-41EB28A15C4A}"/>
              </a:ext>
            </a:extLst>
          </p:cNvPr>
          <p:cNvSpPr txBox="1"/>
          <p:nvPr/>
        </p:nvSpPr>
        <p:spPr>
          <a:xfrm>
            <a:off x="488273" y="1362167"/>
            <a:ext cx="91495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GB" sz="1350" b="1" u="sng" dirty="0">
                <a:solidFill>
                  <a:srgbClr val="00B050"/>
                </a:solidFill>
                <a:latin typeface="Arial Rounded MT Bold" panose="020F0704030504030204" pitchFamily="34" charset="0"/>
              </a:rPr>
              <a:t>Read it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C3873B9-0507-4D57-A3A4-EC2019C26FDB}"/>
              </a:ext>
            </a:extLst>
          </p:cNvPr>
          <p:cNvSpPr txBox="1"/>
          <p:nvPr/>
        </p:nvSpPr>
        <p:spPr>
          <a:xfrm>
            <a:off x="3657045" y="1383933"/>
            <a:ext cx="91495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GB" sz="1350" b="1" u="sng" dirty="0">
                <a:solidFill>
                  <a:srgbClr val="00B050"/>
                </a:solidFill>
                <a:latin typeface="Arial Rounded MT Bold" panose="020F0704030504030204" pitchFamily="34" charset="0"/>
              </a:rPr>
              <a:t>Define it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6DC1E8E-9CCC-45CA-8C6D-CC4701A400E4}"/>
              </a:ext>
            </a:extLst>
          </p:cNvPr>
          <p:cNvSpPr txBox="1"/>
          <p:nvPr/>
        </p:nvSpPr>
        <p:spPr>
          <a:xfrm>
            <a:off x="653620" y="3091522"/>
            <a:ext cx="162350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GB" sz="1350" b="1" u="sng" dirty="0">
                <a:solidFill>
                  <a:srgbClr val="00B050"/>
                </a:solidFill>
                <a:latin typeface="Arial Rounded MT Bold" panose="020F0704030504030204" pitchFamily="34" charset="0"/>
              </a:rPr>
              <a:t>Deconstruct it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D069A7C-4915-495B-9BA0-EE2BA89A2AB1}"/>
              </a:ext>
            </a:extLst>
          </p:cNvPr>
          <p:cNvSpPr txBox="1"/>
          <p:nvPr/>
        </p:nvSpPr>
        <p:spPr>
          <a:xfrm>
            <a:off x="4148091" y="3067361"/>
            <a:ext cx="91495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GB" sz="1350" b="1" u="sng" dirty="0">
                <a:solidFill>
                  <a:srgbClr val="00B050"/>
                </a:solidFill>
                <a:latin typeface="Arial Rounded MT Bold" panose="020F0704030504030204" pitchFamily="34" charset="0"/>
              </a:rPr>
              <a:t>Example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A62945B-1CF3-4188-8EA0-FF42340816F6}"/>
              </a:ext>
            </a:extLst>
          </p:cNvPr>
          <p:cNvSpPr txBox="1"/>
          <p:nvPr/>
        </p:nvSpPr>
        <p:spPr>
          <a:xfrm>
            <a:off x="653620" y="4844005"/>
            <a:ext cx="114410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GB" sz="1350" b="1" u="sng" dirty="0">
                <a:solidFill>
                  <a:srgbClr val="00B050"/>
                </a:solidFill>
                <a:latin typeface="Arial Rounded MT Bold" panose="020F0704030504030204" pitchFamily="34" charset="0"/>
              </a:rPr>
              <a:t>Dig Deeper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BF93391-77F4-4460-B6EE-7E37931AE90F}"/>
              </a:ext>
            </a:extLst>
          </p:cNvPr>
          <p:cNvSpPr txBox="1"/>
          <p:nvPr/>
        </p:nvSpPr>
        <p:spPr>
          <a:xfrm>
            <a:off x="4257954" y="4858178"/>
            <a:ext cx="91495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GB" sz="1350" b="1" u="sng" dirty="0">
                <a:solidFill>
                  <a:srgbClr val="00B050"/>
                </a:solidFill>
                <a:latin typeface="Arial Rounded MT Bold" panose="020F0704030504030204" pitchFamily="34" charset="0"/>
              </a:rPr>
              <a:t>Link it</a:t>
            </a:r>
          </a:p>
        </p:txBody>
      </p:sp>
    </p:spTree>
    <p:extLst>
      <p:ext uri="{BB962C8B-B14F-4D97-AF65-F5344CB8AC3E}">
        <p14:creationId xmlns:p14="http://schemas.microsoft.com/office/powerpoint/2010/main" val="2772894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204" y="1314450"/>
            <a:ext cx="8413297" cy="540782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Scratch</a:t>
            </a:r>
          </a:p>
        </p:txBody>
      </p:sp>
      <p:sp>
        <p:nvSpPr>
          <p:cNvPr id="3" name="Rectangle 2"/>
          <p:cNvSpPr/>
          <p:nvPr/>
        </p:nvSpPr>
        <p:spPr>
          <a:xfrm>
            <a:off x="536394" y="2318951"/>
            <a:ext cx="819612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100" dirty="0"/>
              <a:t>If you are working from home you can access SCRATCH via the link below </a:t>
            </a:r>
          </a:p>
          <a:p>
            <a:endParaRPr lang="en-GB" sz="2100" dirty="0"/>
          </a:p>
          <a:p>
            <a:endParaRPr lang="en-GB" sz="2100" dirty="0"/>
          </a:p>
          <a:p>
            <a:r>
              <a:rPr lang="en-GB" sz="2100" dirty="0">
                <a:hlinkClick r:id="rId2"/>
              </a:rPr>
              <a:t>https://scratch.mit.edu/</a:t>
            </a:r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2666277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en-GB" dirty="0" smtClean="0"/>
              <a:t>What is 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068960"/>
            <a:ext cx="7992888" cy="17526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Scratch </a:t>
            </a:r>
            <a:r>
              <a:rPr lang="en-GB" dirty="0"/>
              <a:t>is a new programming language that makes it easy to create your own interactive stories, games, and animations – and share your creations with others on the web. </a:t>
            </a:r>
          </a:p>
        </p:txBody>
      </p:sp>
      <p:pic>
        <p:nvPicPr>
          <p:cNvPr id="2050" name="Picture 8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484784"/>
            <a:ext cx="2716213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Scratchanimatio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b="13642"/>
          <a:stretch>
            <a:fillRect/>
          </a:stretch>
        </p:blipFill>
        <p:spPr bwMode="auto">
          <a:xfrm>
            <a:off x="251520" y="476672"/>
            <a:ext cx="2438400" cy="1340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How Scratch Works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dirty="0" smtClean="0"/>
              <a:t>In </a:t>
            </a:r>
            <a:r>
              <a:rPr lang="en-GB" dirty="0"/>
              <a:t>Scratch, we will write programs called SCRIPTS</a:t>
            </a:r>
            <a:r>
              <a:rPr lang="en-GB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Each </a:t>
            </a:r>
            <a:r>
              <a:rPr lang="en-GB" dirty="0"/>
              <a:t>SCRIPT controls an object called a SPRITE. </a:t>
            </a: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The </a:t>
            </a:r>
            <a:r>
              <a:rPr lang="en-GB" dirty="0"/>
              <a:t>orange cat that you see when you start up Scratch is an example of a Sprite. </a:t>
            </a:r>
          </a:p>
        </p:txBody>
      </p:sp>
      <p:pic>
        <p:nvPicPr>
          <p:cNvPr id="15362" name="Picture 2" descr="Scratchanimati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26578" b="16517"/>
          <a:stretch>
            <a:fillRect/>
          </a:stretch>
        </p:blipFill>
        <p:spPr bwMode="auto">
          <a:xfrm>
            <a:off x="7353671" y="5013176"/>
            <a:ext cx="1624297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STAGE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STAGE is the background that our program runs on.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55225" t="30319" r="30797" b="50559"/>
          <a:stretch>
            <a:fillRect/>
          </a:stretch>
        </p:blipFill>
        <p:spPr bwMode="auto">
          <a:xfrm>
            <a:off x="2627784" y="2852936"/>
            <a:ext cx="468052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BLOCKS PALATTE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203032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dirty="0"/>
              <a:t>We build our scripts by dragging </a:t>
            </a:r>
            <a:endParaRPr lang="en-GB" dirty="0" smtClean="0"/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blocks </a:t>
            </a:r>
            <a:r>
              <a:rPr lang="en-GB" dirty="0"/>
              <a:t>from the BLOCKS PALATTE </a:t>
            </a:r>
            <a:endParaRPr lang="en-GB" dirty="0" smtClean="0"/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to </a:t>
            </a:r>
            <a:r>
              <a:rPr lang="en-GB" dirty="0"/>
              <a:t>the SCRIPTS AREA.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30711" t="23250" r="59880" b="33438"/>
          <a:stretch>
            <a:fillRect/>
          </a:stretch>
        </p:blipFill>
        <p:spPr bwMode="auto">
          <a:xfrm>
            <a:off x="6516216" y="1196752"/>
            <a:ext cx="2088232" cy="5404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Work through the three Scratch </a:t>
            </a:r>
            <a:r>
              <a:rPr lang="en-GB" dirty="0" smtClean="0"/>
              <a:t>cards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Animate-It</a:t>
            </a:r>
          </a:p>
          <a:p>
            <a:r>
              <a:rPr lang="en-GB" dirty="0" smtClean="0"/>
              <a:t>Dance-Twist</a:t>
            </a:r>
          </a:p>
          <a:p>
            <a:r>
              <a:rPr lang="en-GB" dirty="0"/>
              <a:t>Interactive-Whirl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8573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205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Rounded MT Bold</vt:lpstr>
      <vt:lpstr>Calibri</vt:lpstr>
      <vt:lpstr>Wingdings</vt:lpstr>
      <vt:lpstr>Office Theme</vt:lpstr>
      <vt:lpstr>Do Now</vt:lpstr>
      <vt:lpstr>PowerPoint Presentation</vt:lpstr>
      <vt:lpstr>Scratch</vt:lpstr>
      <vt:lpstr>What is   </vt:lpstr>
      <vt:lpstr>How Scratch Works  </vt:lpstr>
      <vt:lpstr>The STAGE</vt:lpstr>
      <vt:lpstr>BLOCKS PALATTE</vt:lpstr>
      <vt:lpstr>PowerPoint Presentation</vt:lpstr>
      <vt:lpstr>Lesson task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Scratch?</dc:title>
  <dc:creator>Orchardk</dc:creator>
  <cp:lastModifiedBy>Karen Orchard</cp:lastModifiedBy>
  <cp:revision>13</cp:revision>
  <cp:lastPrinted>2014-04-28T12:32:17Z</cp:lastPrinted>
  <dcterms:created xsi:type="dcterms:W3CDTF">2013-03-07T22:45:40Z</dcterms:created>
  <dcterms:modified xsi:type="dcterms:W3CDTF">2020-10-02T14:18:10Z</dcterms:modified>
</cp:coreProperties>
</file>