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9" r:id="rId2"/>
    <p:sldId id="258" r:id="rId3"/>
    <p:sldId id="271" r:id="rId4"/>
    <p:sldId id="325" r:id="rId5"/>
    <p:sldId id="326" r:id="rId6"/>
    <p:sldId id="329" r:id="rId7"/>
    <p:sldId id="327" r:id="rId8"/>
    <p:sldId id="328" r:id="rId9"/>
    <p:sldId id="330" r:id="rId10"/>
    <p:sldId id="319" r:id="rId11"/>
    <p:sldId id="309" r:id="rId12"/>
    <p:sldId id="310" r:id="rId13"/>
    <p:sldId id="320" r:id="rId14"/>
    <p:sldId id="321" r:id="rId15"/>
    <p:sldId id="322" r:id="rId16"/>
    <p:sldId id="323" r:id="rId17"/>
    <p:sldId id="324" r:id="rId18"/>
    <p:sldId id="31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mma Cahill" initials="GC"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9B3"/>
    <a:srgbClr val="F5B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01" d="100"/>
          <a:sy n="101" d="100"/>
        </p:scale>
        <p:origin x="126" y="3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AB252D-43DD-41B6-B05E-8EFF2B3CFDD3}" type="datetimeFigureOut">
              <a:rPr lang="en-GB" smtClean="0"/>
              <a:t>25/06/2020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153DDA-3D85-4015-AE75-8BE00D769725}" type="slidenum">
              <a:rPr lang="en-GB" smtClean="0"/>
              <a:t>‹#›</a:t>
            </a:fld>
            <a:endParaRPr lang="en-GB"/>
          </a:p>
        </p:txBody>
      </p:sp>
    </p:spTree>
    <p:extLst>
      <p:ext uri="{BB962C8B-B14F-4D97-AF65-F5344CB8AC3E}">
        <p14:creationId xmlns:p14="http://schemas.microsoft.com/office/powerpoint/2010/main" val="3619595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ED39CF01-CD28-4EF5-B529-3C243AA6ED40}" type="slidenum">
              <a:rPr lang="en-GB" smtClean="0"/>
              <a:t>4</a:t>
            </a:fld>
            <a:endParaRPr lang="en-GB"/>
          </a:p>
        </p:txBody>
      </p:sp>
    </p:spTree>
    <p:extLst>
      <p:ext uri="{BB962C8B-B14F-4D97-AF65-F5344CB8AC3E}">
        <p14:creationId xmlns:p14="http://schemas.microsoft.com/office/powerpoint/2010/main" val="46233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ED39CF01-CD28-4EF5-B529-3C243AA6ED40}" type="slidenum">
              <a:rPr lang="en-GB" smtClean="0"/>
              <a:t>5</a:t>
            </a:fld>
            <a:endParaRPr lang="en-GB"/>
          </a:p>
        </p:txBody>
      </p:sp>
    </p:spTree>
    <p:extLst>
      <p:ext uri="{BB962C8B-B14F-4D97-AF65-F5344CB8AC3E}">
        <p14:creationId xmlns:p14="http://schemas.microsoft.com/office/powerpoint/2010/main" val="46233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ED39CF01-CD28-4EF5-B529-3C243AA6ED40}" type="slidenum">
              <a:rPr lang="en-GB" smtClean="0"/>
              <a:t>7</a:t>
            </a:fld>
            <a:endParaRPr lang="en-GB"/>
          </a:p>
        </p:txBody>
      </p:sp>
    </p:spTree>
    <p:extLst>
      <p:ext uri="{BB962C8B-B14F-4D97-AF65-F5344CB8AC3E}">
        <p14:creationId xmlns:p14="http://schemas.microsoft.com/office/powerpoint/2010/main" val="46233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ED39CF01-CD28-4EF5-B529-3C243AA6ED40}" type="slidenum">
              <a:rPr lang="en-GB" smtClean="0"/>
              <a:t>8</a:t>
            </a:fld>
            <a:endParaRPr lang="en-GB"/>
          </a:p>
        </p:txBody>
      </p:sp>
    </p:spTree>
    <p:extLst>
      <p:ext uri="{BB962C8B-B14F-4D97-AF65-F5344CB8AC3E}">
        <p14:creationId xmlns:p14="http://schemas.microsoft.com/office/powerpoint/2010/main" val="46233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2EA2195-58FB-4AE0-925D-124AE187A2C4}" type="slidenum">
              <a:rPr lang="en-GB" altLang="en-US">
                <a:solidFill>
                  <a:prstClr val="black"/>
                </a:solidFill>
              </a:rPr>
              <a:pPr>
                <a:spcBef>
                  <a:spcPct val="0"/>
                </a:spcBef>
              </a:pPr>
              <a:t>9</a:t>
            </a:fld>
            <a:endParaRPr lang="en-GB" altLang="en-US">
              <a:solidFill>
                <a:prstClr val="black"/>
              </a:solidFill>
            </a:endParaRPr>
          </a:p>
        </p:txBody>
      </p:sp>
      <p:sp>
        <p:nvSpPr>
          <p:cNvPr id="44035" name="Rectangle 2"/>
          <p:cNvSpPr>
            <a:spLocks noGrp="1" noRot="1" noChangeAspect="1" noChangeArrowheads="1" noTextEdit="1"/>
          </p:cNvSpPr>
          <p:nvPr>
            <p:ph type="sldImg"/>
          </p:nvPr>
        </p:nvSpPr>
        <p:spPr>
          <a:xfrm>
            <a:off x="381000" y="685800"/>
            <a:ext cx="6096000" cy="3429000"/>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G&amp;T</a:t>
            </a:r>
          </a:p>
        </p:txBody>
      </p:sp>
    </p:spTree>
    <p:extLst>
      <p:ext uri="{BB962C8B-B14F-4D97-AF65-F5344CB8AC3E}">
        <p14:creationId xmlns:p14="http://schemas.microsoft.com/office/powerpoint/2010/main" val="2955033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34527E-7638-4858-A473-5E95737EB64B}" type="datetimeFigureOut">
              <a:rPr lang="en-GB" smtClean="0"/>
              <a:t>25/06/2020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7A2AA1-C9F8-4AE1-B379-52EDBD513887}" type="slidenum">
              <a:rPr lang="en-GB" smtClean="0"/>
              <a:t>‹#›</a:t>
            </a:fld>
            <a:endParaRPr lang="en-GB"/>
          </a:p>
        </p:txBody>
      </p:sp>
    </p:spTree>
    <p:extLst>
      <p:ext uri="{BB962C8B-B14F-4D97-AF65-F5344CB8AC3E}">
        <p14:creationId xmlns:p14="http://schemas.microsoft.com/office/powerpoint/2010/main" val="194132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34527E-7638-4858-A473-5E95737EB64B}" type="datetimeFigureOut">
              <a:rPr lang="en-GB" smtClean="0"/>
              <a:t>25/06/2020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7A2AA1-C9F8-4AE1-B379-52EDBD513887}" type="slidenum">
              <a:rPr lang="en-GB" smtClean="0"/>
              <a:t>‹#›</a:t>
            </a:fld>
            <a:endParaRPr lang="en-GB"/>
          </a:p>
        </p:txBody>
      </p:sp>
    </p:spTree>
    <p:extLst>
      <p:ext uri="{BB962C8B-B14F-4D97-AF65-F5344CB8AC3E}">
        <p14:creationId xmlns:p14="http://schemas.microsoft.com/office/powerpoint/2010/main" val="1847990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34527E-7638-4858-A473-5E95737EB64B}" type="datetimeFigureOut">
              <a:rPr lang="en-GB" smtClean="0"/>
              <a:t>25/06/2020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7A2AA1-C9F8-4AE1-B379-52EDBD513887}" type="slidenum">
              <a:rPr lang="en-GB" smtClean="0"/>
              <a:t>‹#›</a:t>
            </a:fld>
            <a:endParaRPr lang="en-GB"/>
          </a:p>
        </p:txBody>
      </p:sp>
    </p:spTree>
    <p:extLst>
      <p:ext uri="{BB962C8B-B14F-4D97-AF65-F5344CB8AC3E}">
        <p14:creationId xmlns:p14="http://schemas.microsoft.com/office/powerpoint/2010/main" val="148257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a:ln>
            <a:solidFill>
              <a:schemeClr val="tx1"/>
            </a:solidFill>
          </a:ln>
        </p:spPr>
        <p:txBody>
          <a:bodyPr>
            <a:normAutofit/>
          </a:bodyPr>
          <a:lstStyle>
            <a:lvl1pPr algn="ctr">
              <a:defRPr sz="6100">
                <a:solidFill>
                  <a:schemeClr val="tx1"/>
                </a:solidFill>
              </a:defRPr>
            </a:lvl1pPr>
          </a:lstStyle>
          <a:p>
            <a:r>
              <a:rPr lang="en-US" dirty="0" smtClean="0"/>
              <a:t>Click to edit Master title style</a:t>
            </a:r>
            <a:endParaRPr lang="en-GB" dirty="0"/>
          </a:p>
        </p:txBody>
      </p:sp>
      <p:sp>
        <p:nvSpPr>
          <p:cNvPr id="3" name="Content Placeholder 2"/>
          <p:cNvSpPr>
            <a:spLocks noGrp="1"/>
          </p:cNvSpPr>
          <p:nvPr>
            <p:ph idx="1"/>
          </p:nvPr>
        </p:nvSpPr>
        <p:spPr>
          <a:ln w="38100">
            <a:solidFill>
              <a:schemeClr val="tx1"/>
            </a:solidFill>
            <a:prstDash val="dash"/>
          </a:ln>
        </p:spPr>
        <p:txBody>
          <a:bodyPr/>
          <a:lstStyle>
            <a:lvl1pPr marL="0" indent="0" algn="l">
              <a:buNone/>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1D34527E-7638-4858-A473-5E95737EB64B}" type="datetimeFigureOut">
              <a:rPr lang="en-GB" smtClean="0"/>
              <a:t>25/06/2020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7A2AA1-C9F8-4AE1-B379-52EDBD513887}" type="slidenum">
              <a:rPr lang="en-GB" smtClean="0"/>
              <a:t>‹#›</a:t>
            </a:fld>
            <a:endParaRPr lang="en-GB"/>
          </a:p>
        </p:txBody>
      </p:sp>
    </p:spTree>
    <p:extLst>
      <p:ext uri="{BB962C8B-B14F-4D97-AF65-F5344CB8AC3E}">
        <p14:creationId xmlns:p14="http://schemas.microsoft.com/office/powerpoint/2010/main" val="33870145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4527E-7638-4858-A473-5E95737EB64B}" type="datetimeFigureOut">
              <a:rPr lang="en-GB" smtClean="0"/>
              <a:t>25/06/2020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7A2AA1-C9F8-4AE1-B379-52EDBD513887}" type="slidenum">
              <a:rPr lang="en-GB" smtClean="0"/>
              <a:t>‹#›</a:t>
            </a:fld>
            <a:endParaRPr lang="en-GB"/>
          </a:p>
        </p:txBody>
      </p:sp>
    </p:spTree>
    <p:extLst>
      <p:ext uri="{BB962C8B-B14F-4D97-AF65-F5344CB8AC3E}">
        <p14:creationId xmlns:p14="http://schemas.microsoft.com/office/powerpoint/2010/main" val="442079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34527E-7638-4858-A473-5E95737EB64B}" type="datetimeFigureOut">
              <a:rPr lang="en-GB" smtClean="0"/>
              <a:t>25/06/2020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7A2AA1-C9F8-4AE1-B379-52EDBD513887}" type="slidenum">
              <a:rPr lang="en-GB" smtClean="0"/>
              <a:t>‹#›</a:t>
            </a:fld>
            <a:endParaRPr lang="en-GB"/>
          </a:p>
        </p:txBody>
      </p:sp>
    </p:spTree>
    <p:extLst>
      <p:ext uri="{BB962C8B-B14F-4D97-AF65-F5344CB8AC3E}">
        <p14:creationId xmlns:p14="http://schemas.microsoft.com/office/powerpoint/2010/main" val="518441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34527E-7638-4858-A473-5E95737EB64B}" type="datetimeFigureOut">
              <a:rPr lang="en-GB" smtClean="0"/>
              <a:t>25/06/2020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7A2AA1-C9F8-4AE1-B379-52EDBD513887}" type="slidenum">
              <a:rPr lang="en-GB" smtClean="0"/>
              <a:t>‹#›</a:t>
            </a:fld>
            <a:endParaRPr lang="en-GB"/>
          </a:p>
        </p:txBody>
      </p:sp>
    </p:spTree>
    <p:extLst>
      <p:ext uri="{BB962C8B-B14F-4D97-AF65-F5344CB8AC3E}">
        <p14:creationId xmlns:p14="http://schemas.microsoft.com/office/powerpoint/2010/main" val="1504222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34527E-7638-4858-A473-5E95737EB64B}" type="datetimeFigureOut">
              <a:rPr lang="en-GB" smtClean="0"/>
              <a:t>25/06/2020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7A2AA1-C9F8-4AE1-B379-52EDBD513887}" type="slidenum">
              <a:rPr lang="en-GB" smtClean="0"/>
              <a:t>‹#›</a:t>
            </a:fld>
            <a:endParaRPr lang="en-GB"/>
          </a:p>
        </p:txBody>
      </p:sp>
    </p:spTree>
    <p:extLst>
      <p:ext uri="{BB962C8B-B14F-4D97-AF65-F5344CB8AC3E}">
        <p14:creationId xmlns:p14="http://schemas.microsoft.com/office/powerpoint/2010/main" val="307553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4527E-7638-4858-A473-5E95737EB64B}" type="datetimeFigureOut">
              <a:rPr lang="en-GB" smtClean="0"/>
              <a:t>25/06/2020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7A2AA1-C9F8-4AE1-B379-52EDBD513887}" type="slidenum">
              <a:rPr lang="en-GB" smtClean="0"/>
              <a:t>‹#›</a:t>
            </a:fld>
            <a:endParaRPr lang="en-GB"/>
          </a:p>
        </p:txBody>
      </p:sp>
    </p:spTree>
    <p:extLst>
      <p:ext uri="{BB962C8B-B14F-4D97-AF65-F5344CB8AC3E}">
        <p14:creationId xmlns:p14="http://schemas.microsoft.com/office/powerpoint/2010/main" val="4083823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4527E-7638-4858-A473-5E95737EB64B}" type="datetimeFigureOut">
              <a:rPr lang="en-GB" smtClean="0"/>
              <a:t>25/06/2020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7A2AA1-C9F8-4AE1-B379-52EDBD513887}" type="slidenum">
              <a:rPr lang="en-GB" smtClean="0"/>
              <a:t>‹#›</a:t>
            </a:fld>
            <a:endParaRPr lang="en-GB"/>
          </a:p>
        </p:txBody>
      </p:sp>
    </p:spTree>
    <p:extLst>
      <p:ext uri="{BB962C8B-B14F-4D97-AF65-F5344CB8AC3E}">
        <p14:creationId xmlns:p14="http://schemas.microsoft.com/office/powerpoint/2010/main" val="3536278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4527E-7638-4858-A473-5E95737EB64B}" type="datetimeFigureOut">
              <a:rPr lang="en-GB" smtClean="0"/>
              <a:t>25/06/2020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7A2AA1-C9F8-4AE1-B379-52EDBD513887}" type="slidenum">
              <a:rPr lang="en-GB" smtClean="0"/>
              <a:t>‹#›</a:t>
            </a:fld>
            <a:endParaRPr lang="en-GB"/>
          </a:p>
        </p:txBody>
      </p:sp>
    </p:spTree>
    <p:extLst>
      <p:ext uri="{BB962C8B-B14F-4D97-AF65-F5344CB8AC3E}">
        <p14:creationId xmlns:p14="http://schemas.microsoft.com/office/powerpoint/2010/main" val="1900185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4527E-7638-4858-A473-5E95737EB64B}" type="datetimeFigureOut">
              <a:rPr lang="en-GB" smtClean="0"/>
              <a:t>25/06/2020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A2AA1-C9F8-4AE1-B379-52EDBD513887}" type="slidenum">
              <a:rPr lang="en-GB" smtClean="0"/>
              <a:t>‹#›</a:t>
            </a:fld>
            <a:endParaRPr lang="en-GB"/>
          </a:p>
        </p:txBody>
      </p:sp>
    </p:spTree>
    <p:extLst>
      <p:ext uri="{BB962C8B-B14F-4D97-AF65-F5344CB8AC3E}">
        <p14:creationId xmlns:p14="http://schemas.microsoft.com/office/powerpoint/2010/main" val="2592909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youtube.com/watch?v=_Zo7wTOdc_M&amp;feature=related"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video.nationalgeographic.com/video/news/101-videos/el-nino" TargetMode="External"/><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2445" y="1943100"/>
            <a:ext cx="10484428" cy="3962399"/>
          </a:xfrm>
          <a:prstGeom prst="rect">
            <a:avLst/>
          </a:prstGeom>
          <a:ln w="38100">
            <a:solidFill>
              <a:schemeClr val="tx1"/>
            </a:solidFill>
            <a:prstDash val="dash"/>
          </a:ln>
        </p:spPr>
        <p:txBody>
          <a:bodyPr vert="horz" lIns="91440" tIns="45720" rIns="91440" bIns="45720" rtlCol="0">
            <a:normAutofit/>
          </a:bodyPr>
          <a:lstStyle/>
          <a:p>
            <a:pPr algn="ctr">
              <a:lnSpc>
                <a:spcPct val="90000"/>
              </a:lnSpc>
              <a:spcBef>
                <a:spcPts val="1000"/>
              </a:spcBef>
              <a:buFont typeface="Arial" panose="020B0604020202020204" pitchFamily="34" charset="0"/>
              <a:buNone/>
            </a:pPr>
            <a:endParaRPr lang="en-GB" sz="3200" dirty="0"/>
          </a:p>
        </p:txBody>
      </p:sp>
      <p:sp>
        <p:nvSpPr>
          <p:cNvPr id="2" name="Title 1"/>
          <p:cNvSpPr>
            <a:spLocks noGrp="1"/>
          </p:cNvSpPr>
          <p:nvPr>
            <p:ph type="title"/>
          </p:nvPr>
        </p:nvSpPr>
        <p:spPr/>
        <p:txBody>
          <a:bodyPr>
            <a:normAutofit fontScale="90000"/>
          </a:bodyPr>
          <a:lstStyle/>
          <a:p>
            <a:r>
              <a:rPr lang="en-GB" sz="6000" dirty="0" smtClean="0">
                <a:latin typeface="Kristen ITC" pitchFamily="66" charset="0"/>
              </a:rPr>
              <a:t>What are the polar bears discussing?</a:t>
            </a:r>
            <a:endParaRPr lang="en-GB" dirty="0">
              <a:latin typeface="Kristen ITC" pitchFamily="66" charset="0"/>
            </a:endParaRPr>
          </a:p>
        </p:txBody>
      </p:sp>
      <p:sp>
        <p:nvSpPr>
          <p:cNvPr id="5" name="Rounded Rectangle 4"/>
          <p:cNvSpPr/>
          <p:nvPr/>
        </p:nvSpPr>
        <p:spPr>
          <a:xfrm>
            <a:off x="4517408" y="2397377"/>
            <a:ext cx="2982916" cy="115104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latin typeface="Kristen ITC" pitchFamily="66" charset="0"/>
                <a:hlinkClick r:id="rId2"/>
              </a:rPr>
              <a:t>Watch me!</a:t>
            </a:r>
            <a:endParaRPr lang="en-GB" sz="3200" dirty="0">
              <a:solidFill>
                <a:schemeClr val="tx1"/>
              </a:solidFill>
              <a:latin typeface="Kristen ITC" pitchFamily="66" charset="0"/>
            </a:endParaRPr>
          </a:p>
        </p:txBody>
      </p:sp>
      <p:sp>
        <p:nvSpPr>
          <p:cNvPr id="7" name="Rounded Rectangle 6"/>
          <p:cNvSpPr/>
          <p:nvPr/>
        </p:nvSpPr>
        <p:spPr>
          <a:xfrm>
            <a:off x="2934269" y="4094328"/>
            <a:ext cx="6687403" cy="1460311"/>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latin typeface="Kristen ITC" pitchFamily="66" charset="0"/>
              </a:rPr>
              <a:t>Climate change!!! What does this have to do with tropical storms?</a:t>
            </a:r>
            <a:endParaRPr lang="en-GB" sz="2000" dirty="0">
              <a:solidFill>
                <a:schemeClr val="tx1"/>
              </a:solidFill>
              <a:latin typeface="Kristen ITC" pitchFamily="66" charset="0"/>
            </a:endParaRPr>
          </a:p>
        </p:txBody>
      </p:sp>
    </p:spTree>
    <p:extLst>
      <p:ext uri="{BB962C8B-B14F-4D97-AF65-F5344CB8AC3E}">
        <p14:creationId xmlns:p14="http://schemas.microsoft.com/office/powerpoint/2010/main" val="2072849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73100" y="584200"/>
            <a:ext cx="3022600" cy="1435100"/>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Kristen ITC" pitchFamily="66" charset="0"/>
              </a:rPr>
              <a:t>The number of tropical storms has doubled in the last 100 years.</a:t>
            </a:r>
            <a:endParaRPr lang="en-GB" sz="2000" dirty="0">
              <a:solidFill>
                <a:schemeClr val="tx1"/>
              </a:solidFill>
              <a:latin typeface="Kristen ITC" pitchFamily="66" charset="0"/>
            </a:endParaRPr>
          </a:p>
        </p:txBody>
      </p:sp>
      <p:sp>
        <p:nvSpPr>
          <p:cNvPr id="5" name="Rounded Rectangle 4"/>
          <p:cNvSpPr/>
          <p:nvPr/>
        </p:nvSpPr>
        <p:spPr>
          <a:xfrm>
            <a:off x="202112" y="2505869"/>
            <a:ext cx="3022600" cy="182245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Kristen ITC" pitchFamily="66" charset="0"/>
              </a:rPr>
              <a:t>Technology predicts that the number of tropical storms will fall after 2080. </a:t>
            </a:r>
            <a:endParaRPr lang="en-GB" sz="2000" dirty="0">
              <a:solidFill>
                <a:schemeClr val="tx1"/>
              </a:solidFill>
              <a:latin typeface="Kristen ITC" pitchFamily="66" charset="0"/>
            </a:endParaRPr>
          </a:p>
        </p:txBody>
      </p:sp>
      <p:sp>
        <p:nvSpPr>
          <p:cNvPr id="6" name="Rounded Rectangle 5"/>
          <p:cNvSpPr/>
          <p:nvPr/>
        </p:nvSpPr>
        <p:spPr>
          <a:xfrm>
            <a:off x="4076700" y="584200"/>
            <a:ext cx="3022600" cy="14351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Kristen ITC" pitchFamily="66" charset="0"/>
              </a:rPr>
              <a:t>Since 1995 hurricanes have become more frequent and intense.</a:t>
            </a:r>
            <a:endParaRPr lang="en-GB" sz="2000" dirty="0">
              <a:solidFill>
                <a:schemeClr val="tx1"/>
              </a:solidFill>
              <a:latin typeface="Kristen ITC" pitchFamily="66" charset="0"/>
            </a:endParaRPr>
          </a:p>
        </p:txBody>
      </p:sp>
      <p:sp>
        <p:nvSpPr>
          <p:cNvPr id="7" name="Rounded Rectangle 6"/>
          <p:cNvSpPr/>
          <p:nvPr/>
        </p:nvSpPr>
        <p:spPr>
          <a:xfrm>
            <a:off x="4313646" y="2520950"/>
            <a:ext cx="3314700" cy="182245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Kristen ITC" pitchFamily="66" charset="0"/>
              </a:rPr>
              <a:t>We don’t have enough evidence to link global warming to the number of tropical storms.</a:t>
            </a:r>
            <a:endParaRPr lang="en-GB" sz="2000" dirty="0">
              <a:solidFill>
                <a:schemeClr val="tx1"/>
              </a:solidFill>
              <a:latin typeface="Kristen ITC" pitchFamily="66" charset="0"/>
            </a:endParaRPr>
          </a:p>
        </p:txBody>
      </p:sp>
      <p:sp>
        <p:nvSpPr>
          <p:cNvPr id="8" name="Rounded Rectangle 7"/>
          <p:cNvSpPr/>
          <p:nvPr/>
        </p:nvSpPr>
        <p:spPr>
          <a:xfrm>
            <a:off x="2449649" y="4572000"/>
            <a:ext cx="3022600" cy="2286000"/>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Kristen ITC" pitchFamily="66" charset="0"/>
              </a:rPr>
              <a:t>Due to global warming, the surfaces of tropical oceans have warmed up by 0.5</a:t>
            </a:r>
            <a:r>
              <a:rPr lang="en-GB" sz="2000" baseline="30000" dirty="0" smtClean="0">
                <a:solidFill>
                  <a:schemeClr val="tx1"/>
                </a:solidFill>
                <a:latin typeface="Kristen ITC" pitchFamily="66" charset="0"/>
              </a:rPr>
              <a:t>o</a:t>
            </a:r>
            <a:r>
              <a:rPr lang="en-GB" sz="2000" dirty="0" smtClean="0">
                <a:solidFill>
                  <a:schemeClr val="tx1"/>
                </a:solidFill>
                <a:latin typeface="Kristen ITC" pitchFamily="66" charset="0"/>
              </a:rPr>
              <a:t>C in the last few decades.</a:t>
            </a:r>
            <a:endParaRPr lang="en-GB" sz="2000" dirty="0">
              <a:solidFill>
                <a:schemeClr val="tx1"/>
              </a:solidFill>
              <a:latin typeface="Kristen ITC" pitchFamily="66" charset="0"/>
            </a:endParaRPr>
          </a:p>
        </p:txBody>
      </p:sp>
      <p:sp>
        <p:nvSpPr>
          <p:cNvPr id="9" name="Rounded Rectangle 8"/>
          <p:cNvSpPr/>
          <p:nvPr/>
        </p:nvSpPr>
        <p:spPr>
          <a:xfrm>
            <a:off x="7207250" y="4343400"/>
            <a:ext cx="3124200" cy="2286000"/>
          </a:xfrm>
          <a:prstGeom prst="roundRect">
            <a:avLst/>
          </a:prstGeom>
          <a:solidFill>
            <a:srgbClr val="F5B7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Kristen ITC" pitchFamily="66" charset="0"/>
              </a:rPr>
              <a:t>Short term changes to the numbers of tropical storms may not be due to the actions of people.</a:t>
            </a:r>
            <a:endParaRPr lang="en-GB" sz="2000" dirty="0">
              <a:solidFill>
                <a:schemeClr val="tx1"/>
              </a:solidFill>
              <a:latin typeface="Kristen ITC" pitchFamily="66" charset="0"/>
            </a:endParaRPr>
          </a:p>
        </p:txBody>
      </p:sp>
      <p:sp>
        <p:nvSpPr>
          <p:cNvPr id="10" name="Rounded Rectangle 9"/>
          <p:cNvSpPr/>
          <p:nvPr/>
        </p:nvSpPr>
        <p:spPr>
          <a:xfrm>
            <a:off x="7658100" y="584200"/>
            <a:ext cx="4038600" cy="1435100"/>
          </a:xfrm>
          <a:prstGeom prst="roundRect">
            <a:avLst/>
          </a:prstGeom>
          <a:solidFill>
            <a:srgbClr val="F2F9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Kristen ITC" pitchFamily="66" charset="0"/>
              </a:rPr>
              <a:t>Over the last 30 years there have been more tropical storms recorded with winds over 200km/h.</a:t>
            </a:r>
            <a:endParaRPr lang="en-GB" sz="2000" dirty="0">
              <a:solidFill>
                <a:schemeClr val="tx1"/>
              </a:solidFill>
              <a:latin typeface="Kristen ITC" pitchFamily="66" charset="0"/>
            </a:endParaRPr>
          </a:p>
        </p:txBody>
      </p:sp>
      <p:sp>
        <p:nvSpPr>
          <p:cNvPr id="11" name="Rounded Rectangle 10"/>
          <p:cNvSpPr/>
          <p:nvPr/>
        </p:nvSpPr>
        <p:spPr>
          <a:xfrm>
            <a:off x="8966200" y="2270125"/>
            <a:ext cx="2730500" cy="182245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Kristen ITC" pitchFamily="66" charset="0"/>
              </a:rPr>
              <a:t>Changes to the number of tropical storms are part of a natural cycle.</a:t>
            </a:r>
            <a:endParaRPr lang="en-GB" sz="2000" dirty="0">
              <a:solidFill>
                <a:schemeClr val="tx1"/>
              </a:solidFill>
              <a:latin typeface="Kristen ITC" pitchFamily="66" charset="0"/>
            </a:endParaRPr>
          </a:p>
        </p:txBody>
      </p:sp>
    </p:spTree>
    <p:extLst>
      <p:ext uri="{BB962C8B-B14F-4D97-AF65-F5344CB8AC3E}">
        <p14:creationId xmlns:p14="http://schemas.microsoft.com/office/powerpoint/2010/main" val="754809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20875"/>
          </a:xfrm>
        </p:spPr>
        <p:txBody>
          <a:bodyPr>
            <a:normAutofit/>
          </a:bodyPr>
          <a:lstStyle/>
          <a:p>
            <a:r>
              <a:rPr lang="en-GB" sz="4000" dirty="0" smtClean="0">
                <a:latin typeface="Kristen ITC" pitchFamily="66" charset="0"/>
              </a:rPr>
              <a:t>Look at the statements you have ticked – which of these opinions do you agree with?</a:t>
            </a:r>
            <a:endParaRPr lang="en-GB" sz="4800" dirty="0">
              <a:latin typeface="Kristen ITC" pitchFamily="66" charset="0"/>
            </a:endParaRPr>
          </a:p>
        </p:txBody>
      </p:sp>
      <p:pic>
        <p:nvPicPr>
          <p:cNvPr id="1027" name="Picture 3" descr="C:\Users\gcahill625\AppData\Local\Microsoft\Windows\Temporary Internet Files\Content.IE5\RY2GHQSL\MC90029919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7997" y="4487561"/>
            <a:ext cx="2203133" cy="2194308"/>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386308" y="2457733"/>
            <a:ext cx="3657599" cy="354841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Kristen ITC" pitchFamily="66" charset="0"/>
              </a:rPr>
              <a:t>Many people believe that climate change has caused an increase in the number of tropical storms.</a:t>
            </a:r>
            <a:endParaRPr lang="en-GB" sz="2000" dirty="0">
              <a:solidFill>
                <a:schemeClr val="tx1"/>
              </a:solidFill>
              <a:latin typeface="Kristen ITC" pitchFamily="66" charset="0"/>
            </a:endParaRPr>
          </a:p>
        </p:txBody>
      </p:sp>
      <p:cxnSp>
        <p:nvCxnSpPr>
          <p:cNvPr id="6" name="Straight Arrow Connector 5"/>
          <p:cNvCxnSpPr>
            <a:stCxn id="1027" idx="1"/>
          </p:cNvCxnSpPr>
          <p:nvPr/>
        </p:nvCxnSpPr>
        <p:spPr>
          <a:xfrm flipH="1" flipV="1">
            <a:off x="4043907" y="4487561"/>
            <a:ext cx="1004090" cy="10971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8259550" y="2553393"/>
            <a:ext cx="3480179" cy="32208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Kristen ITC" pitchFamily="66" charset="0"/>
              </a:rPr>
              <a:t>Others say they have stayed the same but they are becoming more severe.</a:t>
            </a:r>
            <a:endParaRPr lang="en-GB" sz="2000" dirty="0">
              <a:solidFill>
                <a:schemeClr val="tx1"/>
              </a:solidFill>
              <a:latin typeface="Kristen ITC" pitchFamily="66" charset="0"/>
            </a:endParaRPr>
          </a:p>
        </p:txBody>
      </p:sp>
      <p:cxnSp>
        <p:nvCxnSpPr>
          <p:cNvPr id="10" name="Straight Arrow Connector 9"/>
          <p:cNvCxnSpPr>
            <a:stCxn id="1027" idx="3"/>
          </p:cNvCxnSpPr>
          <p:nvPr/>
        </p:nvCxnSpPr>
        <p:spPr>
          <a:xfrm flipV="1">
            <a:off x="7251130" y="4487561"/>
            <a:ext cx="1064527" cy="10971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18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Kristen ITC" pitchFamily="66" charset="0"/>
              </a:rPr>
              <a:t>Why are opinions divided?</a:t>
            </a:r>
            <a:endParaRPr lang="en-GB" dirty="0">
              <a:latin typeface="Kristen ITC" pitchFamily="66" charset="0"/>
            </a:endParaRPr>
          </a:p>
        </p:txBody>
      </p:sp>
      <p:sp>
        <p:nvSpPr>
          <p:cNvPr id="5" name="Content Placeholder 4"/>
          <p:cNvSpPr>
            <a:spLocks noGrp="1"/>
          </p:cNvSpPr>
          <p:nvPr>
            <p:ph idx="1"/>
          </p:nvPr>
        </p:nvSpPr>
        <p:spPr/>
        <p:txBody>
          <a:bodyPr>
            <a:normAutofit/>
          </a:bodyPr>
          <a:lstStyle/>
          <a:p>
            <a:pPr marL="457200" indent="-457200">
              <a:buFont typeface="Arial" panose="020B0604020202020204" pitchFamily="34" charset="0"/>
              <a:buChar char="•"/>
            </a:pPr>
            <a:r>
              <a:rPr lang="en-GB" sz="2400" dirty="0" smtClean="0">
                <a:latin typeface="Kristen ITC" pitchFamily="66" charset="0"/>
              </a:rPr>
              <a:t>Some people believe that climate change is affecting tropical storms.</a:t>
            </a:r>
          </a:p>
          <a:p>
            <a:pPr marL="457200" indent="-457200">
              <a:buFont typeface="Arial" panose="020B0604020202020204" pitchFamily="34" charset="0"/>
              <a:buChar char="•"/>
            </a:pPr>
            <a:r>
              <a:rPr lang="en-GB" sz="2400" dirty="0" smtClean="0">
                <a:latin typeface="Kristen ITC" pitchFamily="66" charset="0"/>
              </a:rPr>
              <a:t>Satellite technology has only been used to monitor storm activity since the late 1960’s.</a:t>
            </a:r>
          </a:p>
          <a:p>
            <a:pPr marL="457200" indent="-457200">
              <a:buFont typeface="Arial" panose="020B0604020202020204" pitchFamily="34" charset="0"/>
              <a:buChar char="•"/>
            </a:pPr>
            <a:r>
              <a:rPr lang="en-GB" sz="2400" dirty="0" smtClean="0">
                <a:latin typeface="Kristen ITC" pitchFamily="66" charset="0"/>
              </a:rPr>
              <a:t>Before then accounts from ships, pilots and simple weather monitoring devices were used.</a:t>
            </a:r>
          </a:p>
          <a:p>
            <a:pPr marL="457200" indent="-457200">
              <a:buFont typeface="Arial" panose="020B0604020202020204" pitchFamily="34" charset="0"/>
              <a:buChar char="•"/>
            </a:pPr>
            <a:r>
              <a:rPr lang="en-GB" sz="2400" dirty="0" smtClean="0">
                <a:latin typeface="Kristen ITC" pitchFamily="66" charset="0"/>
              </a:rPr>
              <a:t>This means that the storm power may have been stronger than originally measured, we’re just more accurate now a days.</a:t>
            </a:r>
          </a:p>
          <a:p>
            <a:pPr marL="457200" indent="-457200">
              <a:buFont typeface="Arial" panose="020B0604020202020204" pitchFamily="34" charset="0"/>
              <a:buChar char="•"/>
            </a:pPr>
            <a:r>
              <a:rPr lang="en-GB" sz="2400" i="1" dirty="0" smtClean="0">
                <a:latin typeface="Kristen ITC" pitchFamily="66" charset="0"/>
              </a:rPr>
              <a:t>There is a natural cycle of variations in the number of hurricanes…</a:t>
            </a:r>
            <a:endParaRPr lang="en-GB" sz="2400" i="1" dirty="0">
              <a:latin typeface="Kristen ITC" pitchFamily="66" charset="0"/>
            </a:endParaRPr>
          </a:p>
        </p:txBody>
      </p:sp>
    </p:spTree>
    <p:extLst>
      <p:ext uri="{BB962C8B-B14F-4D97-AF65-F5344CB8AC3E}">
        <p14:creationId xmlns:p14="http://schemas.microsoft.com/office/powerpoint/2010/main" val="425665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400" dirty="0" smtClean="0">
                <a:latin typeface="Kristen ITC" pitchFamily="66" charset="0"/>
              </a:rPr>
              <a:t>Variations in the number of Atlantic hurricanes.</a:t>
            </a:r>
            <a:endParaRPr lang="en-GB" sz="4400" dirty="0">
              <a:latin typeface="Kristen ITC" pitchFamily="66" charset="0"/>
            </a:endParaRPr>
          </a:p>
        </p:txBody>
      </p:sp>
      <p:sp>
        <p:nvSpPr>
          <p:cNvPr id="3" name="Content Placeholder 2"/>
          <p:cNvSpPr>
            <a:spLocks noGrp="1"/>
          </p:cNvSpPr>
          <p:nvPr>
            <p:ph idx="1"/>
          </p:nvPr>
        </p:nvSpPr>
        <p:spPr>
          <a:xfrm>
            <a:off x="7289801" y="1825625"/>
            <a:ext cx="4327576" cy="4688106"/>
          </a:xfrm>
        </p:spPr>
        <p:txBody>
          <a:bodyPr>
            <a:noAutofit/>
          </a:bodyPr>
          <a:lstStyle/>
          <a:p>
            <a:r>
              <a:rPr lang="en-GB" dirty="0" smtClean="0">
                <a:latin typeface="Kristen ITC" pitchFamily="66" charset="0"/>
              </a:rPr>
              <a:t>What do you notice about the frequency of recorded storms since 1925 to 2005?</a:t>
            </a:r>
          </a:p>
          <a:p>
            <a:endParaRPr lang="en-GB" dirty="0">
              <a:latin typeface="Kristen ITC" pitchFamily="66" charset="0"/>
            </a:endParaRPr>
          </a:p>
          <a:p>
            <a:r>
              <a:rPr lang="en-GB" dirty="0" smtClean="0">
                <a:latin typeface="Kristen ITC" pitchFamily="66" charset="0"/>
              </a:rPr>
              <a:t>Write a short paragraph in the box to explain what you can see.</a:t>
            </a:r>
            <a:endParaRPr lang="en-GB" dirty="0">
              <a:latin typeface="Kristen ITC" pitchFamily="66" charset="0"/>
            </a:endParaRPr>
          </a:p>
        </p:txBody>
      </p:sp>
      <p:pic>
        <p:nvPicPr>
          <p:cNvPr id="9" name="Picture 8"/>
          <p:cNvPicPr>
            <a:picLocks noChangeAspect="1"/>
          </p:cNvPicPr>
          <p:nvPr/>
        </p:nvPicPr>
        <p:blipFill>
          <a:blip r:embed="rId2"/>
          <a:stretch>
            <a:fillRect/>
          </a:stretch>
        </p:blipFill>
        <p:spPr>
          <a:xfrm>
            <a:off x="723900" y="1825625"/>
            <a:ext cx="5968999" cy="4857652"/>
          </a:xfrm>
          <a:prstGeom prst="rect">
            <a:avLst/>
          </a:prstGeom>
        </p:spPr>
      </p:pic>
    </p:spTree>
    <p:extLst>
      <p:ext uri="{BB962C8B-B14F-4D97-AF65-F5344CB8AC3E}">
        <p14:creationId xmlns:p14="http://schemas.microsoft.com/office/powerpoint/2010/main" val="230791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5400" dirty="0" smtClean="0">
                <a:latin typeface="Kristen ITC" pitchFamily="66" charset="0"/>
              </a:rPr>
              <a:t>Global warming Vs Natural variations</a:t>
            </a:r>
            <a:endParaRPr lang="en-GB" sz="5400" dirty="0">
              <a:latin typeface="Kristen ITC" pitchFamily="66" charset="0"/>
            </a:endParaRPr>
          </a:p>
        </p:txBody>
      </p:sp>
      <p:sp>
        <p:nvSpPr>
          <p:cNvPr id="4" name="Rounded Rectangle 3"/>
          <p:cNvSpPr/>
          <p:nvPr/>
        </p:nvSpPr>
        <p:spPr>
          <a:xfrm>
            <a:off x="635000" y="1955800"/>
            <a:ext cx="5143500" cy="2527300"/>
          </a:xfrm>
          <a:prstGeom prst="roundRect">
            <a:avLst/>
          </a:prstGeom>
          <a:solidFill>
            <a:srgbClr val="F5B7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Kristen ITC" pitchFamily="66" charset="0"/>
              </a:rPr>
              <a:t>There are more tropical storms reaching categories 4 &amp; 5 now a days than in the past – a mixture of both GLOBAL WARMING </a:t>
            </a:r>
            <a:r>
              <a:rPr lang="en-GB" sz="2400" b="1" dirty="0" smtClean="0">
                <a:solidFill>
                  <a:schemeClr val="tx1"/>
                </a:solidFill>
                <a:latin typeface="Kristen ITC" pitchFamily="66" charset="0"/>
              </a:rPr>
              <a:t>AND</a:t>
            </a:r>
            <a:r>
              <a:rPr lang="en-GB" sz="2400" dirty="0" smtClean="0">
                <a:solidFill>
                  <a:schemeClr val="tx1"/>
                </a:solidFill>
                <a:latin typeface="Kristen ITC" pitchFamily="66" charset="0"/>
              </a:rPr>
              <a:t> NATURAL VARIATIONS?</a:t>
            </a:r>
            <a:endParaRPr lang="en-GB" sz="2400" dirty="0">
              <a:solidFill>
                <a:schemeClr val="tx1"/>
              </a:solidFill>
              <a:latin typeface="Kristen ITC" pitchFamily="66" charset="0"/>
            </a:endParaRPr>
          </a:p>
        </p:txBody>
      </p:sp>
      <p:sp>
        <p:nvSpPr>
          <p:cNvPr id="5" name="Rounded Rectangle 4"/>
          <p:cNvSpPr/>
          <p:nvPr/>
        </p:nvSpPr>
        <p:spPr>
          <a:xfrm>
            <a:off x="5880100" y="4483100"/>
            <a:ext cx="6032500" cy="2044700"/>
          </a:xfrm>
          <a:prstGeom prst="roundRect">
            <a:avLst/>
          </a:prstGeom>
          <a:solidFill>
            <a:srgbClr val="F2F9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Kristen ITC" pitchFamily="66" charset="0"/>
              </a:rPr>
              <a:t>Does an increase in frequency mean an increase in destructiveness?</a:t>
            </a:r>
            <a:endParaRPr lang="en-GB" sz="2400" dirty="0">
              <a:solidFill>
                <a:schemeClr val="tx1"/>
              </a:solidFill>
              <a:latin typeface="Kristen ITC" pitchFamily="66" charset="0"/>
            </a:endParaRPr>
          </a:p>
        </p:txBody>
      </p:sp>
    </p:spTree>
    <p:extLst>
      <p:ext uri="{BB962C8B-B14F-4D97-AF65-F5344CB8AC3E}">
        <p14:creationId xmlns:p14="http://schemas.microsoft.com/office/powerpoint/2010/main" val="325845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latin typeface="Kristen ITC" pitchFamily="66" charset="0"/>
              </a:rPr>
              <a:t>Are tropical storms becoming more destructive?</a:t>
            </a:r>
            <a:endParaRPr lang="en-GB" sz="5400" dirty="0">
              <a:latin typeface="Kristen ITC" pitchFamily="66" charset="0"/>
            </a:endParaRPr>
          </a:p>
        </p:txBody>
      </p:sp>
      <p:sp>
        <p:nvSpPr>
          <p:cNvPr id="5" name="Rounded Rectangle 4"/>
          <p:cNvSpPr/>
          <p:nvPr/>
        </p:nvSpPr>
        <p:spPr>
          <a:xfrm>
            <a:off x="5880100" y="4483100"/>
            <a:ext cx="6032500" cy="2044700"/>
          </a:xfrm>
          <a:prstGeom prst="roundRect">
            <a:avLst/>
          </a:prstGeom>
          <a:solidFill>
            <a:srgbClr val="F2F9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Kristen ITC" pitchFamily="66" charset="0"/>
              </a:rPr>
              <a:t>Does an increase in frequency mean an increase in destructiveness?</a:t>
            </a:r>
            <a:endParaRPr lang="en-GB" sz="2400" dirty="0">
              <a:solidFill>
                <a:schemeClr val="tx1"/>
              </a:solidFill>
              <a:latin typeface="Kristen ITC" pitchFamily="66" charset="0"/>
            </a:endParaRPr>
          </a:p>
        </p:txBody>
      </p:sp>
      <p:sp>
        <p:nvSpPr>
          <p:cNvPr id="3" name="Rounded Rectangle 2"/>
          <p:cNvSpPr/>
          <p:nvPr/>
        </p:nvSpPr>
        <p:spPr>
          <a:xfrm>
            <a:off x="838200" y="1871003"/>
            <a:ext cx="2369234" cy="2321170"/>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Kristen ITC" pitchFamily="66" charset="0"/>
              </a:rPr>
              <a:t>In the USA, 6 out of the 10 most expensive hurricanes have occurred since 1990.</a:t>
            </a:r>
            <a:endParaRPr lang="en-GB" sz="2000" dirty="0">
              <a:solidFill>
                <a:schemeClr val="tx1"/>
              </a:solidFill>
              <a:latin typeface="Kristen ITC" pitchFamily="66" charset="0"/>
            </a:endParaRPr>
          </a:p>
        </p:txBody>
      </p:sp>
      <p:sp>
        <p:nvSpPr>
          <p:cNvPr id="6" name="Rounded Rectangle 5"/>
          <p:cNvSpPr/>
          <p:nvPr/>
        </p:nvSpPr>
        <p:spPr>
          <a:xfrm>
            <a:off x="838200" y="4372708"/>
            <a:ext cx="2369234" cy="1941342"/>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Kristen ITC" pitchFamily="66" charset="0"/>
              </a:rPr>
              <a:t>In 2005 Hurricane Katrina caused damage at over $80 billion.</a:t>
            </a:r>
            <a:endParaRPr lang="en-GB" sz="2000" dirty="0">
              <a:solidFill>
                <a:schemeClr val="tx1"/>
              </a:solidFill>
              <a:latin typeface="Kristen ITC" pitchFamily="66" charset="0"/>
            </a:endParaRPr>
          </a:p>
        </p:txBody>
      </p:sp>
      <p:sp>
        <p:nvSpPr>
          <p:cNvPr id="8" name="Rounded Rectangle 7"/>
          <p:cNvSpPr/>
          <p:nvPr/>
        </p:nvSpPr>
        <p:spPr>
          <a:xfrm>
            <a:off x="3510866" y="1871003"/>
            <a:ext cx="3143152" cy="1941342"/>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Kristen ITC" pitchFamily="66" charset="0"/>
              </a:rPr>
              <a:t>In the past, coastlines have been sparsely populated = less to damage = less money.</a:t>
            </a:r>
            <a:endParaRPr lang="en-GB" sz="2000" dirty="0">
              <a:solidFill>
                <a:schemeClr val="tx1"/>
              </a:solidFill>
              <a:latin typeface="Kristen ITC" pitchFamily="66" charset="0"/>
            </a:endParaRPr>
          </a:p>
        </p:txBody>
      </p:sp>
      <p:sp>
        <p:nvSpPr>
          <p:cNvPr id="9" name="Rounded Rectangle 8"/>
          <p:cNvSpPr/>
          <p:nvPr/>
        </p:nvSpPr>
        <p:spPr>
          <a:xfrm>
            <a:off x="6957450" y="1871003"/>
            <a:ext cx="4955150" cy="1941342"/>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Kristen ITC" pitchFamily="66" charset="0"/>
              </a:rPr>
              <a:t>Today the number and value of property has increased with the increase in population. This means there is greater potential for damage.</a:t>
            </a:r>
            <a:endParaRPr lang="en-GB" sz="2000" dirty="0">
              <a:solidFill>
                <a:schemeClr val="tx1"/>
              </a:solidFill>
              <a:latin typeface="Kristen ITC" pitchFamily="66" charset="0"/>
            </a:endParaRPr>
          </a:p>
        </p:txBody>
      </p:sp>
      <p:cxnSp>
        <p:nvCxnSpPr>
          <p:cNvPr id="11" name="Straight Arrow Connector 10"/>
          <p:cNvCxnSpPr>
            <a:stCxn id="5" idx="1"/>
            <a:endCxn id="6" idx="3"/>
          </p:cNvCxnSpPr>
          <p:nvPr/>
        </p:nvCxnSpPr>
        <p:spPr>
          <a:xfrm flipH="1" flipV="1">
            <a:off x="3207434" y="5343379"/>
            <a:ext cx="2672666" cy="1620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207434" y="3923567"/>
            <a:ext cx="2672666" cy="9860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8" idx="2"/>
          </p:cNvCxnSpPr>
          <p:nvPr/>
        </p:nvCxnSpPr>
        <p:spPr>
          <a:xfrm flipH="1" flipV="1">
            <a:off x="5082442" y="3812345"/>
            <a:ext cx="2477576" cy="6707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0"/>
            <a:endCxn id="9" idx="2"/>
          </p:cNvCxnSpPr>
          <p:nvPr/>
        </p:nvCxnSpPr>
        <p:spPr>
          <a:xfrm flipV="1">
            <a:off x="8896350" y="3812345"/>
            <a:ext cx="538675" cy="6707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78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10457"/>
          </a:xfrm>
        </p:spPr>
        <p:txBody>
          <a:bodyPr/>
          <a:lstStyle/>
          <a:p>
            <a:r>
              <a:rPr lang="en-GB" dirty="0" smtClean="0">
                <a:latin typeface="Kristen ITC" pitchFamily="66" charset="0"/>
              </a:rPr>
              <a:t>Question time</a:t>
            </a:r>
            <a:endParaRPr lang="en-GB" dirty="0">
              <a:latin typeface="Kristen ITC" pitchFamily="66" charset="0"/>
            </a:endParaRPr>
          </a:p>
        </p:txBody>
      </p:sp>
      <p:sp>
        <p:nvSpPr>
          <p:cNvPr id="3" name="Content Placeholder 2"/>
          <p:cNvSpPr>
            <a:spLocks noGrp="1"/>
          </p:cNvSpPr>
          <p:nvPr>
            <p:ph idx="1"/>
          </p:nvPr>
        </p:nvSpPr>
        <p:spPr>
          <a:xfrm>
            <a:off x="838200" y="1744394"/>
            <a:ext cx="10515600" cy="4432569"/>
          </a:xfrm>
        </p:spPr>
        <p:txBody>
          <a:bodyPr>
            <a:normAutofit/>
          </a:bodyPr>
          <a:lstStyle/>
          <a:p>
            <a:endParaRPr lang="en-GB" sz="3500" dirty="0" smtClean="0">
              <a:latin typeface="Kristen ITC" pitchFamily="66" charset="0"/>
            </a:endParaRPr>
          </a:p>
          <a:p>
            <a:pPr algn="ctr"/>
            <a:r>
              <a:rPr lang="en-GB" sz="3600" dirty="0" smtClean="0">
                <a:latin typeface="Kristen ITC" pitchFamily="66" charset="0"/>
              </a:rPr>
              <a:t>Suggest </a:t>
            </a:r>
            <a:r>
              <a:rPr lang="en-GB" sz="3600" dirty="0">
                <a:latin typeface="Kristen ITC" pitchFamily="66" charset="0"/>
              </a:rPr>
              <a:t>two reasons why the cost of the damage from tropical storms could increase in the future (4</a:t>
            </a:r>
            <a:r>
              <a:rPr lang="en-GB" sz="3600" dirty="0" smtClean="0">
                <a:latin typeface="Kristen ITC" pitchFamily="66" charset="0"/>
              </a:rPr>
              <a:t>)</a:t>
            </a:r>
            <a:endParaRPr lang="en-GB" sz="3500" dirty="0" smtClean="0">
              <a:latin typeface="Kristen ITC" pitchFamily="66" charset="0"/>
            </a:endParaRPr>
          </a:p>
          <a:p>
            <a:endParaRPr lang="en-GB" sz="3500" dirty="0">
              <a:latin typeface="Kristen ITC" pitchFamily="66" charset="0"/>
            </a:endParaRPr>
          </a:p>
        </p:txBody>
      </p:sp>
    </p:spTree>
    <p:extLst>
      <p:ext uri="{BB962C8B-B14F-4D97-AF65-F5344CB8AC3E}">
        <p14:creationId xmlns:p14="http://schemas.microsoft.com/office/powerpoint/2010/main" val="4264900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4571"/>
            <a:ext cx="10515600" cy="5824025"/>
          </a:xfrm>
        </p:spPr>
        <p:txBody>
          <a:bodyPr>
            <a:normAutofit/>
          </a:bodyPr>
          <a:lstStyle/>
          <a:p>
            <a:pPr marL="514350" indent="-514350">
              <a:buAutoNum type="arabicPeriod"/>
            </a:pPr>
            <a:r>
              <a:rPr lang="en-GB" dirty="0" smtClean="0">
                <a:latin typeface="Kristen ITC" pitchFamily="66" charset="0"/>
              </a:rPr>
              <a:t>The population is increasing in many coastal areas </a:t>
            </a:r>
            <a:r>
              <a:rPr lang="en-GB" dirty="0" smtClean="0">
                <a:solidFill>
                  <a:srgbClr val="FF0000"/>
                </a:solidFill>
                <a:latin typeface="Kristen ITC" pitchFamily="66" charset="0"/>
              </a:rPr>
              <a:t>and therefore</a:t>
            </a:r>
            <a:r>
              <a:rPr lang="en-GB" dirty="0" smtClean="0">
                <a:latin typeface="Kristen ITC" pitchFamily="66" charset="0"/>
              </a:rPr>
              <a:t> there is more infrastructure put in place which can be damaged in tropical storms (2).</a:t>
            </a:r>
          </a:p>
          <a:p>
            <a:pPr marL="514350" indent="-514350">
              <a:buAutoNum type="arabicPeriod"/>
            </a:pPr>
            <a:r>
              <a:rPr lang="en-GB" dirty="0" smtClean="0">
                <a:latin typeface="Kristen ITC" pitchFamily="66" charset="0"/>
              </a:rPr>
              <a:t>People are wealthier and take more holidays along the coast – </a:t>
            </a:r>
            <a:r>
              <a:rPr lang="en-GB" dirty="0" smtClean="0">
                <a:solidFill>
                  <a:srgbClr val="FF0000"/>
                </a:solidFill>
                <a:latin typeface="Kristen ITC" pitchFamily="66" charset="0"/>
              </a:rPr>
              <a:t>this leads to </a:t>
            </a:r>
            <a:r>
              <a:rPr lang="en-GB" dirty="0" smtClean="0">
                <a:latin typeface="Kristen ITC" pitchFamily="66" charset="0"/>
              </a:rPr>
              <a:t>more expensive hotels which cost more to repair after a storm event (2).</a:t>
            </a:r>
          </a:p>
          <a:p>
            <a:pPr marL="514350" indent="-514350">
              <a:buAutoNum type="arabicPeriod"/>
            </a:pPr>
            <a:r>
              <a:rPr lang="en-GB" dirty="0" smtClean="0">
                <a:latin typeface="Kristen ITC" pitchFamily="66" charset="0"/>
              </a:rPr>
              <a:t>People are more affluent and so can afford holiday homes (e.g. Florida) </a:t>
            </a:r>
            <a:r>
              <a:rPr lang="en-GB" dirty="0" smtClean="0">
                <a:solidFill>
                  <a:srgbClr val="FF0000"/>
                </a:solidFill>
                <a:latin typeface="Kristen ITC" pitchFamily="66" charset="0"/>
              </a:rPr>
              <a:t>which can lead to </a:t>
            </a:r>
            <a:r>
              <a:rPr lang="en-GB" dirty="0" smtClean="0">
                <a:latin typeface="Kristen ITC" pitchFamily="66" charset="0"/>
              </a:rPr>
              <a:t>increased insurance costs after claims are made (2).</a:t>
            </a:r>
          </a:p>
          <a:p>
            <a:pPr marL="514350" indent="-514350">
              <a:buAutoNum type="arabicPeriod"/>
            </a:pPr>
            <a:r>
              <a:rPr lang="en-GB" dirty="0" smtClean="0">
                <a:latin typeface="Kristen ITC" pitchFamily="66" charset="0"/>
              </a:rPr>
              <a:t>The number of tropical storms and their strength is increasing </a:t>
            </a:r>
            <a:r>
              <a:rPr lang="en-GB" dirty="0" smtClean="0">
                <a:solidFill>
                  <a:srgbClr val="FF0000"/>
                </a:solidFill>
                <a:latin typeface="Kristen ITC" pitchFamily="66" charset="0"/>
              </a:rPr>
              <a:t>which can result in </a:t>
            </a:r>
            <a:r>
              <a:rPr lang="en-GB" dirty="0" smtClean="0">
                <a:latin typeface="Kristen ITC" pitchFamily="66" charset="0"/>
              </a:rPr>
              <a:t>higher category storms which can damage property and the environment more easily (2).</a:t>
            </a:r>
            <a:endParaRPr lang="en-GB" sz="2000" dirty="0">
              <a:latin typeface="Kristen ITC" pitchFamily="66" charset="0"/>
            </a:endParaRPr>
          </a:p>
        </p:txBody>
      </p:sp>
    </p:spTree>
    <p:extLst>
      <p:ext uri="{BB962C8B-B14F-4D97-AF65-F5344CB8AC3E}">
        <p14:creationId xmlns:p14="http://schemas.microsoft.com/office/powerpoint/2010/main" val="905718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Kristen ITC" pitchFamily="66" charset="0"/>
              </a:rPr>
              <a:t>Plenary – self assess</a:t>
            </a:r>
            <a:endParaRPr lang="en-GB" dirty="0">
              <a:latin typeface="Kristen ITC" pitchFamily="66" charset="0"/>
            </a:endParaRPr>
          </a:p>
        </p:txBody>
      </p:sp>
      <p:sp>
        <p:nvSpPr>
          <p:cNvPr id="3" name="Content Placeholder 2"/>
          <p:cNvSpPr>
            <a:spLocks noGrp="1"/>
          </p:cNvSpPr>
          <p:nvPr>
            <p:ph idx="1"/>
          </p:nvPr>
        </p:nvSpPr>
        <p:spPr>
          <a:xfrm>
            <a:off x="838200" y="2279531"/>
            <a:ext cx="10515600" cy="3839915"/>
          </a:xfrm>
        </p:spPr>
        <p:txBody>
          <a:bodyPr anchor="t">
            <a:normAutofit/>
          </a:bodyPr>
          <a:lstStyle/>
          <a:p>
            <a:pPr algn="ctr"/>
            <a:endParaRPr lang="en-GB" sz="3600" dirty="0" smtClean="0">
              <a:latin typeface="Kristen ITC" pitchFamily="66" charset="0"/>
            </a:endParaRPr>
          </a:p>
          <a:p>
            <a:pPr algn="ctr"/>
            <a:r>
              <a:rPr lang="en-GB" sz="3600" dirty="0" smtClean="0">
                <a:latin typeface="Kristen ITC" pitchFamily="66" charset="0"/>
              </a:rPr>
              <a:t>Give yourself a mark out of 4.</a:t>
            </a:r>
          </a:p>
          <a:p>
            <a:pPr algn="ctr"/>
            <a:endParaRPr lang="en-GB" sz="3600" dirty="0">
              <a:latin typeface="Kristen ITC" pitchFamily="66" charset="0"/>
            </a:endParaRPr>
          </a:p>
          <a:p>
            <a:pPr algn="ctr"/>
            <a:r>
              <a:rPr lang="en-GB" sz="3600" dirty="0" smtClean="0">
                <a:latin typeface="Kristen ITC" pitchFamily="66" charset="0"/>
              </a:rPr>
              <a:t>What could you have included to achieve full marks?</a:t>
            </a:r>
            <a:endParaRPr lang="en-GB" sz="3600" dirty="0">
              <a:latin typeface="Kristen ITC" pitchFamily="66" charset="0"/>
            </a:endParaRPr>
          </a:p>
        </p:txBody>
      </p:sp>
    </p:spTree>
    <p:extLst>
      <p:ext uri="{BB962C8B-B14F-4D97-AF65-F5344CB8AC3E}">
        <p14:creationId xmlns:p14="http://schemas.microsoft.com/office/powerpoint/2010/main" val="1945426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extLst>
              <a:ext uri="{28A0092B-C50C-407E-A947-70E740481C1C}">
                <a14:useLocalDpi xmlns:a14="http://schemas.microsoft.com/office/drawing/2010/main" val="0"/>
              </a:ext>
            </a:extLst>
          </a:blip>
          <a:srcRect l="23931" t="20098" r="25216" b="24039"/>
          <a:stretch/>
        </p:blipFill>
        <p:spPr bwMode="auto">
          <a:xfrm>
            <a:off x="1652154" y="1727434"/>
            <a:ext cx="8818418" cy="4894118"/>
          </a:xfrm>
          <a:prstGeom prst="rect">
            <a:avLst/>
          </a:prstGeom>
          <a:ln>
            <a:noFill/>
          </a:ln>
          <a:extLst>
            <a:ext uri="{53640926-AAD7-44D8-BBD7-CCE9431645EC}">
              <a14:shadowObscured xmlns:a14="http://schemas.microsoft.com/office/drawing/2010/main"/>
            </a:ext>
          </a:extLst>
        </p:spPr>
      </p:pic>
      <p:sp>
        <p:nvSpPr>
          <p:cNvPr id="5" name="Title 4"/>
          <p:cNvSpPr>
            <a:spLocks noGrp="1"/>
          </p:cNvSpPr>
          <p:nvPr>
            <p:ph type="title"/>
          </p:nvPr>
        </p:nvSpPr>
        <p:spPr/>
        <p:txBody>
          <a:bodyPr/>
          <a:lstStyle/>
          <a:p>
            <a:r>
              <a:rPr lang="en-GB" dirty="0" smtClean="0">
                <a:latin typeface="Kristen ITC" pitchFamily="66" charset="0"/>
              </a:rPr>
              <a:t>Big Picture</a:t>
            </a:r>
            <a:endParaRPr lang="en-GB" dirty="0">
              <a:latin typeface="Kristen ITC" pitchFamily="66" charset="0"/>
            </a:endParaRPr>
          </a:p>
        </p:txBody>
      </p:sp>
      <p:sp>
        <p:nvSpPr>
          <p:cNvPr id="4" name="Rectangle 3"/>
          <p:cNvSpPr/>
          <p:nvPr/>
        </p:nvSpPr>
        <p:spPr>
          <a:xfrm>
            <a:off x="6061363" y="5813945"/>
            <a:ext cx="4409209" cy="7633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83856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4800" dirty="0" smtClean="0">
                <a:latin typeface="Kristen ITC" pitchFamily="66" charset="0"/>
              </a:rPr>
              <a:t>More tropical storms to come</a:t>
            </a:r>
            <a:endParaRPr lang="en-GB" sz="6000" dirty="0">
              <a:latin typeface="Kristen ITC" pitchFamily="66" charset="0"/>
            </a:endParaRPr>
          </a:p>
        </p:txBody>
      </p:sp>
      <p:sp>
        <p:nvSpPr>
          <p:cNvPr id="6" name="Content Placeholder 5"/>
          <p:cNvSpPr>
            <a:spLocks noGrp="1"/>
          </p:cNvSpPr>
          <p:nvPr>
            <p:ph idx="1"/>
          </p:nvPr>
        </p:nvSpPr>
        <p:spPr/>
        <p:txBody>
          <a:bodyPr>
            <a:normAutofit/>
          </a:bodyPr>
          <a:lstStyle/>
          <a:p>
            <a:r>
              <a:rPr lang="en-GB" sz="3200" dirty="0">
                <a:latin typeface="Kristen ITC" pitchFamily="66" charset="0"/>
              </a:rPr>
              <a:t>LO: </a:t>
            </a:r>
            <a:r>
              <a:rPr lang="en-GB" sz="3200" dirty="0" smtClean="0">
                <a:latin typeface="Kristen ITC" pitchFamily="66" charset="0"/>
              </a:rPr>
              <a:t>To make an informed judgement as to whether the number and severity of tropical storms is changing.</a:t>
            </a:r>
            <a:endParaRPr lang="en-GB" sz="3200" dirty="0">
              <a:latin typeface="Kristen ITC" pitchFamily="66" charset="0"/>
            </a:endParaRPr>
          </a:p>
          <a:p>
            <a:endParaRPr lang="en-GB" sz="2000" dirty="0">
              <a:latin typeface="Kristen ITC" pitchFamily="66" charset="0"/>
            </a:endParaRPr>
          </a:p>
          <a:p>
            <a:pPr>
              <a:defRPr/>
            </a:pPr>
            <a:r>
              <a:rPr lang="en-GB" sz="2400" dirty="0" smtClean="0">
                <a:latin typeface="Kristen ITC" pitchFamily="66" charset="0"/>
              </a:rPr>
              <a:t>: To describe </a:t>
            </a:r>
            <a:r>
              <a:rPr lang="en-GB" sz="2400" dirty="0" smtClean="0">
                <a:latin typeface="Kristen ITC" pitchFamily="66" charset="0"/>
              </a:rPr>
              <a:t>different opinions that people have about climate change.</a:t>
            </a:r>
          </a:p>
          <a:p>
            <a:pPr>
              <a:defRPr/>
            </a:pPr>
            <a:r>
              <a:rPr lang="en-GB" sz="2400" dirty="0" smtClean="0">
                <a:latin typeface="Kristen ITC" pitchFamily="66" charset="0"/>
              </a:rPr>
              <a:t>Be able to </a:t>
            </a:r>
            <a:r>
              <a:rPr lang="en-GB" sz="2400" dirty="0" smtClean="0">
                <a:latin typeface="Kristen ITC" pitchFamily="66" charset="0"/>
              </a:rPr>
              <a:t>explain </a:t>
            </a:r>
            <a:r>
              <a:rPr lang="en-GB" sz="2400" dirty="0" smtClean="0">
                <a:latin typeface="Kristen ITC" pitchFamily="66" charset="0"/>
              </a:rPr>
              <a:t>how these differ and link it to variations in tropical storms globally.</a:t>
            </a:r>
            <a:endParaRPr lang="en-GB" sz="2400" dirty="0">
              <a:latin typeface="Kristen ITC" pitchFamily="66" charset="0"/>
            </a:endParaRPr>
          </a:p>
          <a:p>
            <a:pPr>
              <a:defRPr/>
            </a:pPr>
            <a:r>
              <a:rPr lang="en-GB" sz="2400" dirty="0" smtClean="0">
                <a:latin typeface="Kristen ITC" pitchFamily="66" charset="0"/>
              </a:rPr>
              <a:t>Evaluate and give </a:t>
            </a:r>
            <a:r>
              <a:rPr lang="en-GB" sz="2400" dirty="0" smtClean="0">
                <a:latin typeface="Kristen ITC" pitchFamily="66" charset="0"/>
              </a:rPr>
              <a:t>my own opinion on whether tropical storms are becoming more destructive.</a:t>
            </a:r>
            <a:endParaRPr lang="en-GB" sz="2400" dirty="0">
              <a:latin typeface="Kristen ITC" pitchFamily="66" charset="0"/>
            </a:endParaRPr>
          </a:p>
        </p:txBody>
      </p:sp>
    </p:spTree>
    <p:extLst>
      <p:ext uri="{BB962C8B-B14F-4D97-AF65-F5344CB8AC3E}">
        <p14:creationId xmlns:p14="http://schemas.microsoft.com/office/powerpoint/2010/main" val="723933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Image result for haiyan typhoon"/>
          <p:cNvPicPr>
            <a:picLocks noChangeAspect="1" noChangeArrowheads="1"/>
          </p:cNvPicPr>
          <p:nvPr/>
        </p:nvPicPr>
        <p:blipFill rotWithShape="1">
          <a:blip r:embed="rId3">
            <a:extLst>
              <a:ext uri="{28A0092B-C50C-407E-A947-70E740481C1C}">
                <a14:useLocalDpi xmlns:a14="http://schemas.microsoft.com/office/drawing/2010/main" val="0"/>
              </a:ext>
            </a:extLst>
          </a:blip>
          <a:srcRect l="3125" r="21875"/>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203200" y="152400"/>
            <a:ext cx="11684000" cy="132556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GB" dirty="0" smtClean="0">
                <a:latin typeface="Kristen ITC" pitchFamily="66" charset="0"/>
              </a:rPr>
              <a:t>What is the future of tropical storms in the Philippines?</a:t>
            </a:r>
            <a:endParaRPr lang="en-GB" dirty="0">
              <a:latin typeface="Kristen ITC" pitchFamily="66" charset="0"/>
            </a:endParaRPr>
          </a:p>
        </p:txBody>
      </p:sp>
      <p:sp>
        <p:nvSpPr>
          <p:cNvPr id="6" name="Content Placeholder 5"/>
          <p:cNvSpPr>
            <a:spLocks noGrp="1"/>
          </p:cNvSpPr>
          <p:nvPr>
            <p:ph idx="1"/>
          </p:nvPr>
        </p:nvSpPr>
        <p:spPr>
          <a:xfrm>
            <a:off x="4368800" y="1676400"/>
            <a:ext cx="7518400" cy="4876800"/>
          </a:xfrm>
        </p:spPr>
        <p:style>
          <a:lnRef idx="1">
            <a:schemeClr val="accent1"/>
          </a:lnRef>
          <a:fillRef idx="2">
            <a:schemeClr val="accent1"/>
          </a:fillRef>
          <a:effectRef idx="1">
            <a:schemeClr val="accent1"/>
          </a:effectRef>
          <a:fontRef idx="minor">
            <a:schemeClr val="dk1"/>
          </a:fontRef>
        </p:style>
        <p:txBody>
          <a:bodyPr anchor="t">
            <a:normAutofit/>
          </a:bodyPr>
          <a:lstStyle/>
          <a:p>
            <a:pPr marL="274320" indent="0">
              <a:buNone/>
            </a:pPr>
            <a:endParaRPr lang="en-GB" sz="300" dirty="0" smtClean="0">
              <a:latin typeface="Kristen ITC" pitchFamily="66" charset="0"/>
            </a:endParaRPr>
          </a:p>
          <a:p>
            <a:pPr marL="274320" indent="0">
              <a:buNone/>
            </a:pPr>
            <a:r>
              <a:rPr lang="en-GB" sz="2000" dirty="0" smtClean="0">
                <a:latin typeface="Kristen ITC" pitchFamily="66" charset="0"/>
              </a:rPr>
              <a:t>Typhoon </a:t>
            </a:r>
            <a:r>
              <a:rPr lang="en-GB" sz="2000" dirty="0">
                <a:latin typeface="Kristen ITC" pitchFamily="66" charset="0"/>
              </a:rPr>
              <a:t>Haiyan was one of the strongest tropical storms or cyclones ever recorded, devastating portions of Southeast Asia, particularly the Philippines, in November 2013.</a:t>
            </a:r>
            <a:r>
              <a:rPr lang="en-GB" sz="2000" baseline="30000" dirty="0">
                <a:latin typeface="Kristen ITC" pitchFamily="66" charset="0"/>
              </a:rPr>
              <a:t> </a:t>
            </a:r>
            <a:r>
              <a:rPr lang="en-GB" sz="2000" dirty="0">
                <a:latin typeface="Kristen ITC" pitchFamily="66" charset="0"/>
              </a:rPr>
              <a:t> </a:t>
            </a:r>
            <a:r>
              <a:rPr lang="en-GB" sz="2000" dirty="0" err="1">
                <a:latin typeface="Kristen ITC" pitchFamily="66" charset="0"/>
              </a:rPr>
              <a:t>Yanna</a:t>
            </a:r>
            <a:r>
              <a:rPr lang="en-GB" sz="2000" dirty="0">
                <a:latin typeface="Kristen ITC" pitchFamily="66" charset="0"/>
              </a:rPr>
              <a:t> lives in </a:t>
            </a:r>
            <a:r>
              <a:rPr lang="en-GB" sz="2000" dirty="0" err="1">
                <a:latin typeface="Kristen ITC" pitchFamily="66" charset="0"/>
              </a:rPr>
              <a:t>Tacloban</a:t>
            </a:r>
            <a:r>
              <a:rPr lang="en-GB" sz="2000" dirty="0">
                <a:latin typeface="Kristen ITC" pitchFamily="66" charset="0"/>
              </a:rPr>
              <a:t>, in the Philippines.  She has many questions about her future following the recent tropical storms.</a:t>
            </a:r>
          </a:p>
          <a:p>
            <a:pPr marL="0" indent="0">
              <a:buNone/>
            </a:pPr>
            <a:endParaRPr lang="en-GB" sz="2000" dirty="0" smtClean="0">
              <a:latin typeface="Kristen ITC" pitchFamily="66"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704536"/>
            <a:ext cx="4301913" cy="4848665"/>
          </a:xfrm>
          <a:prstGeom prst="rect">
            <a:avLst/>
          </a:prstGeom>
        </p:spPr>
      </p:pic>
      <p:sp>
        <p:nvSpPr>
          <p:cNvPr id="2" name="Rounded Rectangular Callout 1"/>
          <p:cNvSpPr/>
          <p:nvPr/>
        </p:nvSpPr>
        <p:spPr>
          <a:xfrm>
            <a:off x="4572000" y="4343400"/>
            <a:ext cx="7112000" cy="2057400"/>
          </a:xfrm>
          <a:prstGeom prst="wedgeRoundRectCallout">
            <a:avLst>
              <a:gd name="adj1" fmla="val -61621"/>
              <a:gd name="adj2" fmla="val -3328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 typeface="Arial" panose="020B0604020202020204" pitchFamily="34" charset="0"/>
              <a:buChar char="•"/>
            </a:pPr>
            <a:r>
              <a:rPr lang="en-GB" dirty="0" smtClean="0">
                <a:latin typeface="Kristen ITC" pitchFamily="66" charset="0"/>
              </a:rPr>
              <a:t>Will the tropical storms come more frequently?</a:t>
            </a:r>
          </a:p>
          <a:p>
            <a:endParaRPr lang="en-GB" sz="600" dirty="0" smtClean="0">
              <a:latin typeface="Kristen ITC" pitchFamily="66" charset="0"/>
            </a:endParaRPr>
          </a:p>
          <a:p>
            <a:pPr marL="285750" indent="-285750">
              <a:buFont typeface="Arial" panose="020B0604020202020204" pitchFamily="34" charset="0"/>
              <a:buChar char="•"/>
            </a:pPr>
            <a:r>
              <a:rPr lang="en-GB" dirty="0" smtClean="0">
                <a:latin typeface="Kristen ITC" pitchFamily="66" charset="0"/>
              </a:rPr>
              <a:t>Will the tropical storms have a greater effect in the future?</a:t>
            </a:r>
          </a:p>
          <a:p>
            <a:endParaRPr lang="en-GB" sz="600" dirty="0" smtClean="0">
              <a:latin typeface="Kristen ITC" pitchFamily="66" charset="0"/>
            </a:endParaRPr>
          </a:p>
          <a:p>
            <a:pPr marL="285750" indent="-285750">
              <a:buFont typeface="Arial" panose="020B0604020202020204" pitchFamily="34" charset="0"/>
              <a:buChar char="•"/>
            </a:pPr>
            <a:r>
              <a:rPr lang="en-GB" dirty="0" smtClean="0">
                <a:latin typeface="Kristen ITC" pitchFamily="66" charset="0"/>
              </a:rPr>
              <a:t>Is it just my country, the Philippines, which will see changes happening?</a:t>
            </a:r>
            <a:endParaRPr lang="en-GB" dirty="0">
              <a:latin typeface="Kristen ITC" pitchFamily="66" charset="0"/>
            </a:endParaRPr>
          </a:p>
        </p:txBody>
      </p:sp>
    </p:spTree>
    <p:extLst>
      <p:ext uri="{BB962C8B-B14F-4D97-AF65-F5344CB8AC3E}">
        <p14:creationId xmlns:p14="http://schemas.microsoft.com/office/powerpoint/2010/main" val="3997006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Image result for haiyan typhoon"/>
          <p:cNvPicPr>
            <a:picLocks noChangeAspect="1" noChangeArrowheads="1"/>
          </p:cNvPicPr>
          <p:nvPr/>
        </p:nvPicPr>
        <p:blipFill rotWithShape="1">
          <a:blip r:embed="rId3">
            <a:extLst>
              <a:ext uri="{28A0092B-C50C-407E-A947-70E740481C1C}">
                <a14:useLocalDpi xmlns:a14="http://schemas.microsoft.com/office/drawing/2010/main" val="0"/>
              </a:ext>
            </a:extLst>
          </a:blip>
          <a:srcRect l="3125" r="21875"/>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203200" y="152400"/>
            <a:ext cx="11684000" cy="132556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GB" dirty="0" smtClean="0">
                <a:latin typeface="Kristen ITC" pitchFamily="66" charset="0"/>
              </a:rPr>
              <a:t>What is the future of tropical storms in the Philippines?</a:t>
            </a:r>
            <a:endParaRPr lang="en-GB" dirty="0">
              <a:latin typeface="Kristen ITC" pitchFamily="66" charset="0"/>
            </a:endParaRPr>
          </a:p>
        </p:txBody>
      </p:sp>
      <p:sp>
        <p:nvSpPr>
          <p:cNvPr id="6" name="Content Placeholder 5"/>
          <p:cNvSpPr>
            <a:spLocks noGrp="1"/>
          </p:cNvSpPr>
          <p:nvPr>
            <p:ph idx="1"/>
          </p:nvPr>
        </p:nvSpPr>
        <p:spPr>
          <a:xfrm>
            <a:off x="4368800" y="1676400"/>
            <a:ext cx="7518400" cy="4876800"/>
          </a:xfrm>
        </p:spPr>
        <p:style>
          <a:lnRef idx="1">
            <a:schemeClr val="accent1"/>
          </a:lnRef>
          <a:fillRef idx="2">
            <a:schemeClr val="accent1"/>
          </a:fillRef>
          <a:effectRef idx="1">
            <a:schemeClr val="accent1"/>
          </a:effectRef>
          <a:fontRef idx="minor">
            <a:schemeClr val="dk1"/>
          </a:fontRef>
        </p:style>
        <p:txBody>
          <a:bodyPr anchor="b">
            <a:normAutofit fontScale="92500" lnSpcReduction="10000"/>
          </a:bodyPr>
          <a:lstStyle/>
          <a:p>
            <a:pPr marL="0" indent="0">
              <a:buNone/>
            </a:pPr>
            <a:endParaRPr lang="en-GB" sz="2000" dirty="0" smtClean="0">
              <a:latin typeface="Kristen ITC" pitchFamily="66" charset="0"/>
            </a:endParaRPr>
          </a:p>
          <a:p>
            <a:pPr marL="0" indent="0">
              <a:buNone/>
            </a:pPr>
            <a:endParaRPr lang="en-GB" sz="2000" dirty="0">
              <a:latin typeface="Kristen ITC" pitchFamily="66" charset="0"/>
            </a:endParaRPr>
          </a:p>
          <a:p>
            <a:pPr marL="0" indent="0">
              <a:buNone/>
            </a:pPr>
            <a:endParaRPr lang="en-GB" sz="2000" dirty="0" smtClean="0">
              <a:latin typeface="Kristen ITC" pitchFamily="66" charset="0"/>
            </a:endParaRPr>
          </a:p>
          <a:p>
            <a:pPr marL="0" indent="0">
              <a:buNone/>
            </a:pPr>
            <a:endParaRPr lang="en-GB" sz="2000" dirty="0">
              <a:latin typeface="Kristen ITC" pitchFamily="66" charset="0"/>
            </a:endParaRPr>
          </a:p>
          <a:p>
            <a:pPr marL="0" indent="0">
              <a:buNone/>
            </a:pPr>
            <a:endParaRPr lang="en-GB" sz="2000" dirty="0" smtClean="0">
              <a:latin typeface="Kristen ITC" pitchFamily="66" charset="0"/>
            </a:endParaRPr>
          </a:p>
          <a:p>
            <a:pPr marL="0" indent="0">
              <a:buNone/>
            </a:pPr>
            <a:endParaRPr lang="en-GB" sz="2000" dirty="0">
              <a:latin typeface="Kristen ITC" pitchFamily="66" charset="0"/>
            </a:endParaRPr>
          </a:p>
          <a:p>
            <a:pPr marL="0" indent="0">
              <a:buNone/>
            </a:pPr>
            <a:endParaRPr lang="en-GB" sz="2000" dirty="0" smtClean="0">
              <a:latin typeface="Kristen ITC" pitchFamily="66" charset="0"/>
            </a:endParaRPr>
          </a:p>
          <a:p>
            <a:pPr marL="0" indent="0">
              <a:buNone/>
            </a:pPr>
            <a:endParaRPr lang="en-GB" sz="2000" dirty="0">
              <a:latin typeface="Kristen ITC" pitchFamily="66" charset="0"/>
            </a:endParaRPr>
          </a:p>
          <a:p>
            <a:pPr marL="0" indent="0">
              <a:buNone/>
            </a:pPr>
            <a:endParaRPr lang="en-GB" sz="2000" dirty="0" smtClean="0">
              <a:latin typeface="Kristen ITC" pitchFamily="66" charset="0"/>
            </a:endParaRPr>
          </a:p>
          <a:p>
            <a:pPr marL="0" indent="0">
              <a:buNone/>
            </a:pPr>
            <a:endParaRPr lang="en-GB" sz="2000" dirty="0">
              <a:latin typeface="Kristen ITC" pitchFamily="66" charset="0"/>
            </a:endParaRPr>
          </a:p>
          <a:p>
            <a:pPr marL="0" indent="0">
              <a:buNone/>
            </a:pPr>
            <a:endParaRPr lang="en-GB" sz="2000" dirty="0" smtClean="0">
              <a:latin typeface="Kristen ITC" pitchFamily="66" charset="0"/>
            </a:endParaRPr>
          </a:p>
          <a:p>
            <a:pPr marL="0" indent="0">
              <a:buNone/>
            </a:pPr>
            <a:endParaRPr lang="en-GB" sz="2000" dirty="0">
              <a:latin typeface="Kristen ITC" pitchFamily="66" charset="0"/>
            </a:endParaRPr>
          </a:p>
          <a:p>
            <a:pPr marL="0" indent="0">
              <a:buNone/>
            </a:pPr>
            <a:r>
              <a:rPr lang="en-GB" sz="2000" dirty="0" smtClean="0">
                <a:latin typeface="Kristen ITC" pitchFamily="66" charset="0"/>
              </a:rPr>
              <a:t>Match up the statements to find the answers to </a:t>
            </a:r>
            <a:r>
              <a:rPr lang="en-GB" sz="2000" dirty="0" err="1" smtClean="0">
                <a:latin typeface="Kristen ITC" pitchFamily="66" charset="0"/>
              </a:rPr>
              <a:t>Yanna’s</a:t>
            </a:r>
            <a:r>
              <a:rPr lang="en-GB" sz="2000" dirty="0" smtClean="0">
                <a:latin typeface="Kristen ITC" pitchFamily="66" charset="0"/>
              </a:rPr>
              <a:t> questions and the explanations.</a:t>
            </a:r>
          </a:p>
          <a:p>
            <a:pPr marL="0" indent="0">
              <a:buNone/>
            </a:pPr>
            <a:endParaRPr lang="en-GB" sz="1000" dirty="0" smtClean="0">
              <a:latin typeface="Kristen ITC" pitchFamily="66"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704536"/>
            <a:ext cx="4301913" cy="4848665"/>
          </a:xfrm>
          <a:prstGeom prst="rect">
            <a:avLst/>
          </a:prstGeom>
        </p:spPr>
      </p:pic>
      <p:sp>
        <p:nvSpPr>
          <p:cNvPr id="2" name="Rounded Rectangular Callout 1"/>
          <p:cNvSpPr/>
          <p:nvPr/>
        </p:nvSpPr>
        <p:spPr>
          <a:xfrm>
            <a:off x="4572000" y="1828800"/>
            <a:ext cx="7112000" cy="2057400"/>
          </a:xfrm>
          <a:prstGeom prst="wedgeRoundRectCallout">
            <a:avLst>
              <a:gd name="adj1" fmla="val -61612"/>
              <a:gd name="adj2" fmla="val 83956"/>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 typeface="Arial" panose="020B0604020202020204" pitchFamily="34" charset="0"/>
              <a:buChar char="•"/>
            </a:pPr>
            <a:r>
              <a:rPr lang="en-GB" dirty="0" smtClean="0">
                <a:latin typeface="Kristen ITC" pitchFamily="66" charset="0"/>
              </a:rPr>
              <a:t>Will the tropical storms come more frequently?</a:t>
            </a:r>
          </a:p>
          <a:p>
            <a:endParaRPr lang="en-GB" sz="600" dirty="0" smtClean="0">
              <a:latin typeface="Kristen ITC" pitchFamily="66" charset="0"/>
            </a:endParaRPr>
          </a:p>
          <a:p>
            <a:pPr marL="285750" indent="-285750">
              <a:buFont typeface="Arial" panose="020B0604020202020204" pitchFamily="34" charset="0"/>
              <a:buChar char="•"/>
            </a:pPr>
            <a:r>
              <a:rPr lang="en-GB" dirty="0" smtClean="0">
                <a:latin typeface="Kristen ITC" pitchFamily="66" charset="0"/>
              </a:rPr>
              <a:t>Will the tropical storms have a greater effect in the future?</a:t>
            </a:r>
          </a:p>
          <a:p>
            <a:endParaRPr lang="en-GB" sz="600" dirty="0" smtClean="0">
              <a:latin typeface="Kristen ITC" pitchFamily="66" charset="0"/>
            </a:endParaRPr>
          </a:p>
          <a:p>
            <a:pPr marL="285750" indent="-285750">
              <a:buFont typeface="Arial" panose="020B0604020202020204" pitchFamily="34" charset="0"/>
              <a:buChar char="•"/>
            </a:pPr>
            <a:r>
              <a:rPr lang="en-GB" dirty="0" smtClean="0">
                <a:latin typeface="Kristen ITC" pitchFamily="66" charset="0"/>
              </a:rPr>
              <a:t>Is it just my country, the Philippines, which will see changes happening?</a:t>
            </a:r>
            <a:endParaRPr lang="en-GB" dirty="0">
              <a:latin typeface="Kristen ITC" pitchFamily="66" charset="0"/>
            </a:endParaRPr>
          </a:p>
        </p:txBody>
      </p:sp>
      <p:pic>
        <p:nvPicPr>
          <p:cNvPr id="9217" name="Pictur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295" t="23301" r="23179" b="20690"/>
          <a:stretch/>
        </p:blipFill>
        <p:spPr bwMode="auto">
          <a:xfrm>
            <a:off x="7924801" y="4038600"/>
            <a:ext cx="3769711" cy="163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5261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01457647"/>
              </p:ext>
            </p:extLst>
          </p:nvPr>
        </p:nvGraphicFramePr>
        <p:xfrm>
          <a:off x="100361" y="198754"/>
          <a:ext cx="11740313" cy="6449568"/>
        </p:xfrm>
        <a:graphic>
          <a:graphicData uri="http://schemas.openxmlformats.org/drawingml/2006/table">
            <a:tbl>
              <a:tblPr firstRow="1" firstCol="1" bandRow="1"/>
              <a:tblGrid>
                <a:gridCol w="2630882">
                  <a:extLst>
                    <a:ext uri="{9D8B030D-6E8A-4147-A177-3AD203B41FA5}">
                      <a16:colId xmlns:a16="http://schemas.microsoft.com/office/drawing/2014/main" val="20000"/>
                    </a:ext>
                  </a:extLst>
                </a:gridCol>
                <a:gridCol w="4103446">
                  <a:extLst>
                    <a:ext uri="{9D8B030D-6E8A-4147-A177-3AD203B41FA5}">
                      <a16:colId xmlns:a16="http://schemas.microsoft.com/office/drawing/2014/main" val="20001"/>
                    </a:ext>
                  </a:extLst>
                </a:gridCol>
                <a:gridCol w="5005985">
                  <a:extLst>
                    <a:ext uri="{9D8B030D-6E8A-4147-A177-3AD203B41FA5}">
                      <a16:colId xmlns:a16="http://schemas.microsoft.com/office/drawing/2014/main" val="20002"/>
                    </a:ext>
                  </a:extLst>
                </a:gridCol>
              </a:tblGrid>
              <a:tr h="1450446">
                <a:tc>
                  <a:txBody>
                    <a:bodyPr/>
                    <a:lstStyle/>
                    <a:p>
                      <a:pPr>
                        <a:lnSpc>
                          <a:spcPct val="115000"/>
                        </a:lnSpc>
                        <a:spcAft>
                          <a:spcPts val="0"/>
                        </a:spcAft>
                      </a:pPr>
                      <a:r>
                        <a:rPr lang="en-GB" sz="1600" b="1" dirty="0">
                          <a:effectLst/>
                          <a:latin typeface="Kristen ITC" pitchFamily="66" charset="0"/>
                          <a:ea typeface="Calibri"/>
                          <a:cs typeface="Times New Roman"/>
                        </a:rPr>
                        <a:t>1.</a:t>
                      </a:r>
                      <a:r>
                        <a:rPr lang="en-GB" sz="1600" dirty="0">
                          <a:effectLst/>
                          <a:latin typeface="Kristen ITC" pitchFamily="66" charset="0"/>
                          <a:ea typeface="Calibri"/>
                          <a:cs typeface="Times New Roman"/>
                        </a:rPr>
                        <a:t> Will tropical storms come more frequently?</a:t>
                      </a:r>
                    </a:p>
                  </a:txBody>
                  <a:tcPr marL="51175" marR="51175" marT="0" marB="0" anchor="ctr">
                    <a:lnL w="12700" cap="flat" cmpd="sng" algn="ctr">
                      <a:solidFill>
                        <a:srgbClr val="6E892B"/>
                      </a:solidFill>
                      <a:prstDash val="solid"/>
                      <a:round/>
                      <a:headEnd type="none" w="med" len="med"/>
                      <a:tailEnd type="none" w="med" len="med"/>
                    </a:lnL>
                    <a:lnR w="12700" cap="flat" cmpd="sng" algn="ctr">
                      <a:solidFill>
                        <a:srgbClr val="6E892B"/>
                      </a:solidFill>
                      <a:prstDash val="solid"/>
                      <a:round/>
                      <a:headEnd type="none" w="med" len="med"/>
                      <a:tailEnd type="none" w="med" len="med"/>
                    </a:lnR>
                    <a:lnT w="12700" cap="flat" cmpd="sng" algn="ctr">
                      <a:solidFill>
                        <a:srgbClr val="6E892B"/>
                      </a:solidFill>
                      <a:prstDash val="solid"/>
                      <a:round/>
                      <a:headEnd type="none" w="med" len="med"/>
                      <a:tailEnd type="none" w="med" len="med"/>
                    </a:lnT>
                    <a:lnB w="12700" cap="flat" cmpd="sng" algn="ctr">
                      <a:solidFill>
                        <a:srgbClr val="6E892B"/>
                      </a:solidFill>
                      <a:prstDash val="solid"/>
                      <a:round/>
                      <a:headEnd type="none" w="med" len="med"/>
                      <a:tailEnd type="none" w="med" len="med"/>
                    </a:lnB>
                  </a:tcPr>
                </a:tc>
                <a:tc>
                  <a:txBody>
                    <a:bodyPr/>
                    <a:lstStyle/>
                    <a:p>
                      <a:pPr>
                        <a:lnSpc>
                          <a:spcPct val="115000"/>
                        </a:lnSpc>
                        <a:spcAft>
                          <a:spcPts val="0"/>
                        </a:spcAft>
                      </a:pPr>
                      <a:r>
                        <a:rPr lang="en-GB" sz="1600" dirty="0">
                          <a:effectLst/>
                          <a:latin typeface="Kristen ITC" pitchFamily="66" charset="0"/>
                          <a:ea typeface="Calibri"/>
                          <a:cs typeface="Times New Roman"/>
                        </a:rPr>
                        <a:t>It is difficult to say whether the evidence for increased frequency of tropical storms is strong enough.</a:t>
                      </a:r>
                    </a:p>
                  </a:txBody>
                  <a:tcPr marL="51175" marR="51175" marT="0" marB="0" anchor="ctr">
                    <a:lnL w="12700" cap="flat" cmpd="sng" algn="ctr">
                      <a:solidFill>
                        <a:srgbClr val="6E892B"/>
                      </a:solidFill>
                      <a:prstDash val="solid"/>
                      <a:round/>
                      <a:headEnd type="none" w="med" len="med"/>
                      <a:tailEnd type="none" w="med" len="med"/>
                    </a:lnL>
                    <a:lnR w="12700" cap="flat" cmpd="sng" algn="ctr">
                      <a:solidFill>
                        <a:srgbClr val="6E892B"/>
                      </a:solidFill>
                      <a:prstDash val="solid"/>
                      <a:round/>
                      <a:headEnd type="none" w="med" len="med"/>
                      <a:tailEnd type="none" w="med" len="med"/>
                    </a:lnR>
                    <a:lnT w="12700" cap="flat" cmpd="sng" algn="ctr">
                      <a:solidFill>
                        <a:srgbClr val="6E892B"/>
                      </a:solidFill>
                      <a:prstDash val="solid"/>
                      <a:round/>
                      <a:headEnd type="none" w="med" len="med"/>
                      <a:tailEnd type="none" w="med" len="med"/>
                    </a:lnT>
                    <a:lnB w="12700" cap="flat" cmpd="sng" algn="ctr">
                      <a:solidFill>
                        <a:srgbClr val="6E892B"/>
                      </a:solidFill>
                      <a:prstDash val="solid"/>
                      <a:round/>
                      <a:headEnd type="none" w="med" len="med"/>
                      <a:tailEnd type="none" w="med" len="med"/>
                    </a:lnB>
                    <a:solidFill>
                      <a:srgbClr val="E7F0D0"/>
                    </a:solidFill>
                  </a:tcPr>
                </a:tc>
                <a:tc>
                  <a:txBody>
                    <a:bodyPr/>
                    <a:lstStyle/>
                    <a:p>
                      <a:pPr marL="285750" indent="-285750">
                        <a:lnSpc>
                          <a:spcPct val="115000"/>
                        </a:lnSpc>
                        <a:spcAft>
                          <a:spcPts val="0"/>
                        </a:spcAft>
                        <a:buFont typeface="Arial" panose="020B0604020202020204" pitchFamily="34" charset="0"/>
                        <a:buChar char="•"/>
                      </a:pPr>
                      <a:r>
                        <a:rPr lang="en-GB" sz="1600" dirty="0">
                          <a:effectLst/>
                          <a:latin typeface="Kristen ITC" pitchFamily="66" charset="0"/>
                          <a:ea typeface="Calibri"/>
                          <a:cs typeface="Times New Roman"/>
                        </a:rPr>
                        <a:t>The lack of historical records for the South Pacific makes prediction about frequency harder.  Evidence suggests that tropical storms may become more intense due to climate change, though they may not become more frequent.</a:t>
                      </a:r>
                      <a:r>
                        <a:rPr lang="en-US" sz="1600" dirty="0">
                          <a:effectLst/>
                          <a:latin typeface="Kristen ITC" pitchFamily="66" charset="0"/>
                          <a:ea typeface="Calibri"/>
                          <a:cs typeface="Times New Roman"/>
                        </a:rPr>
                        <a:t> </a:t>
                      </a:r>
                    </a:p>
                    <a:p>
                      <a:pPr marL="285750" indent="-285750">
                        <a:lnSpc>
                          <a:spcPct val="115000"/>
                        </a:lnSpc>
                        <a:spcAft>
                          <a:spcPts val="0"/>
                        </a:spcAft>
                        <a:buFont typeface="Arial" panose="020B0604020202020204" pitchFamily="34" charset="0"/>
                        <a:buChar char="•"/>
                      </a:pPr>
                      <a:r>
                        <a:rPr lang="en-US" sz="1600" dirty="0">
                          <a:effectLst/>
                          <a:latin typeface="Kristen ITC" pitchFamily="66" charset="0"/>
                          <a:ea typeface="Calibri"/>
                          <a:cs typeface="Times New Roman"/>
                        </a:rPr>
                        <a:t>Warmer oceans might increase the length of the tropical storm seasons.</a:t>
                      </a:r>
                      <a:endParaRPr lang="en-GB" sz="1600" dirty="0">
                        <a:effectLst/>
                        <a:latin typeface="Kristen ITC" pitchFamily="66" charset="0"/>
                        <a:ea typeface="Calibri"/>
                        <a:cs typeface="Times New Roman"/>
                      </a:endParaRPr>
                    </a:p>
                  </a:txBody>
                  <a:tcPr marL="51175" marR="51175" marT="0" marB="0" anchor="ctr">
                    <a:lnL w="12700" cap="flat" cmpd="sng" algn="ctr">
                      <a:solidFill>
                        <a:srgbClr val="6E892B"/>
                      </a:solidFill>
                      <a:prstDash val="solid"/>
                      <a:round/>
                      <a:headEnd type="none" w="med" len="med"/>
                      <a:tailEnd type="none" w="med" len="med"/>
                    </a:lnL>
                    <a:lnR w="12700" cap="flat" cmpd="sng" algn="ctr">
                      <a:solidFill>
                        <a:srgbClr val="6E892B"/>
                      </a:solidFill>
                      <a:prstDash val="solid"/>
                      <a:round/>
                      <a:headEnd type="none" w="med" len="med"/>
                      <a:tailEnd type="none" w="med" len="med"/>
                    </a:lnR>
                    <a:lnT w="12700" cap="flat" cmpd="sng" algn="ctr">
                      <a:solidFill>
                        <a:srgbClr val="6E892B"/>
                      </a:solidFill>
                      <a:prstDash val="solid"/>
                      <a:round/>
                      <a:headEnd type="none" w="med" len="med"/>
                      <a:tailEnd type="none" w="med" len="med"/>
                    </a:lnT>
                    <a:lnB w="12700" cap="flat" cmpd="sng" algn="ctr">
                      <a:solidFill>
                        <a:srgbClr val="6E892B"/>
                      </a:solidFill>
                      <a:prstDash val="solid"/>
                      <a:round/>
                      <a:headEnd type="none" w="med" len="med"/>
                      <a:tailEnd type="none" w="med" len="med"/>
                    </a:lnB>
                    <a:solidFill>
                      <a:srgbClr val="F3F7E7"/>
                    </a:solidFill>
                  </a:tcPr>
                </a:tc>
                <a:extLst>
                  <a:ext uri="{0D108BD9-81ED-4DB2-BD59-A6C34878D82A}">
                    <a16:rowId xmlns:a16="http://schemas.microsoft.com/office/drawing/2014/main" val="10000"/>
                  </a:ext>
                </a:extLst>
              </a:tr>
              <a:tr h="1450446">
                <a:tc>
                  <a:txBody>
                    <a:bodyPr/>
                    <a:lstStyle/>
                    <a:p>
                      <a:pPr>
                        <a:lnSpc>
                          <a:spcPct val="115000"/>
                        </a:lnSpc>
                        <a:spcAft>
                          <a:spcPts val="0"/>
                        </a:spcAft>
                      </a:pPr>
                      <a:r>
                        <a:rPr lang="en-GB" sz="1600" b="1" dirty="0">
                          <a:effectLst/>
                          <a:latin typeface="Kristen ITC" pitchFamily="66" charset="0"/>
                          <a:ea typeface="Calibri"/>
                          <a:cs typeface="Times New Roman"/>
                        </a:rPr>
                        <a:t>2.</a:t>
                      </a:r>
                      <a:r>
                        <a:rPr lang="en-GB" sz="1600" dirty="0">
                          <a:effectLst/>
                          <a:latin typeface="Kristen ITC" pitchFamily="66" charset="0"/>
                          <a:ea typeface="Calibri"/>
                          <a:cs typeface="Times New Roman"/>
                        </a:rPr>
                        <a:t> Will tropical storms have a greater effect in the future?</a:t>
                      </a:r>
                    </a:p>
                  </a:txBody>
                  <a:tcPr marL="51175" marR="51175" marT="0" marB="0" anchor="ctr">
                    <a:lnL w="12700" cap="flat" cmpd="sng" algn="ctr">
                      <a:solidFill>
                        <a:srgbClr val="6E892B"/>
                      </a:solidFill>
                      <a:prstDash val="solid"/>
                      <a:round/>
                      <a:headEnd type="none" w="med" len="med"/>
                      <a:tailEnd type="none" w="med" len="med"/>
                    </a:lnL>
                    <a:lnR w="12700" cap="flat" cmpd="sng" algn="ctr">
                      <a:solidFill>
                        <a:srgbClr val="6E892B"/>
                      </a:solidFill>
                      <a:prstDash val="solid"/>
                      <a:round/>
                      <a:headEnd type="none" w="med" len="med"/>
                      <a:tailEnd type="none" w="med" len="med"/>
                    </a:lnR>
                    <a:lnT w="12700" cap="flat" cmpd="sng" algn="ctr">
                      <a:solidFill>
                        <a:srgbClr val="6E892B"/>
                      </a:solidFill>
                      <a:prstDash val="solid"/>
                      <a:round/>
                      <a:headEnd type="none" w="med" len="med"/>
                      <a:tailEnd type="none" w="med" len="med"/>
                    </a:lnT>
                    <a:lnB w="12700" cap="flat" cmpd="sng" algn="ctr">
                      <a:solidFill>
                        <a:srgbClr val="6E892B"/>
                      </a:solidFill>
                      <a:prstDash val="solid"/>
                      <a:round/>
                      <a:headEnd type="none" w="med" len="med"/>
                      <a:tailEnd type="none" w="med" len="med"/>
                    </a:lnB>
                  </a:tcPr>
                </a:tc>
                <a:tc>
                  <a:txBody>
                    <a:bodyPr/>
                    <a:lstStyle/>
                    <a:p>
                      <a:pPr>
                        <a:lnSpc>
                          <a:spcPct val="115000"/>
                        </a:lnSpc>
                        <a:spcAft>
                          <a:spcPts val="0"/>
                        </a:spcAft>
                      </a:pPr>
                      <a:r>
                        <a:rPr lang="en-GB" sz="1600">
                          <a:effectLst/>
                          <a:latin typeface="Kristen ITC" pitchFamily="66" charset="0"/>
                          <a:ea typeface="Calibri"/>
                          <a:cs typeface="Times New Roman"/>
                        </a:rPr>
                        <a:t>The effects from tropical storms may  increase in the future – they could become more intense and powerful, and effect more people.</a:t>
                      </a:r>
                    </a:p>
                  </a:txBody>
                  <a:tcPr marL="51175" marR="51175" marT="0" marB="0" anchor="ctr">
                    <a:lnL w="12700" cap="flat" cmpd="sng" algn="ctr">
                      <a:solidFill>
                        <a:srgbClr val="6E892B"/>
                      </a:solidFill>
                      <a:prstDash val="solid"/>
                      <a:round/>
                      <a:headEnd type="none" w="med" len="med"/>
                      <a:tailEnd type="none" w="med" len="med"/>
                    </a:lnL>
                    <a:lnR w="12700" cap="flat" cmpd="sng" algn="ctr">
                      <a:solidFill>
                        <a:srgbClr val="6E892B"/>
                      </a:solidFill>
                      <a:prstDash val="solid"/>
                      <a:round/>
                      <a:headEnd type="none" w="med" len="med"/>
                      <a:tailEnd type="none" w="med" len="med"/>
                    </a:lnR>
                    <a:lnT w="12700" cap="flat" cmpd="sng" algn="ctr">
                      <a:solidFill>
                        <a:srgbClr val="6E892B"/>
                      </a:solidFill>
                      <a:prstDash val="solid"/>
                      <a:round/>
                      <a:headEnd type="none" w="med" len="med"/>
                      <a:tailEnd type="none" w="med" len="med"/>
                    </a:lnT>
                    <a:lnB w="12700" cap="flat" cmpd="sng" algn="ctr">
                      <a:solidFill>
                        <a:srgbClr val="6E892B"/>
                      </a:solidFill>
                      <a:prstDash val="solid"/>
                      <a:round/>
                      <a:headEnd type="none" w="med" len="med"/>
                      <a:tailEnd type="none" w="med" len="med"/>
                    </a:lnB>
                    <a:solidFill>
                      <a:srgbClr val="E7F0D0"/>
                    </a:solidFill>
                  </a:tcPr>
                </a:tc>
                <a:tc>
                  <a:txBody>
                    <a:bodyPr/>
                    <a:lstStyle/>
                    <a:p>
                      <a:pPr marL="285750" lvl="0" indent="-285750">
                        <a:lnSpc>
                          <a:spcPct val="115000"/>
                        </a:lnSpc>
                        <a:spcAft>
                          <a:spcPts val="0"/>
                        </a:spcAft>
                        <a:buFont typeface="Arial" panose="020B0604020202020204" pitchFamily="34" charset="0"/>
                        <a:buChar char="•"/>
                      </a:pPr>
                      <a:r>
                        <a:rPr lang="en-GB" sz="1600" dirty="0">
                          <a:effectLst/>
                          <a:latin typeface="Kristen ITC" pitchFamily="66" charset="0"/>
                          <a:ea typeface="Calibri"/>
                          <a:cs typeface="Times New Roman"/>
                        </a:rPr>
                        <a:t>Warmer seas mean there is more energy to increase the intensity of tropical storms.</a:t>
                      </a:r>
                    </a:p>
                    <a:p>
                      <a:pPr marL="285750" lvl="0" indent="-285750">
                        <a:lnSpc>
                          <a:spcPct val="115000"/>
                        </a:lnSpc>
                        <a:spcAft>
                          <a:spcPts val="0"/>
                        </a:spcAft>
                        <a:buFont typeface="Arial" panose="020B0604020202020204" pitchFamily="34" charset="0"/>
                        <a:buChar char="•"/>
                      </a:pPr>
                      <a:r>
                        <a:rPr lang="en-GB" sz="1600" dirty="0">
                          <a:effectLst/>
                          <a:latin typeface="Kristen ITC" pitchFamily="66" charset="0"/>
                          <a:ea typeface="Calibri"/>
                          <a:cs typeface="Times New Roman"/>
                        </a:rPr>
                        <a:t>Rising sea levels means that the risk of coastal flooding from storm surges will be greater.</a:t>
                      </a:r>
                    </a:p>
                    <a:p>
                      <a:pPr marL="285750" lvl="0" indent="-285750">
                        <a:lnSpc>
                          <a:spcPct val="115000"/>
                        </a:lnSpc>
                        <a:spcAft>
                          <a:spcPts val="0"/>
                        </a:spcAft>
                        <a:buFont typeface="Arial" panose="020B0604020202020204" pitchFamily="34" charset="0"/>
                        <a:buChar char="•"/>
                      </a:pPr>
                      <a:r>
                        <a:rPr lang="en-GB" sz="1600" dirty="0">
                          <a:effectLst/>
                          <a:latin typeface="Kristen ITC" pitchFamily="66" charset="0"/>
                          <a:ea typeface="Calibri"/>
                          <a:cs typeface="Times New Roman"/>
                        </a:rPr>
                        <a:t>More people living in coastal communities in the future means that more people will be affected.</a:t>
                      </a:r>
                    </a:p>
                  </a:txBody>
                  <a:tcPr marL="51175" marR="51175" marT="0" marB="0" anchor="ctr">
                    <a:lnL w="12700" cap="flat" cmpd="sng" algn="ctr">
                      <a:solidFill>
                        <a:srgbClr val="6E892B"/>
                      </a:solidFill>
                      <a:prstDash val="solid"/>
                      <a:round/>
                      <a:headEnd type="none" w="med" len="med"/>
                      <a:tailEnd type="none" w="med" len="med"/>
                    </a:lnL>
                    <a:lnR w="12700" cap="flat" cmpd="sng" algn="ctr">
                      <a:solidFill>
                        <a:srgbClr val="6E892B"/>
                      </a:solidFill>
                      <a:prstDash val="solid"/>
                      <a:round/>
                      <a:headEnd type="none" w="med" len="med"/>
                      <a:tailEnd type="none" w="med" len="med"/>
                    </a:lnR>
                    <a:lnT w="12700" cap="flat" cmpd="sng" algn="ctr">
                      <a:solidFill>
                        <a:srgbClr val="6E892B"/>
                      </a:solidFill>
                      <a:prstDash val="solid"/>
                      <a:round/>
                      <a:headEnd type="none" w="med" len="med"/>
                      <a:tailEnd type="none" w="med" len="med"/>
                    </a:lnT>
                    <a:lnB w="12700" cap="flat" cmpd="sng" algn="ctr">
                      <a:solidFill>
                        <a:srgbClr val="6E892B"/>
                      </a:solidFill>
                      <a:prstDash val="solid"/>
                      <a:round/>
                      <a:headEnd type="none" w="med" len="med"/>
                      <a:tailEnd type="none" w="med" len="med"/>
                    </a:lnB>
                    <a:solidFill>
                      <a:srgbClr val="F3F7E7"/>
                    </a:solidFill>
                  </a:tcPr>
                </a:tc>
                <a:extLst>
                  <a:ext uri="{0D108BD9-81ED-4DB2-BD59-A6C34878D82A}">
                    <a16:rowId xmlns:a16="http://schemas.microsoft.com/office/drawing/2014/main" val="10001"/>
                  </a:ext>
                </a:extLst>
              </a:tr>
              <a:tr h="1450446">
                <a:tc>
                  <a:txBody>
                    <a:bodyPr/>
                    <a:lstStyle/>
                    <a:p>
                      <a:pPr>
                        <a:lnSpc>
                          <a:spcPct val="115000"/>
                        </a:lnSpc>
                        <a:spcAft>
                          <a:spcPts val="0"/>
                        </a:spcAft>
                      </a:pPr>
                      <a:r>
                        <a:rPr lang="en-GB" sz="1600" b="1" dirty="0">
                          <a:effectLst/>
                          <a:latin typeface="Kristen ITC" pitchFamily="66" charset="0"/>
                          <a:ea typeface="Calibri"/>
                          <a:cs typeface="Times New Roman"/>
                        </a:rPr>
                        <a:t>3.</a:t>
                      </a:r>
                      <a:r>
                        <a:rPr lang="en-GB" sz="1600" dirty="0">
                          <a:effectLst/>
                          <a:latin typeface="Kristen ITC" pitchFamily="66" charset="0"/>
                          <a:ea typeface="Calibri"/>
                          <a:cs typeface="Times New Roman"/>
                        </a:rPr>
                        <a:t> Which areas of the world will see changes happening?</a:t>
                      </a:r>
                    </a:p>
                  </a:txBody>
                  <a:tcPr marL="51175" marR="51175" marT="0" marB="0" anchor="ctr">
                    <a:lnL w="12700" cap="flat" cmpd="sng" algn="ctr">
                      <a:solidFill>
                        <a:srgbClr val="6E892B"/>
                      </a:solidFill>
                      <a:prstDash val="solid"/>
                      <a:round/>
                      <a:headEnd type="none" w="med" len="med"/>
                      <a:tailEnd type="none" w="med" len="med"/>
                    </a:lnL>
                    <a:lnR w="12700" cap="flat" cmpd="sng" algn="ctr">
                      <a:solidFill>
                        <a:srgbClr val="6E892B"/>
                      </a:solidFill>
                      <a:prstDash val="solid"/>
                      <a:round/>
                      <a:headEnd type="none" w="med" len="med"/>
                      <a:tailEnd type="none" w="med" len="med"/>
                    </a:lnR>
                    <a:lnT w="12700" cap="flat" cmpd="sng" algn="ctr">
                      <a:solidFill>
                        <a:srgbClr val="6E892B"/>
                      </a:solidFill>
                      <a:prstDash val="solid"/>
                      <a:round/>
                      <a:headEnd type="none" w="med" len="med"/>
                      <a:tailEnd type="none" w="med" len="med"/>
                    </a:lnT>
                    <a:lnB w="12700" cap="flat" cmpd="sng" algn="ctr">
                      <a:solidFill>
                        <a:srgbClr val="6E892B"/>
                      </a:solidFill>
                      <a:prstDash val="solid"/>
                      <a:round/>
                      <a:headEnd type="none" w="med" len="med"/>
                      <a:tailEnd type="none" w="med" len="med"/>
                    </a:lnB>
                  </a:tcPr>
                </a:tc>
                <a:tc>
                  <a:txBody>
                    <a:bodyPr/>
                    <a:lstStyle/>
                    <a:p>
                      <a:pPr>
                        <a:lnSpc>
                          <a:spcPct val="115000"/>
                        </a:lnSpc>
                        <a:spcAft>
                          <a:spcPts val="0"/>
                        </a:spcAft>
                      </a:pPr>
                      <a:r>
                        <a:rPr lang="en-GB" sz="1600" dirty="0">
                          <a:effectLst/>
                          <a:latin typeface="Kristen ITC" pitchFamily="66" charset="0"/>
                          <a:ea typeface="Calibri"/>
                          <a:cs typeface="Times New Roman"/>
                        </a:rPr>
                        <a:t>Changes will occur globally, though different places will see different effects.</a:t>
                      </a:r>
                    </a:p>
                  </a:txBody>
                  <a:tcPr marL="51175" marR="51175" marT="0" marB="0" anchor="ctr">
                    <a:lnL w="12700" cap="flat" cmpd="sng" algn="ctr">
                      <a:solidFill>
                        <a:srgbClr val="6E892B"/>
                      </a:solidFill>
                      <a:prstDash val="solid"/>
                      <a:round/>
                      <a:headEnd type="none" w="med" len="med"/>
                      <a:tailEnd type="none" w="med" len="med"/>
                    </a:lnL>
                    <a:lnR w="12700" cap="flat" cmpd="sng" algn="ctr">
                      <a:solidFill>
                        <a:srgbClr val="6E892B"/>
                      </a:solidFill>
                      <a:prstDash val="solid"/>
                      <a:round/>
                      <a:headEnd type="none" w="med" len="med"/>
                      <a:tailEnd type="none" w="med" len="med"/>
                    </a:lnR>
                    <a:lnT w="12700" cap="flat" cmpd="sng" algn="ctr">
                      <a:solidFill>
                        <a:srgbClr val="6E892B"/>
                      </a:solidFill>
                      <a:prstDash val="solid"/>
                      <a:round/>
                      <a:headEnd type="none" w="med" len="med"/>
                      <a:tailEnd type="none" w="med" len="med"/>
                    </a:lnT>
                    <a:lnB w="12700" cap="flat" cmpd="sng" algn="ctr">
                      <a:solidFill>
                        <a:srgbClr val="6E892B"/>
                      </a:solidFill>
                      <a:prstDash val="solid"/>
                      <a:round/>
                      <a:headEnd type="none" w="med" len="med"/>
                      <a:tailEnd type="none" w="med" len="med"/>
                    </a:lnB>
                    <a:solidFill>
                      <a:srgbClr val="E7F0D0"/>
                    </a:solidFill>
                  </a:tcPr>
                </a:tc>
                <a:tc>
                  <a:txBody>
                    <a:bodyPr/>
                    <a:lstStyle/>
                    <a:p>
                      <a:pPr marL="285750" indent="-285750">
                        <a:lnSpc>
                          <a:spcPct val="115000"/>
                        </a:lnSpc>
                        <a:spcAft>
                          <a:spcPts val="0"/>
                        </a:spcAft>
                        <a:buFont typeface="Arial" panose="020B0604020202020204" pitchFamily="34" charset="0"/>
                        <a:buChar char="•"/>
                      </a:pPr>
                      <a:r>
                        <a:rPr lang="en-GB" sz="1600" dirty="0">
                          <a:effectLst/>
                          <a:latin typeface="Kristen ITC" pitchFamily="66" charset="0"/>
                          <a:ea typeface="Calibri"/>
                          <a:cs typeface="Times New Roman"/>
                        </a:rPr>
                        <a:t>The locations of tropical storms may increase as warmer seas mean that the source areas may extend further north and south of the equator.  </a:t>
                      </a:r>
                    </a:p>
                    <a:p>
                      <a:pPr marL="285750" indent="-285750">
                        <a:lnSpc>
                          <a:spcPct val="115000"/>
                        </a:lnSpc>
                        <a:spcAft>
                          <a:spcPts val="0"/>
                        </a:spcAft>
                        <a:buFont typeface="Arial" panose="020B0604020202020204" pitchFamily="34" charset="0"/>
                        <a:buChar char="•"/>
                      </a:pPr>
                      <a:r>
                        <a:rPr lang="en-GB" sz="1600" dirty="0">
                          <a:effectLst/>
                          <a:latin typeface="Kristen ITC" pitchFamily="66" charset="0"/>
                          <a:ea typeface="Calibri"/>
                          <a:cs typeface="Times New Roman"/>
                        </a:rPr>
                        <a:t>Low-lying coastal communities within the tropics are the most vulnerable especially where the population density is high, and the income level is low.</a:t>
                      </a:r>
                    </a:p>
                  </a:txBody>
                  <a:tcPr marL="51175" marR="51175" marT="0" marB="0" anchor="ctr">
                    <a:lnL w="12700" cap="flat" cmpd="sng" algn="ctr">
                      <a:solidFill>
                        <a:srgbClr val="6E892B"/>
                      </a:solidFill>
                      <a:prstDash val="solid"/>
                      <a:round/>
                      <a:headEnd type="none" w="med" len="med"/>
                      <a:tailEnd type="none" w="med" len="med"/>
                    </a:lnL>
                    <a:lnR w="12700" cap="flat" cmpd="sng" algn="ctr">
                      <a:solidFill>
                        <a:srgbClr val="6E892B"/>
                      </a:solidFill>
                      <a:prstDash val="solid"/>
                      <a:round/>
                      <a:headEnd type="none" w="med" len="med"/>
                      <a:tailEnd type="none" w="med" len="med"/>
                    </a:lnR>
                    <a:lnT w="12700" cap="flat" cmpd="sng" algn="ctr">
                      <a:solidFill>
                        <a:srgbClr val="6E892B"/>
                      </a:solidFill>
                      <a:prstDash val="solid"/>
                      <a:round/>
                      <a:headEnd type="none" w="med" len="med"/>
                      <a:tailEnd type="none" w="med" len="med"/>
                    </a:lnT>
                    <a:lnB w="12700" cap="flat" cmpd="sng" algn="ctr">
                      <a:solidFill>
                        <a:srgbClr val="6E892B"/>
                      </a:solidFill>
                      <a:prstDash val="solid"/>
                      <a:round/>
                      <a:headEnd type="none" w="med" len="med"/>
                      <a:tailEnd type="none" w="med" len="med"/>
                    </a:lnB>
                    <a:solidFill>
                      <a:srgbClr val="F3F7E7"/>
                    </a:solidFill>
                  </a:tcPr>
                </a:tc>
                <a:extLst>
                  <a:ext uri="{0D108BD9-81ED-4DB2-BD59-A6C34878D82A}">
                    <a16:rowId xmlns:a16="http://schemas.microsoft.com/office/drawing/2014/main" val="10002"/>
                  </a:ext>
                </a:extLst>
              </a:tr>
            </a:tbl>
          </a:graphicData>
        </a:graphic>
      </p:graphicFrame>
      <p:sp>
        <p:nvSpPr>
          <p:cNvPr id="3" name="Rectangle 2"/>
          <p:cNvSpPr/>
          <p:nvPr/>
        </p:nvSpPr>
        <p:spPr>
          <a:xfrm>
            <a:off x="100361" y="444414"/>
            <a:ext cx="2848303" cy="584775"/>
          </a:xfrm>
          <a:prstGeom prst="rect">
            <a:avLst/>
          </a:prstGeom>
        </p:spPr>
        <p:txBody>
          <a:bodyPr wrap="square">
            <a:spAutoFit/>
          </a:bodyPr>
          <a:lstStyle/>
          <a:p>
            <a:pPr algn="ctr"/>
            <a:r>
              <a:rPr lang="en-US" sz="3200" u="sng" dirty="0">
                <a:solidFill>
                  <a:srgbClr val="0070C0"/>
                </a:solidFill>
                <a:latin typeface="Kristen ITC" pitchFamily="66" charset="0"/>
              </a:rPr>
              <a:t>ANSWERS</a:t>
            </a:r>
            <a:endParaRPr lang="en-GB" sz="3200" u="sng" dirty="0">
              <a:solidFill>
                <a:srgbClr val="0070C0"/>
              </a:solidFill>
              <a:latin typeface="Kristen ITC" pitchFamily="66" charset="0"/>
            </a:endParaRPr>
          </a:p>
        </p:txBody>
      </p:sp>
    </p:spTree>
    <p:extLst>
      <p:ext uri="{BB962C8B-B14F-4D97-AF65-F5344CB8AC3E}">
        <p14:creationId xmlns:p14="http://schemas.microsoft.com/office/powerpoint/2010/main" val="370099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32000" y="152399"/>
            <a:ext cx="9855200" cy="1142999"/>
          </a:xfrm>
        </p:spPr>
        <p:style>
          <a:lnRef idx="1">
            <a:schemeClr val="accent3"/>
          </a:lnRef>
          <a:fillRef idx="2">
            <a:schemeClr val="accent3"/>
          </a:fillRef>
          <a:effectRef idx="1">
            <a:schemeClr val="accent3"/>
          </a:effectRef>
          <a:fontRef idx="minor">
            <a:schemeClr val="dk1"/>
          </a:fontRef>
        </p:style>
        <p:txBody>
          <a:bodyPr>
            <a:noAutofit/>
          </a:bodyPr>
          <a:lstStyle/>
          <a:p>
            <a:r>
              <a:rPr lang="en-GB" sz="3200" dirty="0" smtClean="0">
                <a:latin typeface="Kristen ITC" pitchFamily="66" charset="0"/>
              </a:rPr>
              <a:t>What is the future of tropical storms in the Philippines?</a:t>
            </a:r>
            <a:endParaRPr lang="en-GB" sz="3200" dirty="0">
              <a:latin typeface="Kristen ITC" pitchFamily="66" charset="0"/>
            </a:endParaRPr>
          </a:p>
        </p:txBody>
      </p:sp>
      <p:sp>
        <p:nvSpPr>
          <p:cNvPr id="6" name="Content Placeholder 5"/>
          <p:cNvSpPr>
            <a:spLocks noGrp="1"/>
          </p:cNvSpPr>
          <p:nvPr>
            <p:ph idx="1"/>
          </p:nvPr>
        </p:nvSpPr>
        <p:spPr>
          <a:xfrm>
            <a:off x="0" y="1447799"/>
            <a:ext cx="12192000" cy="5410201"/>
          </a:xfrm>
        </p:spPr>
        <p:style>
          <a:lnRef idx="1">
            <a:schemeClr val="accent1"/>
          </a:lnRef>
          <a:fillRef idx="2">
            <a:schemeClr val="accent1"/>
          </a:fillRef>
          <a:effectRef idx="1">
            <a:schemeClr val="accent1"/>
          </a:effectRef>
          <a:fontRef idx="minor">
            <a:schemeClr val="dk1"/>
          </a:fontRef>
        </p:style>
        <p:txBody>
          <a:bodyPr anchor="t">
            <a:noAutofit/>
          </a:bodyPr>
          <a:lstStyle/>
          <a:p>
            <a:pPr marL="0" indent="0" algn="ctr">
              <a:buNone/>
            </a:pPr>
            <a:r>
              <a:rPr lang="en-GB" sz="1800" b="1" dirty="0" smtClean="0">
                <a:latin typeface="Kristen ITC" pitchFamily="66" charset="0"/>
              </a:rPr>
              <a:t>Use the word bank to complete the following sentences to explain to </a:t>
            </a:r>
            <a:r>
              <a:rPr lang="en-GB" sz="1800" b="1" dirty="0" err="1" smtClean="0">
                <a:latin typeface="Kristen ITC" pitchFamily="66" charset="0"/>
              </a:rPr>
              <a:t>Yanna</a:t>
            </a:r>
            <a:r>
              <a:rPr lang="en-GB" sz="1800" b="1" dirty="0" smtClean="0">
                <a:latin typeface="Kristen ITC" pitchFamily="66" charset="0"/>
              </a:rPr>
              <a:t> the possible effects of climate change on tropical storms.</a:t>
            </a:r>
          </a:p>
          <a:p>
            <a:pPr marL="0" indent="0">
              <a:buNone/>
            </a:pPr>
            <a:endParaRPr lang="en-GB" sz="1400" dirty="0">
              <a:latin typeface="Kristen ITC" pitchFamily="66" charset="0"/>
            </a:endParaRPr>
          </a:p>
          <a:p>
            <a:pPr marL="0" indent="0">
              <a:buNone/>
            </a:pPr>
            <a:r>
              <a:rPr lang="en-GB" sz="1800" b="1" dirty="0">
                <a:latin typeface="Kristen ITC" pitchFamily="66" charset="0"/>
              </a:rPr>
              <a:t>Climate change </a:t>
            </a:r>
            <a:r>
              <a:rPr lang="en-GB" sz="1800" dirty="0">
                <a:latin typeface="Kristen ITC" pitchFamily="66" charset="0"/>
              </a:rPr>
              <a:t>does affect everyone.  Climate change can cause an increase in sea ________________ and an increase in the ________________ of the sea.</a:t>
            </a:r>
          </a:p>
          <a:p>
            <a:pPr marL="0" indent="0">
              <a:buNone/>
            </a:pPr>
            <a:endParaRPr lang="en-GB" sz="1000" dirty="0">
              <a:latin typeface="Kristen ITC" pitchFamily="66" charset="0"/>
            </a:endParaRPr>
          </a:p>
          <a:p>
            <a:pPr marL="0" indent="0">
              <a:buNone/>
            </a:pPr>
            <a:r>
              <a:rPr lang="en-GB" sz="1800" b="1" dirty="0">
                <a:latin typeface="Kristen ITC" pitchFamily="66" charset="0"/>
              </a:rPr>
              <a:t>Frequency: </a:t>
            </a:r>
            <a:r>
              <a:rPr lang="en-GB" sz="1800" dirty="0">
                <a:latin typeface="Kristen ITC" pitchFamily="66" charset="0"/>
              </a:rPr>
              <a:t>The evidence says that tropical storms may become more intense but not necessarily more __________________________.</a:t>
            </a:r>
          </a:p>
          <a:p>
            <a:pPr marL="0" indent="0">
              <a:buNone/>
            </a:pPr>
            <a:endParaRPr lang="en-GB" sz="1000" b="1" dirty="0">
              <a:latin typeface="Kristen ITC" pitchFamily="66" charset="0"/>
            </a:endParaRPr>
          </a:p>
          <a:p>
            <a:pPr marL="0" indent="0">
              <a:buNone/>
            </a:pPr>
            <a:r>
              <a:rPr lang="en-GB" sz="1800" b="1" dirty="0">
                <a:latin typeface="Kristen ITC" pitchFamily="66" charset="0"/>
              </a:rPr>
              <a:t>Distribution: </a:t>
            </a:r>
            <a:r>
              <a:rPr lang="en-GB" sz="1800" dirty="0">
                <a:latin typeface="Kristen ITC" pitchFamily="66" charset="0"/>
              </a:rPr>
              <a:t>Warmer seas mean that the source areas for tropical storms become further ________________ and </a:t>
            </a:r>
            <a:r>
              <a:rPr lang="en-GB" sz="1800" dirty="0" smtClean="0">
                <a:latin typeface="Kristen ITC" pitchFamily="66" charset="0"/>
              </a:rPr>
              <a:t>south </a:t>
            </a:r>
            <a:r>
              <a:rPr lang="en-GB" sz="1800" dirty="0">
                <a:latin typeface="Kristen ITC" pitchFamily="66" charset="0"/>
              </a:rPr>
              <a:t>of the equator.  Higher sea levels mean that more _____________ lying coastal communities will be affected.</a:t>
            </a:r>
          </a:p>
          <a:p>
            <a:pPr marL="0" indent="0">
              <a:buNone/>
            </a:pPr>
            <a:endParaRPr lang="en-GB" sz="1000" b="1" dirty="0">
              <a:latin typeface="Kristen ITC" pitchFamily="66" charset="0"/>
            </a:endParaRPr>
          </a:p>
          <a:p>
            <a:pPr marL="0" indent="0">
              <a:buNone/>
            </a:pPr>
            <a:r>
              <a:rPr lang="en-GB" sz="1800" b="1" dirty="0">
                <a:latin typeface="Kristen ITC" pitchFamily="66" charset="0"/>
              </a:rPr>
              <a:t>Intensity: </a:t>
            </a:r>
            <a:r>
              <a:rPr lang="en-GB" sz="1800" dirty="0">
                <a:latin typeface="Kristen ITC" pitchFamily="66" charset="0"/>
              </a:rPr>
              <a:t>_______________ seas mean more energy to _______________ the intensity of tropical storms.</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2907" t="44918" b="27541"/>
          <a:stretch/>
        </p:blipFill>
        <p:spPr>
          <a:xfrm>
            <a:off x="304801" y="152401"/>
            <a:ext cx="1456879" cy="121919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644093258"/>
              </p:ext>
            </p:extLst>
          </p:nvPr>
        </p:nvGraphicFramePr>
        <p:xfrm>
          <a:off x="101600" y="5835396"/>
          <a:ext cx="11988800" cy="946404"/>
        </p:xfrm>
        <a:graphic>
          <a:graphicData uri="http://schemas.openxmlformats.org/drawingml/2006/table">
            <a:tbl>
              <a:tblPr firstRow="1" firstCol="1" bandRow="1">
                <a:tableStyleId>{5940675A-B579-460E-94D1-54222C63F5DA}</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264160">
                <a:tc>
                  <a:txBody>
                    <a:bodyPr/>
                    <a:lstStyle/>
                    <a:p>
                      <a:pPr marL="0" marR="0" algn="ctr">
                        <a:lnSpc>
                          <a:spcPct val="115000"/>
                        </a:lnSpc>
                        <a:spcBef>
                          <a:spcPts val="0"/>
                        </a:spcBef>
                        <a:spcAft>
                          <a:spcPts val="0"/>
                        </a:spcAft>
                      </a:pPr>
                      <a:r>
                        <a:rPr lang="en-GB" sz="1800" dirty="0">
                          <a:effectLst/>
                          <a:latin typeface="Comic Sans MS" panose="030F0702030302020204" pitchFamily="66" charset="0"/>
                        </a:rPr>
                        <a:t>low</a:t>
                      </a:r>
                      <a:endParaRPr lang="en-GB" sz="1800" dirty="0">
                        <a:effectLst/>
                        <a:latin typeface="Comic Sans MS" panose="030F0702030302020204" pitchFamily="66" charset="0"/>
                        <a:ea typeface="Calibri"/>
                        <a:cs typeface="Times New Roman"/>
                      </a:endParaRPr>
                    </a:p>
                  </a:txBody>
                  <a:tcPr marT="0" marB="0" anchor="ctr">
                    <a:solidFill>
                      <a:schemeClr val="accent1">
                        <a:lumMod val="60000"/>
                        <a:lumOff val="40000"/>
                      </a:schemeClr>
                    </a:solidFill>
                  </a:tcPr>
                </a:tc>
                <a:tc>
                  <a:txBody>
                    <a:bodyPr/>
                    <a:lstStyle/>
                    <a:p>
                      <a:pPr marL="0" marR="0" algn="ctr">
                        <a:lnSpc>
                          <a:spcPct val="115000"/>
                        </a:lnSpc>
                        <a:spcBef>
                          <a:spcPts val="0"/>
                        </a:spcBef>
                        <a:spcAft>
                          <a:spcPts val="0"/>
                        </a:spcAft>
                      </a:pPr>
                      <a:r>
                        <a:rPr lang="en-GB" sz="1800" dirty="0" smtClean="0">
                          <a:effectLst/>
                          <a:latin typeface="Comic Sans MS" panose="030F0702030302020204" pitchFamily="66" charset="0"/>
                          <a:ea typeface="Calibri"/>
                          <a:cs typeface="Times New Roman"/>
                        </a:rPr>
                        <a:t>less</a:t>
                      </a:r>
                      <a:r>
                        <a:rPr lang="en-GB" sz="1800" baseline="0" dirty="0" smtClean="0">
                          <a:effectLst/>
                          <a:latin typeface="Comic Sans MS" panose="030F0702030302020204" pitchFamily="66" charset="0"/>
                          <a:ea typeface="Calibri"/>
                          <a:cs typeface="Times New Roman"/>
                        </a:rPr>
                        <a:t> frequent</a:t>
                      </a:r>
                      <a:endParaRPr lang="en-GB" sz="1800" dirty="0">
                        <a:effectLst/>
                        <a:latin typeface="Comic Sans MS" panose="030F0702030302020204" pitchFamily="66" charset="0"/>
                        <a:ea typeface="Calibri"/>
                        <a:cs typeface="Times New Roman"/>
                      </a:endParaRPr>
                    </a:p>
                  </a:txBody>
                  <a:tcPr marT="0" marB="0" anchor="ctr">
                    <a:solidFill>
                      <a:schemeClr val="accent1">
                        <a:lumMod val="60000"/>
                        <a:lumOff val="40000"/>
                      </a:schemeClr>
                    </a:solidFill>
                  </a:tcPr>
                </a:tc>
                <a:tc>
                  <a:txBody>
                    <a:bodyPr/>
                    <a:lstStyle/>
                    <a:p>
                      <a:pPr marL="0" marR="0" algn="ctr">
                        <a:lnSpc>
                          <a:spcPct val="115000"/>
                        </a:lnSpc>
                        <a:spcBef>
                          <a:spcPts val="0"/>
                        </a:spcBef>
                        <a:spcAft>
                          <a:spcPts val="0"/>
                        </a:spcAft>
                      </a:pPr>
                      <a:r>
                        <a:rPr lang="en-GB" sz="1800" dirty="0">
                          <a:effectLst/>
                          <a:latin typeface="Comic Sans MS" panose="030F0702030302020204" pitchFamily="66" charset="0"/>
                        </a:rPr>
                        <a:t>west</a:t>
                      </a:r>
                      <a:endParaRPr lang="en-GB" sz="1800" dirty="0">
                        <a:effectLst/>
                        <a:latin typeface="Comic Sans MS" panose="030F0702030302020204" pitchFamily="66" charset="0"/>
                        <a:ea typeface="Calibri"/>
                        <a:cs typeface="Times New Roman"/>
                      </a:endParaRPr>
                    </a:p>
                  </a:txBody>
                  <a:tcPr marT="0" marB="0" anchor="ctr">
                    <a:solidFill>
                      <a:schemeClr val="accent1">
                        <a:lumMod val="60000"/>
                        <a:lumOff val="40000"/>
                      </a:schemeClr>
                    </a:solidFill>
                  </a:tcPr>
                </a:tc>
                <a:tc>
                  <a:txBody>
                    <a:bodyPr/>
                    <a:lstStyle/>
                    <a:p>
                      <a:pPr marL="0" marR="0" algn="ctr">
                        <a:lnSpc>
                          <a:spcPct val="115000"/>
                        </a:lnSpc>
                        <a:spcBef>
                          <a:spcPts val="0"/>
                        </a:spcBef>
                        <a:spcAft>
                          <a:spcPts val="0"/>
                        </a:spcAft>
                      </a:pPr>
                      <a:r>
                        <a:rPr lang="en-GB" sz="1800" dirty="0" smtClean="0">
                          <a:effectLst/>
                          <a:latin typeface="Comic Sans MS" panose="030F0702030302020204" pitchFamily="66" charset="0"/>
                        </a:rPr>
                        <a:t>north</a:t>
                      </a:r>
                      <a:endParaRPr lang="en-GB" sz="1800" dirty="0">
                        <a:effectLst/>
                        <a:latin typeface="Comic Sans MS" panose="030F0702030302020204" pitchFamily="66" charset="0"/>
                        <a:ea typeface="Calibri"/>
                        <a:cs typeface="Times New Roman"/>
                      </a:endParaRPr>
                    </a:p>
                  </a:txBody>
                  <a:tcPr marT="0" marB="0" anchor="ctr">
                    <a:solidFill>
                      <a:schemeClr val="accent1">
                        <a:lumMod val="60000"/>
                        <a:lumOff val="40000"/>
                      </a:schemeClr>
                    </a:solidFill>
                  </a:tcPr>
                </a:tc>
                <a:extLst>
                  <a:ext uri="{0D108BD9-81ED-4DB2-BD59-A6C34878D82A}">
                    <a16:rowId xmlns:a16="http://schemas.microsoft.com/office/drawing/2014/main" val="10000"/>
                  </a:ext>
                </a:extLst>
              </a:tr>
              <a:tr h="264160">
                <a:tc>
                  <a:txBody>
                    <a:bodyPr/>
                    <a:lstStyle/>
                    <a:p>
                      <a:pPr marL="0" marR="0" algn="ctr">
                        <a:lnSpc>
                          <a:spcPct val="115000"/>
                        </a:lnSpc>
                        <a:spcBef>
                          <a:spcPts val="0"/>
                        </a:spcBef>
                        <a:spcAft>
                          <a:spcPts val="0"/>
                        </a:spcAft>
                      </a:pPr>
                      <a:r>
                        <a:rPr lang="en-GB" sz="1800" dirty="0">
                          <a:effectLst/>
                          <a:latin typeface="Comic Sans MS" panose="030F0702030302020204" pitchFamily="66" charset="0"/>
                        </a:rPr>
                        <a:t>temperature</a:t>
                      </a:r>
                      <a:endParaRPr lang="en-GB" sz="1800" dirty="0">
                        <a:effectLst/>
                        <a:latin typeface="Comic Sans MS" panose="030F0702030302020204" pitchFamily="66" charset="0"/>
                        <a:ea typeface="Calibri"/>
                        <a:cs typeface="Times New Roman"/>
                      </a:endParaRPr>
                    </a:p>
                  </a:txBody>
                  <a:tcPr marT="0" marB="0" anchor="ctr">
                    <a:solidFill>
                      <a:schemeClr val="accent1">
                        <a:lumMod val="60000"/>
                        <a:lumOff val="40000"/>
                      </a:schemeClr>
                    </a:solidFill>
                  </a:tcPr>
                </a:tc>
                <a:tc>
                  <a:txBody>
                    <a:bodyPr/>
                    <a:lstStyle/>
                    <a:p>
                      <a:pPr marL="0" marR="0" algn="ctr">
                        <a:lnSpc>
                          <a:spcPct val="115000"/>
                        </a:lnSpc>
                        <a:spcBef>
                          <a:spcPts val="0"/>
                        </a:spcBef>
                        <a:spcAft>
                          <a:spcPts val="0"/>
                        </a:spcAft>
                      </a:pPr>
                      <a:r>
                        <a:rPr lang="en-GB" sz="1800" dirty="0" smtClean="0">
                          <a:effectLst/>
                          <a:latin typeface="Comic Sans MS" panose="030F0702030302020204" pitchFamily="66" charset="0"/>
                          <a:ea typeface="Calibri"/>
                          <a:cs typeface="Times New Roman"/>
                        </a:rPr>
                        <a:t>warmer</a:t>
                      </a:r>
                      <a:endParaRPr lang="en-GB" sz="1800" dirty="0">
                        <a:effectLst/>
                        <a:latin typeface="Comic Sans MS" panose="030F0702030302020204" pitchFamily="66" charset="0"/>
                        <a:ea typeface="Calibri"/>
                        <a:cs typeface="Times New Roman"/>
                      </a:endParaRPr>
                    </a:p>
                  </a:txBody>
                  <a:tcPr marT="0" marB="0" anchor="ctr">
                    <a:solidFill>
                      <a:schemeClr val="accent1">
                        <a:lumMod val="60000"/>
                        <a:lumOff val="40000"/>
                      </a:schemeClr>
                    </a:solidFill>
                  </a:tcPr>
                </a:tc>
                <a:tc>
                  <a:txBody>
                    <a:bodyPr/>
                    <a:lstStyle/>
                    <a:p>
                      <a:pPr marL="0" marR="0" algn="ctr">
                        <a:lnSpc>
                          <a:spcPct val="115000"/>
                        </a:lnSpc>
                        <a:spcBef>
                          <a:spcPts val="0"/>
                        </a:spcBef>
                        <a:spcAft>
                          <a:spcPts val="0"/>
                        </a:spcAft>
                      </a:pPr>
                      <a:r>
                        <a:rPr lang="en-GB" sz="1800" dirty="0">
                          <a:effectLst/>
                          <a:latin typeface="Comic Sans MS" panose="030F0702030302020204" pitchFamily="66" charset="0"/>
                        </a:rPr>
                        <a:t>frequent</a:t>
                      </a:r>
                      <a:endParaRPr lang="en-GB" sz="1800" dirty="0">
                        <a:effectLst/>
                        <a:latin typeface="Comic Sans MS" panose="030F0702030302020204" pitchFamily="66" charset="0"/>
                        <a:ea typeface="Calibri"/>
                        <a:cs typeface="Times New Roman"/>
                      </a:endParaRPr>
                    </a:p>
                  </a:txBody>
                  <a:tcPr marT="0" marB="0" anchor="ctr">
                    <a:solidFill>
                      <a:schemeClr val="accent1">
                        <a:lumMod val="60000"/>
                        <a:lumOff val="40000"/>
                      </a:schemeClr>
                    </a:solidFill>
                  </a:tcPr>
                </a:tc>
                <a:tc>
                  <a:txBody>
                    <a:bodyPr/>
                    <a:lstStyle/>
                    <a:p>
                      <a:pPr marL="0" marR="0" algn="ctr">
                        <a:lnSpc>
                          <a:spcPct val="115000"/>
                        </a:lnSpc>
                        <a:spcBef>
                          <a:spcPts val="0"/>
                        </a:spcBef>
                        <a:spcAft>
                          <a:spcPts val="0"/>
                        </a:spcAft>
                      </a:pPr>
                      <a:r>
                        <a:rPr lang="en-GB" sz="1800" dirty="0">
                          <a:effectLst/>
                          <a:latin typeface="Comic Sans MS" panose="030F0702030302020204" pitchFamily="66" charset="0"/>
                        </a:rPr>
                        <a:t>increase</a:t>
                      </a:r>
                      <a:endParaRPr lang="en-GB" sz="1800" dirty="0">
                        <a:effectLst/>
                        <a:latin typeface="Comic Sans MS" panose="030F0702030302020204" pitchFamily="66" charset="0"/>
                        <a:ea typeface="Calibri"/>
                        <a:cs typeface="Times New Roman"/>
                      </a:endParaRPr>
                    </a:p>
                  </a:txBody>
                  <a:tcPr marT="0" marB="0" anchor="ctr">
                    <a:solidFill>
                      <a:schemeClr val="accent1">
                        <a:lumMod val="60000"/>
                        <a:lumOff val="40000"/>
                      </a:schemeClr>
                    </a:solidFill>
                  </a:tcPr>
                </a:tc>
                <a:extLst>
                  <a:ext uri="{0D108BD9-81ED-4DB2-BD59-A6C34878D82A}">
                    <a16:rowId xmlns:a16="http://schemas.microsoft.com/office/drawing/2014/main" val="10001"/>
                  </a:ext>
                </a:extLst>
              </a:tr>
              <a:tr h="264160">
                <a:tc>
                  <a:txBody>
                    <a:bodyPr/>
                    <a:lstStyle/>
                    <a:p>
                      <a:pPr marL="0" marR="0" algn="ctr">
                        <a:lnSpc>
                          <a:spcPct val="115000"/>
                        </a:lnSpc>
                        <a:spcBef>
                          <a:spcPts val="0"/>
                        </a:spcBef>
                        <a:spcAft>
                          <a:spcPts val="0"/>
                        </a:spcAft>
                      </a:pPr>
                      <a:r>
                        <a:rPr lang="en-GB" sz="1800">
                          <a:effectLst/>
                          <a:latin typeface="Comic Sans MS" panose="030F0702030302020204" pitchFamily="66" charset="0"/>
                        </a:rPr>
                        <a:t>level</a:t>
                      </a:r>
                      <a:endParaRPr lang="en-GB" sz="1800">
                        <a:effectLst/>
                        <a:latin typeface="Comic Sans MS" panose="030F0702030302020204" pitchFamily="66" charset="0"/>
                        <a:ea typeface="Calibri"/>
                        <a:cs typeface="Times New Roman"/>
                      </a:endParaRPr>
                    </a:p>
                  </a:txBody>
                  <a:tcPr marT="0" marB="0" anchor="ctr">
                    <a:solidFill>
                      <a:schemeClr val="accent1">
                        <a:lumMod val="60000"/>
                        <a:lumOff val="40000"/>
                      </a:schemeClr>
                    </a:solidFill>
                  </a:tcPr>
                </a:tc>
                <a:tc>
                  <a:txBody>
                    <a:bodyPr/>
                    <a:lstStyle/>
                    <a:p>
                      <a:pPr marL="0" marR="0" algn="ctr">
                        <a:lnSpc>
                          <a:spcPct val="115000"/>
                        </a:lnSpc>
                        <a:spcBef>
                          <a:spcPts val="0"/>
                        </a:spcBef>
                        <a:spcAft>
                          <a:spcPts val="0"/>
                        </a:spcAft>
                      </a:pPr>
                      <a:r>
                        <a:rPr lang="en-GB" sz="1800" dirty="0" smtClean="0">
                          <a:effectLst/>
                          <a:latin typeface="Comic Sans MS" panose="030F0702030302020204" pitchFamily="66" charset="0"/>
                          <a:ea typeface="Calibri"/>
                          <a:cs typeface="Times New Roman"/>
                        </a:rPr>
                        <a:t>darker</a:t>
                      </a:r>
                      <a:endParaRPr lang="en-GB" sz="1800" dirty="0">
                        <a:effectLst/>
                        <a:latin typeface="Comic Sans MS" panose="030F0702030302020204" pitchFamily="66" charset="0"/>
                        <a:ea typeface="Calibri"/>
                        <a:cs typeface="Times New Roman"/>
                      </a:endParaRPr>
                    </a:p>
                  </a:txBody>
                  <a:tcPr marT="0" marB="0" anchor="ctr">
                    <a:solidFill>
                      <a:schemeClr val="accent1">
                        <a:lumMod val="60000"/>
                        <a:lumOff val="40000"/>
                      </a:schemeClr>
                    </a:solidFill>
                  </a:tcPr>
                </a:tc>
                <a:tc>
                  <a:txBody>
                    <a:bodyPr/>
                    <a:lstStyle/>
                    <a:p>
                      <a:pPr marL="0" marR="0" algn="ctr">
                        <a:lnSpc>
                          <a:spcPct val="115000"/>
                        </a:lnSpc>
                        <a:spcBef>
                          <a:spcPts val="0"/>
                        </a:spcBef>
                        <a:spcAft>
                          <a:spcPts val="0"/>
                        </a:spcAft>
                      </a:pPr>
                      <a:r>
                        <a:rPr lang="en-GB" sz="1800" dirty="0">
                          <a:effectLst/>
                          <a:latin typeface="Comic Sans MS" panose="030F0702030302020204" pitchFamily="66" charset="0"/>
                        </a:rPr>
                        <a:t>size</a:t>
                      </a:r>
                      <a:endParaRPr lang="en-GB" sz="1800" dirty="0">
                        <a:effectLst/>
                        <a:latin typeface="Comic Sans MS" panose="030F0702030302020204" pitchFamily="66" charset="0"/>
                        <a:ea typeface="Calibri"/>
                        <a:cs typeface="Times New Roman"/>
                      </a:endParaRPr>
                    </a:p>
                  </a:txBody>
                  <a:tcPr marT="0" marB="0" anchor="ctr">
                    <a:solidFill>
                      <a:schemeClr val="accent1">
                        <a:lumMod val="60000"/>
                        <a:lumOff val="40000"/>
                      </a:schemeClr>
                    </a:solidFill>
                  </a:tcPr>
                </a:tc>
                <a:tc>
                  <a:txBody>
                    <a:bodyPr/>
                    <a:lstStyle/>
                    <a:p>
                      <a:pPr marL="0" marR="0" algn="ctr">
                        <a:lnSpc>
                          <a:spcPct val="115000"/>
                        </a:lnSpc>
                        <a:spcBef>
                          <a:spcPts val="0"/>
                        </a:spcBef>
                        <a:spcAft>
                          <a:spcPts val="0"/>
                        </a:spcAft>
                      </a:pPr>
                      <a:r>
                        <a:rPr lang="en-GB" sz="1800" dirty="0">
                          <a:effectLst/>
                          <a:latin typeface="Comic Sans MS" panose="030F0702030302020204" pitchFamily="66" charset="0"/>
                        </a:rPr>
                        <a:t>decrease</a:t>
                      </a:r>
                      <a:endParaRPr lang="en-GB" sz="1800" dirty="0">
                        <a:effectLst/>
                        <a:latin typeface="Comic Sans MS" panose="030F0702030302020204" pitchFamily="66" charset="0"/>
                        <a:ea typeface="Calibri"/>
                        <a:cs typeface="Times New Roman"/>
                      </a:endParaRPr>
                    </a:p>
                  </a:txBody>
                  <a:tcPr marT="0" marB="0" anchor="ctr">
                    <a:solidFill>
                      <a:schemeClr val="accent1">
                        <a:lumMod val="60000"/>
                        <a:lumOff val="4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16219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32000" y="152399"/>
            <a:ext cx="9855200" cy="1142999"/>
          </a:xfrm>
        </p:spPr>
        <p:style>
          <a:lnRef idx="1">
            <a:schemeClr val="accent3"/>
          </a:lnRef>
          <a:fillRef idx="2">
            <a:schemeClr val="accent3"/>
          </a:fillRef>
          <a:effectRef idx="1">
            <a:schemeClr val="accent3"/>
          </a:effectRef>
          <a:fontRef idx="minor">
            <a:schemeClr val="dk1"/>
          </a:fontRef>
        </p:style>
        <p:txBody>
          <a:bodyPr>
            <a:noAutofit/>
          </a:bodyPr>
          <a:lstStyle/>
          <a:p>
            <a:r>
              <a:rPr lang="en-GB" sz="3200" dirty="0" smtClean="0">
                <a:latin typeface="Kristen ITC" pitchFamily="66" charset="0"/>
              </a:rPr>
              <a:t>What is the future of tropical storms in the Philippines?</a:t>
            </a:r>
            <a:endParaRPr lang="en-GB" sz="3200" dirty="0">
              <a:latin typeface="Kristen ITC" pitchFamily="66" charset="0"/>
            </a:endParaRPr>
          </a:p>
        </p:txBody>
      </p:sp>
      <p:sp>
        <p:nvSpPr>
          <p:cNvPr id="6" name="Content Placeholder 5"/>
          <p:cNvSpPr>
            <a:spLocks noGrp="1"/>
          </p:cNvSpPr>
          <p:nvPr>
            <p:ph idx="1"/>
          </p:nvPr>
        </p:nvSpPr>
        <p:spPr>
          <a:xfrm>
            <a:off x="0" y="1447799"/>
            <a:ext cx="12192000" cy="5410201"/>
          </a:xfrm>
        </p:spPr>
        <p:style>
          <a:lnRef idx="1">
            <a:schemeClr val="accent1"/>
          </a:lnRef>
          <a:fillRef idx="2">
            <a:schemeClr val="accent1"/>
          </a:fillRef>
          <a:effectRef idx="1">
            <a:schemeClr val="accent1"/>
          </a:effectRef>
          <a:fontRef idx="minor">
            <a:schemeClr val="dk1"/>
          </a:fontRef>
        </p:style>
        <p:txBody>
          <a:bodyPr anchor="t">
            <a:noAutofit/>
          </a:bodyPr>
          <a:lstStyle/>
          <a:p>
            <a:pPr marL="0" indent="0" algn="ctr">
              <a:buNone/>
            </a:pPr>
            <a:r>
              <a:rPr lang="en-GB" sz="1800" b="1" dirty="0" smtClean="0">
                <a:latin typeface="Kristen ITC" pitchFamily="66" charset="0"/>
              </a:rPr>
              <a:t>Check your answers for your explanation to </a:t>
            </a:r>
            <a:r>
              <a:rPr lang="en-GB" sz="1800" b="1" dirty="0" err="1" smtClean="0">
                <a:latin typeface="Kristen ITC" pitchFamily="66" charset="0"/>
              </a:rPr>
              <a:t>Yanna</a:t>
            </a:r>
            <a:r>
              <a:rPr lang="en-GB" sz="1800" b="1" dirty="0" smtClean="0">
                <a:latin typeface="Kristen ITC" pitchFamily="66" charset="0"/>
              </a:rPr>
              <a:t> about the possible effects of climate change on tropical storms.</a:t>
            </a:r>
          </a:p>
          <a:p>
            <a:pPr marL="0" indent="0">
              <a:buNone/>
            </a:pPr>
            <a:endParaRPr lang="en-GB" sz="1400" dirty="0">
              <a:latin typeface="Kristen ITC" pitchFamily="66" charset="0"/>
            </a:endParaRPr>
          </a:p>
          <a:p>
            <a:pPr marL="0" indent="0">
              <a:buNone/>
            </a:pPr>
            <a:r>
              <a:rPr lang="en-GB" sz="1800" b="1" dirty="0">
                <a:latin typeface="Kristen ITC" pitchFamily="66" charset="0"/>
              </a:rPr>
              <a:t>Climate change </a:t>
            </a:r>
            <a:r>
              <a:rPr lang="en-GB" sz="1800" dirty="0">
                <a:latin typeface="Kristen ITC" pitchFamily="66" charset="0"/>
              </a:rPr>
              <a:t>does affect everyone.  Climate change can cause an increase in sea ________________ and an increase in the ________________ of the sea.</a:t>
            </a:r>
          </a:p>
          <a:p>
            <a:pPr marL="0" indent="0">
              <a:buNone/>
            </a:pPr>
            <a:endParaRPr lang="en-GB" sz="1000" dirty="0">
              <a:latin typeface="Kristen ITC" pitchFamily="66" charset="0"/>
            </a:endParaRPr>
          </a:p>
          <a:p>
            <a:pPr marL="0" indent="0">
              <a:buNone/>
            </a:pPr>
            <a:r>
              <a:rPr lang="en-GB" sz="1800" b="1" dirty="0">
                <a:latin typeface="Kristen ITC" pitchFamily="66" charset="0"/>
              </a:rPr>
              <a:t>Frequency: </a:t>
            </a:r>
            <a:r>
              <a:rPr lang="en-GB" sz="1800" dirty="0">
                <a:latin typeface="Kristen ITC" pitchFamily="66" charset="0"/>
              </a:rPr>
              <a:t>The evidence says that tropical storms may become more intense but not necessarily more __________________________.</a:t>
            </a:r>
          </a:p>
          <a:p>
            <a:pPr marL="0" indent="0">
              <a:buNone/>
            </a:pPr>
            <a:endParaRPr lang="en-GB" sz="1000" b="1" dirty="0">
              <a:latin typeface="Kristen ITC" pitchFamily="66" charset="0"/>
            </a:endParaRPr>
          </a:p>
          <a:p>
            <a:pPr marL="0" indent="0">
              <a:buNone/>
            </a:pPr>
            <a:r>
              <a:rPr lang="en-GB" sz="1800" b="1" dirty="0">
                <a:latin typeface="Kristen ITC" pitchFamily="66" charset="0"/>
              </a:rPr>
              <a:t>Distribution: </a:t>
            </a:r>
            <a:r>
              <a:rPr lang="en-GB" sz="1800" dirty="0">
                <a:latin typeface="Kristen ITC" pitchFamily="66" charset="0"/>
              </a:rPr>
              <a:t>Warmer seas mean that the source areas for tropical storms become further ________________ and </a:t>
            </a:r>
            <a:r>
              <a:rPr lang="en-GB" sz="1800" dirty="0" smtClean="0">
                <a:latin typeface="Kristen ITC" pitchFamily="66" charset="0"/>
              </a:rPr>
              <a:t>south </a:t>
            </a:r>
            <a:r>
              <a:rPr lang="en-GB" sz="1800" dirty="0">
                <a:latin typeface="Kristen ITC" pitchFamily="66" charset="0"/>
              </a:rPr>
              <a:t>of the equator.  Higher sea levels mean that more _____________ lying coastal communities will be affected.</a:t>
            </a:r>
          </a:p>
          <a:p>
            <a:pPr marL="0" indent="0">
              <a:buNone/>
            </a:pPr>
            <a:endParaRPr lang="en-GB" sz="1000" b="1" dirty="0">
              <a:latin typeface="Kristen ITC" pitchFamily="66" charset="0"/>
            </a:endParaRPr>
          </a:p>
          <a:p>
            <a:pPr marL="0" indent="0">
              <a:buNone/>
            </a:pPr>
            <a:r>
              <a:rPr lang="en-GB" sz="1800" b="1" dirty="0">
                <a:latin typeface="Kristen ITC" pitchFamily="66" charset="0"/>
              </a:rPr>
              <a:t>Intensity: </a:t>
            </a:r>
            <a:r>
              <a:rPr lang="en-GB" sz="1800" dirty="0">
                <a:latin typeface="Kristen ITC" pitchFamily="66" charset="0"/>
              </a:rPr>
              <a:t>_______________ seas mean more energy to _______________ the intensity of tropical storms.</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2907" t="44918" b="27541"/>
          <a:stretch/>
        </p:blipFill>
        <p:spPr>
          <a:xfrm>
            <a:off x="304801" y="152401"/>
            <a:ext cx="1456879" cy="121919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269536331"/>
              </p:ext>
            </p:extLst>
          </p:nvPr>
        </p:nvGraphicFramePr>
        <p:xfrm>
          <a:off x="101600" y="5835396"/>
          <a:ext cx="11988800" cy="946404"/>
        </p:xfrm>
        <a:graphic>
          <a:graphicData uri="http://schemas.openxmlformats.org/drawingml/2006/table">
            <a:tbl>
              <a:tblPr firstRow="1" firstCol="1" bandRow="1">
                <a:tableStyleId>{5940675A-B579-460E-94D1-54222C63F5DA}</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264160">
                <a:tc>
                  <a:txBody>
                    <a:bodyPr/>
                    <a:lstStyle/>
                    <a:p>
                      <a:pPr marL="0" marR="0" algn="ctr">
                        <a:lnSpc>
                          <a:spcPct val="115000"/>
                        </a:lnSpc>
                        <a:spcBef>
                          <a:spcPts val="0"/>
                        </a:spcBef>
                        <a:spcAft>
                          <a:spcPts val="0"/>
                        </a:spcAft>
                      </a:pPr>
                      <a:r>
                        <a:rPr lang="en-GB" sz="1800" b="1" dirty="0">
                          <a:effectLst/>
                          <a:latin typeface="Comic Sans MS" panose="030F0702030302020204" pitchFamily="66" charset="0"/>
                        </a:rPr>
                        <a:t>low</a:t>
                      </a:r>
                      <a:endParaRPr lang="en-GB" sz="1800" b="1" dirty="0">
                        <a:effectLst/>
                        <a:latin typeface="Comic Sans MS" panose="030F0702030302020204" pitchFamily="66" charset="0"/>
                        <a:ea typeface="Calibri"/>
                        <a:cs typeface="Times New Roman"/>
                      </a:endParaRPr>
                    </a:p>
                  </a:txBody>
                  <a:tcPr marT="0" marB="0" anchor="ctr">
                    <a:solidFill>
                      <a:schemeClr val="accent1">
                        <a:lumMod val="60000"/>
                        <a:lumOff val="40000"/>
                      </a:schemeClr>
                    </a:solidFill>
                  </a:tcPr>
                </a:tc>
                <a:tc>
                  <a:txBody>
                    <a:bodyPr/>
                    <a:lstStyle/>
                    <a:p>
                      <a:pPr marL="0" marR="0" algn="ctr">
                        <a:lnSpc>
                          <a:spcPct val="115000"/>
                        </a:lnSpc>
                        <a:spcBef>
                          <a:spcPts val="0"/>
                        </a:spcBef>
                        <a:spcAft>
                          <a:spcPts val="0"/>
                        </a:spcAft>
                      </a:pPr>
                      <a:r>
                        <a:rPr lang="en-GB" sz="1800" dirty="0" smtClean="0">
                          <a:effectLst/>
                          <a:latin typeface="Comic Sans MS" panose="030F0702030302020204" pitchFamily="66" charset="0"/>
                          <a:ea typeface="Calibri"/>
                          <a:cs typeface="Times New Roman"/>
                        </a:rPr>
                        <a:t>less</a:t>
                      </a:r>
                      <a:r>
                        <a:rPr lang="en-GB" sz="1800" baseline="0" dirty="0" smtClean="0">
                          <a:effectLst/>
                          <a:latin typeface="Comic Sans MS" panose="030F0702030302020204" pitchFamily="66" charset="0"/>
                          <a:ea typeface="Calibri"/>
                          <a:cs typeface="Times New Roman"/>
                        </a:rPr>
                        <a:t> frequent</a:t>
                      </a:r>
                      <a:endParaRPr lang="en-GB" sz="1800" dirty="0">
                        <a:effectLst/>
                        <a:latin typeface="Comic Sans MS" panose="030F0702030302020204" pitchFamily="66" charset="0"/>
                        <a:ea typeface="Calibri"/>
                        <a:cs typeface="Times New Roman"/>
                      </a:endParaRPr>
                    </a:p>
                  </a:txBody>
                  <a:tcPr marT="0" marB="0" anchor="ctr">
                    <a:solidFill>
                      <a:schemeClr val="accent1">
                        <a:lumMod val="60000"/>
                        <a:lumOff val="40000"/>
                      </a:schemeClr>
                    </a:solidFill>
                  </a:tcPr>
                </a:tc>
                <a:tc>
                  <a:txBody>
                    <a:bodyPr/>
                    <a:lstStyle/>
                    <a:p>
                      <a:pPr marL="0" marR="0" algn="ctr">
                        <a:lnSpc>
                          <a:spcPct val="115000"/>
                        </a:lnSpc>
                        <a:spcBef>
                          <a:spcPts val="0"/>
                        </a:spcBef>
                        <a:spcAft>
                          <a:spcPts val="0"/>
                        </a:spcAft>
                      </a:pPr>
                      <a:r>
                        <a:rPr lang="en-GB" sz="1800" dirty="0">
                          <a:effectLst/>
                          <a:latin typeface="Comic Sans MS" panose="030F0702030302020204" pitchFamily="66" charset="0"/>
                        </a:rPr>
                        <a:t>west</a:t>
                      </a:r>
                      <a:endParaRPr lang="en-GB" sz="1800" dirty="0">
                        <a:effectLst/>
                        <a:latin typeface="Comic Sans MS" panose="030F0702030302020204" pitchFamily="66" charset="0"/>
                        <a:ea typeface="Calibri"/>
                        <a:cs typeface="Times New Roman"/>
                      </a:endParaRPr>
                    </a:p>
                  </a:txBody>
                  <a:tcPr marT="0" marB="0" anchor="ctr">
                    <a:solidFill>
                      <a:schemeClr val="accent1">
                        <a:lumMod val="60000"/>
                        <a:lumOff val="40000"/>
                      </a:schemeClr>
                    </a:solidFill>
                  </a:tcPr>
                </a:tc>
                <a:tc>
                  <a:txBody>
                    <a:bodyPr/>
                    <a:lstStyle/>
                    <a:p>
                      <a:pPr marL="0" marR="0" algn="ctr">
                        <a:lnSpc>
                          <a:spcPct val="115000"/>
                        </a:lnSpc>
                        <a:spcBef>
                          <a:spcPts val="0"/>
                        </a:spcBef>
                        <a:spcAft>
                          <a:spcPts val="0"/>
                        </a:spcAft>
                      </a:pPr>
                      <a:r>
                        <a:rPr lang="en-GB" sz="1800" b="1" dirty="0" smtClean="0">
                          <a:effectLst/>
                          <a:latin typeface="Comic Sans MS" panose="030F0702030302020204" pitchFamily="66" charset="0"/>
                          <a:ea typeface="+mn-ea"/>
                          <a:cs typeface="+mn-cs"/>
                        </a:rPr>
                        <a:t>north</a:t>
                      </a:r>
                      <a:endParaRPr lang="en-GB" sz="1800" b="1" dirty="0">
                        <a:effectLst/>
                        <a:latin typeface="Comic Sans MS" panose="030F0702030302020204" pitchFamily="66" charset="0"/>
                        <a:ea typeface="Calibri"/>
                        <a:cs typeface="Times New Roman"/>
                      </a:endParaRPr>
                    </a:p>
                  </a:txBody>
                  <a:tcPr marT="0" marB="0" anchor="ctr">
                    <a:solidFill>
                      <a:schemeClr val="accent1">
                        <a:lumMod val="60000"/>
                        <a:lumOff val="40000"/>
                      </a:schemeClr>
                    </a:solidFill>
                  </a:tcPr>
                </a:tc>
                <a:extLst>
                  <a:ext uri="{0D108BD9-81ED-4DB2-BD59-A6C34878D82A}">
                    <a16:rowId xmlns:a16="http://schemas.microsoft.com/office/drawing/2014/main" val="10000"/>
                  </a:ext>
                </a:extLst>
              </a:tr>
              <a:tr h="264160">
                <a:tc>
                  <a:txBody>
                    <a:bodyPr/>
                    <a:lstStyle/>
                    <a:p>
                      <a:pPr marL="0" marR="0" algn="ctr">
                        <a:lnSpc>
                          <a:spcPct val="115000"/>
                        </a:lnSpc>
                        <a:spcBef>
                          <a:spcPts val="0"/>
                        </a:spcBef>
                        <a:spcAft>
                          <a:spcPts val="0"/>
                        </a:spcAft>
                      </a:pPr>
                      <a:r>
                        <a:rPr lang="en-GB" sz="1800" b="1" dirty="0" smtClean="0">
                          <a:effectLst/>
                          <a:latin typeface="Comic Sans MS" panose="030F0702030302020204" pitchFamily="66" charset="0"/>
                        </a:rPr>
                        <a:t>temperature</a:t>
                      </a:r>
                      <a:endParaRPr lang="en-GB" sz="1800" b="1" dirty="0">
                        <a:effectLst/>
                        <a:latin typeface="Comic Sans MS" panose="030F0702030302020204" pitchFamily="66" charset="0"/>
                        <a:ea typeface="Calibri"/>
                        <a:cs typeface="Times New Roman"/>
                      </a:endParaRPr>
                    </a:p>
                  </a:txBody>
                  <a:tcPr marT="0" marB="0" anchor="ctr">
                    <a:solidFill>
                      <a:schemeClr val="accent1">
                        <a:lumMod val="60000"/>
                        <a:lumOff val="40000"/>
                      </a:schemeClr>
                    </a:solidFill>
                  </a:tcPr>
                </a:tc>
                <a:tc>
                  <a:txBody>
                    <a:bodyPr/>
                    <a:lstStyle/>
                    <a:p>
                      <a:pPr marL="0" marR="0" algn="ctr">
                        <a:lnSpc>
                          <a:spcPct val="115000"/>
                        </a:lnSpc>
                        <a:spcBef>
                          <a:spcPts val="0"/>
                        </a:spcBef>
                        <a:spcAft>
                          <a:spcPts val="0"/>
                        </a:spcAft>
                      </a:pPr>
                      <a:r>
                        <a:rPr lang="en-GB" sz="1800" b="1" dirty="0" smtClean="0">
                          <a:effectLst/>
                          <a:latin typeface="Comic Sans MS" panose="030F0702030302020204" pitchFamily="66" charset="0"/>
                          <a:ea typeface="Calibri"/>
                          <a:cs typeface="Times New Roman"/>
                        </a:rPr>
                        <a:t>warmer</a:t>
                      </a:r>
                      <a:endParaRPr lang="en-GB" sz="1800" b="1" dirty="0">
                        <a:effectLst/>
                        <a:latin typeface="Comic Sans MS" panose="030F0702030302020204" pitchFamily="66" charset="0"/>
                        <a:ea typeface="Calibri"/>
                        <a:cs typeface="Times New Roman"/>
                      </a:endParaRPr>
                    </a:p>
                  </a:txBody>
                  <a:tcPr marT="0" marB="0" anchor="ctr">
                    <a:solidFill>
                      <a:schemeClr val="accent1">
                        <a:lumMod val="60000"/>
                        <a:lumOff val="40000"/>
                      </a:schemeClr>
                    </a:solidFill>
                  </a:tcPr>
                </a:tc>
                <a:tc>
                  <a:txBody>
                    <a:bodyPr/>
                    <a:lstStyle/>
                    <a:p>
                      <a:pPr marL="0" marR="0" algn="ctr">
                        <a:lnSpc>
                          <a:spcPct val="115000"/>
                        </a:lnSpc>
                        <a:spcBef>
                          <a:spcPts val="0"/>
                        </a:spcBef>
                        <a:spcAft>
                          <a:spcPts val="0"/>
                        </a:spcAft>
                      </a:pPr>
                      <a:r>
                        <a:rPr lang="en-GB" sz="1800" b="1" dirty="0">
                          <a:effectLst/>
                          <a:latin typeface="Comic Sans MS" panose="030F0702030302020204" pitchFamily="66" charset="0"/>
                        </a:rPr>
                        <a:t>frequent</a:t>
                      </a:r>
                      <a:endParaRPr lang="en-GB" sz="1800" b="1" dirty="0">
                        <a:effectLst/>
                        <a:latin typeface="Comic Sans MS" panose="030F0702030302020204" pitchFamily="66" charset="0"/>
                        <a:ea typeface="Calibri"/>
                        <a:cs typeface="Times New Roman"/>
                      </a:endParaRPr>
                    </a:p>
                  </a:txBody>
                  <a:tcPr marT="0" marB="0" anchor="ctr">
                    <a:solidFill>
                      <a:schemeClr val="accent1">
                        <a:lumMod val="60000"/>
                        <a:lumOff val="40000"/>
                      </a:schemeClr>
                    </a:solidFill>
                  </a:tcPr>
                </a:tc>
                <a:tc>
                  <a:txBody>
                    <a:bodyPr/>
                    <a:lstStyle/>
                    <a:p>
                      <a:pPr marL="0" marR="0" algn="ctr">
                        <a:lnSpc>
                          <a:spcPct val="115000"/>
                        </a:lnSpc>
                        <a:spcBef>
                          <a:spcPts val="0"/>
                        </a:spcBef>
                        <a:spcAft>
                          <a:spcPts val="0"/>
                        </a:spcAft>
                      </a:pPr>
                      <a:r>
                        <a:rPr lang="en-GB" sz="1800" b="1" dirty="0">
                          <a:effectLst/>
                          <a:latin typeface="Comic Sans MS" panose="030F0702030302020204" pitchFamily="66" charset="0"/>
                        </a:rPr>
                        <a:t>increase</a:t>
                      </a:r>
                      <a:endParaRPr lang="en-GB" sz="1800" b="1" dirty="0">
                        <a:effectLst/>
                        <a:latin typeface="Comic Sans MS" panose="030F0702030302020204" pitchFamily="66" charset="0"/>
                        <a:ea typeface="Calibri"/>
                        <a:cs typeface="Times New Roman"/>
                      </a:endParaRPr>
                    </a:p>
                  </a:txBody>
                  <a:tcPr marT="0" marB="0" anchor="ctr">
                    <a:solidFill>
                      <a:schemeClr val="accent1">
                        <a:lumMod val="60000"/>
                        <a:lumOff val="40000"/>
                      </a:schemeClr>
                    </a:solidFill>
                  </a:tcPr>
                </a:tc>
                <a:extLst>
                  <a:ext uri="{0D108BD9-81ED-4DB2-BD59-A6C34878D82A}">
                    <a16:rowId xmlns:a16="http://schemas.microsoft.com/office/drawing/2014/main" val="10001"/>
                  </a:ext>
                </a:extLst>
              </a:tr>
              <a:tr h="264160">
                <a:tc>
                  <a:txBody>
                    <a:bodyPr/>
                    <a:lstStyle/>
                    <a:p>
                      <a:pPr marL="0" marR="0" algn="ctr">
                        <a:lnSpc>
                          <a:spcPct val="115000"/>
                        </a:lnSpc>
                        <a:spcBef>
                          <a:spcPts val="0"/>
                        </a:spcBef>
                        <a:spcAft>
                          <a:spcPts val="0"/>
                        </a:spcAft>
                      </a:pPr>
                      <a:r>
                        <a:rPr lang="en-GB" sz="1800" b="1" dirty="0">
                          <a:effectLst/>
                          <a:latin typeface="Comic Sans MS" panose="030F0702030302020204" pitchFamily="66" charset="0"/>
                        </a:rPr>
                        <a:t>level</a:t>
                      </a:r>
                      <a:endParaRPr lang="en-GB" sz="1800" b="1" dirty="0">
                        <a:effectLst/>
                        <a:latin typeface="Comic Sans MS" panose="030F0702030302020204" pitchFamily="66" charset="0"/>
                        <a:ea typeface="Calibri"/>
                        <a:cs typeface="Times New Roman"/>
                      </a:endParaRPr>
                    </a:p>
                  </a:txBody>
                  <a:tcPr marT="0" marB="0" anchor="ctr">
                    <a:solidFill>
                      <a:schemeClr val="accent1">
                        <a:lumMod val="60000"/>
                        <a:lumOff val="40000"/>
                      </a:schemeClr>
                    </a:solidFill>
                  </a:tcPr>
                </a:tc>
                <a:tc>
                  <a:txBody>
                    <a:bodyPr/>
                    <a:lstStyle/>
                    <a:p>
                      <a:pPr marL="0" marR="0" algn="ctr">
                        <a:lnSpc>
                          <a:spcPct val="115000"/>
                        </a:lnSpc>
                        <a:spcBef>
                          <a:spcPts val="0"/>
                        </a:spcBef>
                        <a:spcAft>
                          <a:spcPts val="0"/>
                        </a:spcAft>
                      </a:pPr>
                      <a:r>
                        <a:rPr lang="en-GB" sz="1800" dirty="0" smtClean="0">
                          <a:effectLst/>
                          <a:latin typeface="Comic Sans MS" panose="030F0702030302020204" pitchFamily="66" charset="0"/>
                          <a:ea typeface="Calibri"/>
                          <a:cs typeface="Times New Roman"/>
                        </a:rPr>
                        <a:t>darker</a:t>
                      </a:r>
                      <a:endParaRPr lang="en-GB" sz="1800" dirty="0">
                        <a:effectLst/>
                        <a:latin typeface="Comic Sans MS" panose="030F0702030302020204" pitchFamily="66" charset="0"/>
                        <a:ea typeface="Calibri"/>
                        <a:cs typeface="Times New Roman"/>
                      </a:endParaRPr>
                    </a:p>
                  </a:txBody>
                  <a:tcPr marT="0" marB="0" anchor="ctr">
                    <a:solidFill>
                      <a:schemeClr val="accent1">
                        <a:lumMod val="60000"/>
                        <a:lumOff val="40000"/>
                      </a:schemeClr>
                    </a:solidFill>
                  </a:tcPr>
                </a:tc>
                <a:tc>
                  <a:txBody>
                    <a:bodyPr/>
                    <a:lstStyle/>
                    <a:p>
                      <a:pPr marL="0" marR="0" algn="ctr">
                        <a:lnSpc>
                          <a:spcPct val="115000"/>
                        </a:lnSpc>
                        <a:spcBef>
                          <a:spcPts val="0"/>
                        </a:spcBef>
                        <a:spcAft>
                          <a:spcPts val="0"/>
                        </a:spcAft>
                      </a:pPr>
                      <a:r>
                        <a:rPr lang="en-GB" sz="1800" dirty="0">
                          <a:effectLst/>
                          <a:latin typeface="Comic Sans MS" panose="030F0702030302020204" pitchFamily="66" charset="0"/>
                        </a:rPr>
                        <a:t>size</a:t>
                      </a:r>
                      <a:endParaRPr lang="en-GB" sz="1800" dirty="0">
                        <a:effectLst/>
                        <a:latin typeface="Comic Sans MS" panose="030F0702030302020204" pitchFamily="66" charset="0"/>
                        <a:ea typeface="Calibri"/>
                        <a:cs typeface="Times New Roman"/>
                      </a:endParaRPr>
                    </a:p>
                  </a:txBody>
                  <a:tcPr marT="0" marB="0" anchor="ctr">
                    <a:solidFill>
                      <a:schemeClr val="accent1">
                        <a:lumMod val="60000"/>
                        <a:lumOff val="40000"/>
                      </a:schemeClr>
                    </a:solidFill>
                  </a:tcPr>
                </a:tc>
                <a:tc>
                  <a:txBody>
                    <a:bodyPr/>
                    <a:lstStyle/>
                    <a:p>
                      <a:pPr marL="0" marR="0" algn="ctr">
                        <a:lnSpc>
                          <a:spcPct val="115000"/>
                        </a:lnSpc>
                        <a:spcBef>
                          <a:spcPts val="0"/>
                        </a:spcBef>
                        <a:spcAft>
                          <a:spcPts val="0"/>
                        </a:spcAft>
                      </a:pPr>
                      <a:r>
                        <a:rPr lang="en-GB" sz="1800" dirty="0">
                          <a:effectLst/>
                          <a:latin typeface="Comic Sans MS" panose="030F0702030302020204" pitchFamily="66" charset="0"/>
                        </a:rPr>
                        <a:t>decrease</a:t>
                      </a:r>
                      <a:endParaRPr lang="en-GB" sz="1800" dirty="0">
                        <a:effectLst/>
                        <a:latin typeface="Comic Sans MS" panose="030F0702030302020204" pitchFamily="66" charset="0"/>
                        <a:ea typeface="Calibri"/>
                        <a:cs typeface="Times New Roman"/>
                      </a:endParaRPr>
                    </a:p>
                  </a:txBody>
                  <a:tcPr marT="0" marB="0" anchor="ctr">
                    <a:solidFill>
                      <a:schemeClr val="accent1">
                        <a:lumMod val="60000"/>
                        <a:lumOff val="40000"/>
                      </a:schemeClr>
                    </a:solidFill>
                  </a:tcPr>
                </a:tc>
                <a:extLst>
                  <a:ext uri="{0D108BD9-81ED-4DB2-BD59-A6C34878D82A}">
                    <a16:rowId xmlns:a16="http://schemas.microsoft.com/office/drawing/2014/main" val="10002"/>
                  </a:ext>
                </a:extLst>
              </a:tr>
            </a:tbl>
          </a:graphicData>
        </a:graphic>
      </p:graphicFrame>
      <p:sp>
        <p:nvSpPr>
          <p:cNvPr id="2" name="Rectangle 1"/>
          <p:cNvSpPr/>
          <p:nvPr/>
        </p:nvSpPr>
        <p:spPr>
          <a:xfrm>
            <a:off x="9559548" y="2221554"/>
            <a:ext cx="1564851" cy="410882"/>
          </a:xfrm>
          <a:prstGeom prst="rect">
            <a:avLst/>
          </a:prstGeom>
          <a:ln>
            <a:noFill/>
          </a:ln>
        </p:spPr>
        <p:txBody>
          <a:bodyPr wrap="none">
            <a:spAutoFit/>
          </a:bodyPr>
          <a:lstStyle/>
          <a:p>
            <a:pPr algn="ctr">
              <a:lnSpc>
                <a:spcPct val="115000"/>
              </a:lnSpc>
            </a:pPr>
            <a:r>
              <a:rPr lang="en-GB" b="1" dirty="0">
                <a:solidFill>
                  <a:srgbClr val="C00000"/>
                </a:solidFill>
                <a:latin typeface="Comic Sans MS" panose="030F0702030302020204" pitchFamily="66" charset="0"/>
              </a:rPr>
              <a:t>temperature</a:t>
            </a:r>
            <a:endParaRPr lang="en-GB" b="1" dirty="0">
              <a:solidFill>
                <a:srgbClr val="C00000"/>
              </a:solidFill>
              <a:latin typeface="Comic Sans MS" panose="030F0702030302020204" pitchFamily="66" charset="0"/>
              <a:ea typeface="Calibri"/>
              <a:cs typeface="Times New Roman"/>
            </a:endParaRPr>
          </a:p>
        </p:txBody>
      </p:sp>
      <p:sp>
        <p:nvSpPr>
          <p:cNvPr id="4" name="Rectangle 3"/>
          <p:cNvSpPr/>
          <p:nvPr/>
        </p:nvSpPr>
        <p:spPr>
          <a:xfrm>
            <a:off x="2415469" y="2553850"/>
            <a:ext cx="681597" cy="410882"/>
          </a:xfrm>
          <a:prstGeom prst="rect">
            <a:avLst/>
          </a:prstGeom>
        </p:spPr>
        <p:txBody>
          <a:bodyPr wrap="none">
            <a:spAutoFit/>
          </a:bodyPr>
          <a:lstStyle/>
          <a:p>
            <a:pPr algn="ctr">
              <a:lnSpc>
                <a:spcPct val="115000"/>
              </a:lnSpc>
            </a:pPr>
            <a:r>
              <a:rPr lang="en-GB" b="1" dirty="0">
                <a:solidFill>
                  <a:srgbClr val="C00000"/>
                </a:solidFill>
                <a:latin typeface="Comic Sans MS" panose="030F0702030302020204" pitchFamily="66" charset="0"/>
              </a:rPr>
              <a:t>level</a:t>
            </a:r>
            <a:endParaRPr lang="en-GB" b="1" dirty="0">
              <a:solidFill>
                <a:srgbClr val="C00000"/>
              </a:solidFill>
              <a:latin typeface="Comic Sans MS" panose="030F0702030302020204" pitchFamily="66" charset="0"/>
              <a:ea typeface="Calibri"/>
              <a:cs typeface="Times New Roman"/>
            </a:endParaRPr>
          </a:p>
        </p:txBody>
      </p:sp>
      <p:sp>
        <p:nvSpPr>
          <p:cNvPr id="7" name="Rectangle 6"/>
          <p:cNvSpPr/>
          <p:nvPr/>
        </p:nvSpPr>
        <p:spPr>
          <a:xfrm>
            <a:off x="1033240" y="3397171"/>
            <a:ext cx="1141658" cy="410882"/>
          </a:xfrm>
          <a:prstGeom prst="rect">
            <a:avLst/>
          </a:prstGeom>
        </p:spPr>
        <p:txBody>
          <a:bodyPr wrap="none">
            <a:spAutoFit/>
          </a:bodyPr>
          <a:lstStyle/>
          <a:p>
            <a:pPr algn="ctr">
              <a:lnSpc>
                <a:spcPct val="115000"/>
              </a:lnSpc>
            </a:pPr>
            <a:r>
              <a:rPr lang="en-GB" b="1" dirty="0">
                <a:solidFill>
                  <a:srgbClr val="C00000"/>
                </a:solidFill>
                <a:latin typeface="Comic Sans MS" panose="030F0702030302020204" pitchFamily="66" charset="0"/>
              </a:rPr>
              <a:t>frequent</a:t>
            </a:r>
            <a:endParaRPr lang="en-GB" b="1" dirty="0">
              <a:solidFill>
                <a:srgbClr val="C00000"/>
              </a:solidFill>
              <a:latin typeface="Comic Sans MS" panose="030F0702030302020204" pitchFamily="66" charset="0"/>
              <a:ea typeface="Calibri"/>
              <a:cs typeface="Times New Roman"/>
            </a:endParaRPr>
          </a:p>
        </p:txBody>
      </p:sp>
      <p:sp>
        <p:nvSpPr>
          <p:cNvPr id="9" name="Rectangle 8"/>
          <p:cNvSpPr/>
          <p:nvPr/>
        </p:nvSpPr>
        <p:spPr>
          <a:xfrm>
            <a:off x="10465734" y="4008719"/>
            <a:ext cx="779381" cy="410882"/>
          </a:xfrm>
          <a:prstGeom prst="rect">
            <a:avLst/>
          </a:prstGeom>
        </p:spPr>
        <p:txBody>
          <a:bodyPr wrap="none">
            <a:spAutoFit/>
          </a:bodyPr>
          <a:lstStyle/>
          <a:p>
            <a:pPr algn="ctr">
              <a:lnSpc>
                <a:spcPct val="115000"/>
              </a:lnSpc>
            </a:pPr>
            <a:r>
              <a:rPr lang="en-GB" b="1" dirty="0">
                <a:solidFill>
                  <a:srgbClr val="C00000"/>
                </a:solidFill>
                <a:latin typeface="Comic Sans MS" panose="030F0702030302020204" pitchFamily="66" charset="0"/>
              </a:rPr>
              <a:t>north</a:t>
            </a:r>
            <a:endParaRPr lang="en-GB" b="1" dirty="0">
              <a:solidFill>
                <a:srgbClr val="C00000"/>
              </a:solidFill>
              <a:latin typeface="Comic Sans MS" panose="030F0702030302020204" pitchFamily="66" charset="0"/>
              <a:ea typeface="Calibri"/>
              <a:cs typeface="Times New Roman"/>
            </a:endParaRPr>
          </a:p>
        </p:txBody>
      </p:sp>
      <p:sp>
        <p:nvSpPr>
          <p:cNvPr id="10" name="Rectangle 9"/>
          <p:cNvSpPr/>
          <p:nvPr/>
        </p:nvSpPr>
        <p:spPr>
          <a:xfrm>
            <a:off x="7216772" y="4315906"/>
            <a:ext cx="527709" cy="410882"/>
          </a:xfrm>
          <a:prstGeom prst="rect">
            <a:avLst/>
          </a:prstGeom>
        </p:spPr>
        <p:txBody>
          <a:bodyPr wrap="none">
            <a:spAutoFit/>
          </a:bodyPr>
          <a:lstStyle/>
          <a:p>
            <a:pPr algn="ctr">
              <a:lnSpc>
                <a:spcPct val="115000"/>
              </a:lnSpc>
            </a:pPr>
            <a:r>
              <a:rPr lang="en-GB" b="1" dirty="0">
                <a:solidFill>
                  <a:srgbClr val="C00000"/>
                </a:solidFill>
                <a:latin typeface="Comic Sans MS" panose="030F0702030302020204" pitchFamily="66" charset="0"/>
              </a:rPr>
              <a:t>low</a:t>
            </a:r>
            <a:endParaRPr lang="en-GB" b="1" dirty="0">
              <a:solidFill>
                <a:srgbClr val="C00000"/>
              </a:solidFill>
              <a:latin typeface="Comic Sans MS" panose="030F0702030302020204" pitchFamily="66" charset="0"/>
              <a:ea typeface="Calibri"/>
              <a:cs typeface="Times New Roman"/>
            </a:endParaRPr>
          </a:p>
        </p:txBody>
      </p:sp>
      <p:sp>
        <p:nvSpPr>
          <p:cNvPr id="11" name="Rectangle 10"/>
          <p:cNvSpPr/>
          <p:nvPr/>
        </p:nvSpPr>
        <p:spPr>
          <a:xfrm>
            <a:off x="1413272" y="5128560"/>
            <a:ext cx="1002197" cy="410882"/>
          </a:xfrm>
          <a:prstGeom prst="rect">
            <a:avLst/>
          </a:prstGeom>
        </p:spPr>
        <p:txBody>
          <a:bodyPr wrap="none">
            <a:spAutoFit/>
          </a:bodyPr>
          <a:lstStyle/>
          <a:p>
            <a:pPr algn="ctr">
              <a:lnSpc>
                <a:spcPct val="115000"/>
              </a:lnSpc>
            </a:pPr>
            <a:r>
              <a:rPr lang="en-GB" b="1" dirty="0">
                <a:solidFill>
                  <a:srgbClr val="C00000"/>
                </a:solidFill>
                <a:latin typeface="Comic Sans MS" panose="030F0702030302020204" pitchFamily="66" charset="0"/>
                <a:ea typeface="Calibri"/>
                <a:cs typeface="Times New Roman"/>
              </a:rPr>
              <a:t>warmer</a:t>
            </a:r>
          </a:p>
        </p:txBody>
      </p:sp>
      <p:sp>
        <p:nvSpPr>
          <p:cNvPr id="12" name="Rectangle 11"/>
          <p:cNvSpPr/>
          <p:nvPr/>
        </p:nvSpPr>
        <p:spPr>
          <a:xfrm>
            <a:off x="6255299" y="5098709"/>
            <a:ext cx="1098378" cy="410882"/>
          </a:xfrm>
          <a:prstGeom prst="rect">
            <a:avLst/>
          </a:prstGeom>
        </p:spPr>
        <p:txBody>
          <a:bodyPr wrap="none">
            <a:spAutoFit/>
          </a:bodyPr>
          <a:lstStyle/>
          <a:p>
            <a:pPr algn="ctr">
              <a:lnSpc>
                <a:spcPct val="115000"/>
              </a:lnSpc>
            </a:pPr>
            <a:r>
              <a:rPr lang="en-GB" b="1" dirty="0">
                <a:solidFill>
                  <a:srgbClr val="C00000"/>
                </a:solidFill>
                <a:latin typeface="Comic Sans MS" panose="030F0702030302020204" pitchFamily="66" charset="0"/>
              </a:rPr>
              <a:t>increase</a:t>
            </a:r>
            <a:endParaRPr lang="en-GB" b="1" dirty="0">
              <a:solidFill>
                <a:srgbClr val="C00000"/>
              </a:solidFill>
              <a:latin typeface="Comic Sans MS" panose="030F0702030302020204" pitchFamily="66" charset="0"/>
              <a:ea typeface="Calibri"/>
              <a:cs typeface="Times New Roman"/>
            </a:endParaRPr>
          </a:p>
        </p:txBody>
      </p:sp>
    </p:spTree>
    <p:extLst>
      <p:ext uri="{BB962C8B-B14F-4D97-AF65-F5344CB8AC3E}">
        <p14:creationId xmlns:p14="http://schemas.microsoft.com/office/powerpoint/2010/main" val="1393230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88678"/>
            <a:ext cx="5496986" cy="751114"/>
          </a:xfrm>
        </p:spPr>
        <p:txBody>
          <a:bodyPr>
            <a:normAutofit fontScale="90000"/>
          </a:bodyPr>
          <a:lstStyle/>
          <a:p>
            <a:pPr eaLnBrk="1" hangingPunct="1"/>
            <a:r>
              <a:rPr lang="en-US" altLang="en-US" sz="4800" dirty="0">
                <a:solidFill>
                  <a:srgbClr val="00B050"/>
                </a:solidFill>
                <a:latin typeface="Kristen ITC" panose="03050502040202030202" pitchFamily="66" charset="0"/>
              </a:rPr>
              <a:t>El Nino &amp; La Nina</a:t>
            </a: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984" y="0"/>
            <a:ext cx="6695016"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5" name="Picture 4" descr="el nin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4356" y="966165"/>
            <a:ext cx="5088633" cy="16397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6" name="Rectangle 1"/>
          <p:cNvSpPr>
            <a:spLocks noChangeArrowheads="1"/>
          </p:cNvSpPr>
          <p:nvPr/>
        </p:nvSpPr>
        <p:spPr bwMode="auto">
          <a:xfrm>
            <a:off x="147450" y="5672380"/>
            <a:ext cx="341873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0" fontAlgn="base" hangingPunct="0">
              <a:spcBef>
                <a:spcPct val="0"/>
              </a:spcBef>
              <a:spcAft>
                <a:spcPct val="0"/>
              </a:spcAft>
              <a:buFontTx/>
              <a:buNone/>
            </a:pPr>
            <a:r>
              <a:rPr lang="en-GB" altLang="en-US" sz="1800" dirty="0">
                <a:solidFill>
                  <a:srgbClr val="000000"/>
                </a:solidFill>
                <a:latin typeface="Kristen ITC" panose="03050502040202030202" pitchFamily="66" charset="0"/>
                <a:hlinkClick r:id="rId5"/>
              </a:rPr>
              <a:t>http://video.nationalgeographic.com/video/news/101-videos/el-nino</a:t>
            </a:r>
            <a:r>
              <a:rPr lang="en-GB" altLang="en-US" sz="1800" dirty="0">
                <a:solidFill>
                  <a:srgbClr val="000000"/>
                </a:solidFill>
                <a:latin typeface="Kristen ITC" panose="03050502040202030202" pitchFamily="66" charset="0"/>
              </a:rPr>
              <a:t> </a:t>
            </a:r>
          </a:p>
        </p:txBody>
      </p:sp>
      <p:pic>
        <p:nvPicPr>
          <p:cNvPr id="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6984" y="0"/>
            <a:ext cx="2290308" cy="94705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14356" y="2766831"/>
            <a:ext cx="5088634" cy="1477328"/>
          </a:xfrm>
          <a:prstGeom prst="rect">
            <a:avLst/>
          </a:prstGeom>
          <a:solidFill>
            <a:srgbClr val="FFFFCC"/>
          </a:solidFill>
          <a:ln>
            <a:solidFill>
              <a:schemeClr val="tx1"/>
            </a:solidFill>
          </a:ln>
        </p:spPr>
        <p:txBody>
          <a:bodyPr wrap="square">
            <a:spAutoFit/>
          </a:bodyPr>
          <a:lstStyle/>
          <a:p>
            <a:pPr algn="just"/>
            <a:r>
              <a:rPr lang="en-GB" dirty="0">
                <a:latin typeface="Kristen ITC" panose="03050502040202030202" pitchFamily="66" charset="0"/>
              </a:rPr>
              <a:t>El Niño and La Ni</a:t>
            </a:r>
            <a:r>
              <a:rPr lang="en-GB" dirty="0">
                <a:solidFill>
                  <a:srgbClr val="000000"/>
                </a:solidFill>
                <a:latin typeface="Kristen ITC" panose="03050502040202030202" pitchFamily="66" charset="0"/>
              </a:rPr>
              <a:t>ñ</a:t>
            </a:r>
            <a:r>
              <a:rPr lang="en-GB" dirty="0">
                <a:latin typeface="Kristen ITC" panose="03050502040202030202" pitchFamily="66" charset="0"/>
              </a:rPr>
              <a:t>a are </a:t>
            </a:r>
            <a:r>
              <a:rPr lang="en-GB" b="1" dirty="0">
                <a:solidFill>
                  <a:srgbClr val="FF0000"/>
                </a:solidFill>
                <a:latin typeface="Kristen ITC" panose="03050502040202030202" pitchFamily="66" charset="0"/>
              </a:rPr>
              <a:t>complex phenomena</a:t>
            </a:r>
            <a:r>
              <a:rPr lang="en-GB" dirty="0">
                <a:latin typeface="Kristen ITC" panose="03050502040202030202" pitchFamily="66" charset="0"/>
              </a:rPr>
              <a:t> in the Pacific that disrupt normal weather patterns, bringing </a:t>
            </a:r>
            <a:r>
              <a:rPr lang="en-GB" b="1" dirty="0">
                <a:solidFill>
                  <a:srgbClr val="FF0000"/>
                </a:solidFill>
                <a:latin typeface="Kristen ITC" panose="03050502040202030202" pitchFamily="66" charset="0"/>
              </a:rPr>
              <a:t>heavy rains </a:t>
            </a:r>
            <a:r>
              <a:rPr lang="en-GB" dirty="0">
                <a:latin typeface="Kristen ITC" panose="03050502040202030202" pitchFamily="66" charset="0"/>
              </a:rPr>
              <a:t>and drought to different parts of the world.</a:t>
            </a:r>
          </a:p>
        </p:txBody>
      </p:sp>
      <p:sp>
        <p:nvSpPr>
          <p:cNvPr id="5" name="Rectangle 4"/>
          <p:cNvSpPr/>
          <p:nvPr/>
        </p:nvSpPr>
        <p:spPr>
          <a:xfrm>
            <a:off x="214355" y="4172818"/>
            <a:ext cx="5088634" cy="1200329"/>
          </a:xfrm>
          <a:prstGeom prst="rect">
            <a:avLst/>
          </a:prstGeom>
          <a:solidFill>
            <a:srgbClr val="CCFFFF"/>
          </a:solidFill>
          <a:ln>
            <a:solidFill>
              <a:schemeClr val="tx1"/>
            </a:solidFill>
          </a:ln>
        </p:spPr>
        <p:txBody>
          <a:bodyPr wrap="square">
            <a:spAutoFit/>
          </a:bodyPr>
          <a:lstStyle/>
          <a:p>
            <a:pPr algn="just"/>
            <a:r>
              <a:rPr lang="en-GB" b="1" dirty="0">
                <a:solidFill>
                  <a:srgbClr val="7030A0"/>
                </a:solidFill>
                <a:latin typeface="Kristen ITC" panose="03050502040202030202" pitchFamily="66" charset="0"/>
              </a:rPr>
              <a:t>Scientists know that El Niño contributes to an increase in global temperatures. </a:t>
            </a:r>
            <a:r>
              <a:rPr lang="en-GB" b="1" dirty="0">
                <a:solidFill>
                  <a:srgbClr val="0070C0"/>
                </a:solidFill>
                <a:latin typeface="Kristen ITC" panose="03050502040202030202" pitchFamily="66" charset="0"/>
              </a:rPr>
              <a:t>But do rising global and ocean temperatures intensify El Niño?</a:t>
            </a:r>
          </a:p>
        </p:txBody>
      </p:sp>
      <p:pic>
        <p:nvPicPr>
          <p:cNvPr id="11" name="Picture 10" descr="http://www.thehealthcarepeople.com/wp-content/uploads/2015/02/Challeng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6200" b="14980"/>
          <a:stretch/>
        </p:blipFill>
        <p:spPr bwMode="auto">
          <a:xfrm>
            <a:off x="3540353" y="5770749"/>
            <a:ext cx="1859633" cy="7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832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1817</TotalTime>
  <Words>1416</Words>
  <Application>Microsoft Office PowerPoint</Application>
  <PresentationFormat>Widescreen</PresentationFormat>
  <Paragraphs>154</Paragraphs>
  <Slides>18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Comic Sans MS</vt:lpstr>
      <vt:lpstr>Kristen ITC</vt:lpstr>
      <vt:lpstr>Times New Roman</vt:lpstr>
      <vt:lpstr>Office Theme</vt:lpstr>
      <vt:lpstr>What are the polar bears discussing?</vt:lpstr>
      <vt:lpstr>Big Picture</vt:lpstr>
      <vt:lpstr>More tropical storms to come</vt:lpstr>
      <vt:lpstr>What is the future of tropical storms in the Philippines?</vt:lpstr>
      <vt:lpstr>What is the future of tropical storms in the Philippines?</vt:lpstr>
      <vt:lpstr>PowerPoint Presentation</vt:lpstr>
      <vt:lpstr>What is the future of tropical storms in the Philippines?</vt:lpstr>
      <vt:lpstr>What is the future of tropical storms in the Philippines?</vt:lpstr>
      <vt:lpstr>El Nino &amp; La Nina</vt:lpstr>
      <vt:lpstr>PowerPoint Presentation</vt:lpstr>
      <vt:lpstr>Look at the statements you have ticked – which of these opinions do you agree with?</vt:lpstr>
      <vt:lpstr>Why are opinions divided?</vt:lpstr>
      <vt:lpstr>Variations in the number of Atlantic hurricanes.</vt:lpstr>
      <vt:lpstr>Global warming Vs Natural variations</vt:lpstr>
      <vt:lpstr>Are tropical storms becoming more destructive?</vt:lpstr>
      <vt:lpstr>Question time</vt:lpstr>
      <vt:lpstr>PowerPoint Presentation</vt:lpstr>
      <vt:lpstr>Plenary – self assess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C</dc:creator>
  <cp:lastModifiedBy>Victoria Ryan</cp:lastModifiedBy>
  <cp:revision>259</cp:revision>
  <dcterms:created xsi:type="dcterms:W3CDTF">2014-09-04T19:15:42Z</dcterms:created>
  <dcterms:modified xsi:type="dcterms:W3CDTF">2020-06-25T10:05:03Z</dcterms:modified>
</cp:coreProperties>
</file>