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4" r:id="rId2"/>
    <p:sldId id="285" r:id="rId3"/>
    <p:sldId id="257" r:id="rId4"/>
    <p:sldId id="259" r:id="rId5"/>
    <p:sldId id="264" r:id="rId6"/>
    <p:sldId id="265" r:id="rId7"/>
    <p:sldId id="266" r:id="rId8"/>
    <p:sldId id="260" r:id="rId9"/>
    <p:sldId id="287" r:id="rId10"/>
    <p:sldId id="268" r:id="rId11"/>
    <p:sldId id="261" r:id="rId12"/>
    <p:sldId id="288" r:id="rId13"/>
    <p:sldId id="269" r:id="rId14"/>
    <p:sldId id="270" r:id="rId15"/>
    <p:sldId id="274" r:id="rId16"/>
    <p:sldId id="286" r:id="rId17"/>
    <p:sldId id="262" r:id="rId18"/>
    <p:sldId id="279" r:id="rId19"/>
    <p:sldId id="280" r:id="rId20"/>
    <p:sldId id="281" r:id="rId21"/>
    <p:sldId id="27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7" autoAdjust="0"/>
  </p:normalViewPr>
  <p:slideViewPr>
    <p:cSldViewPr>
      <p:cViewPr varScale="1">
        <p:scale>
          <a:sx n="79" d="100"/>
          <a:sy n="79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6C73-51FE-4818-AC92-AB6D768B3CE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F3E5-0044-4C0E-BC22-D4C65E947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25F0-8993-4A0F-B8A3-D84E4326F0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9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 based on AQA Core Physics</a:t>
            </a:r>
            <a:r>
              <a:rPr lang="en-GB" baseline="0" dirty="0" smtClean="0"/>
              <a:t> (P1) paper from 2014.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2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the students to think about which house would warm up the quickest,</a:t>
            </a:r>
            <a:r>
              <a:rPr lang="en-GB" baseline="0" dirty="0" smtClean="0"/>
              <a:t> and which may become cold the quickest.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5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Wood</a:t>
            </a:r>
            <a:r>
              <a:rPr lang="en-GB" baseline="0" dirty="0" smtClean="0"/>
              <a:t> is an insulator, so some people may think that the house will cool down over a longer period of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2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8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9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 remember</a:t>
            </a:r>
            <a:r>
              <a:rPr lang="en-GB" baseline="0" dirty="0" smtClean="0"/>
              <a:t> to tell them where the 420 has come from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0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3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3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the students to use the keywords for the lesson,</a:t>
            </a:r>
            <a:r>
              <a:rPr lang="en-GB" baseline="0" dirty="0" smtClean="0"/>
              <a:t> focussing on how to change the rate of heat transfer.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F3E5-0044-4C0E-BC22-D4C65E947B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7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E488-56DE-4528-A6F2-070973F8A67E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D8A9-4832-4FF5-935B-1077C96E28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40E488-56DE-4528-A6F2-070973F8A67E}" type="datetimeFigureOut">
              <a:rPr lang="en-GB" smtClean="0"/>
              <a:pPr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52CD8A9-4832-4FF5-935B-1077C96E284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jumpers&amp;view=detailv2&amp;&amp;id=BF0FCEF3C79BEF07B5ADC7088DC002EC231254AA&amp;selectedIndex=13&amp;ccid=oquUsafp&amp;simid=607992921481741423&amp;thid=OIP.Ma2ab94b1a7e9b5eabb716fbd7c1ec3d9H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990600"/>
          </a:xfrm>
        </p:spPr>
        <p:txBody>
          <a:bodyPr/>
          <a:lstStyle/>
          <a:p>
            <a:r>
              <a:rPr lang="en-GB" dirty="0" smtClean="0"/>
              <a:t>Do it now!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908720"/>
            <a:ext cx="8579296" cy="4450449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Name the star in our solar system.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How many planets in our solar system?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What do we call the natural satellites in the solar system?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Name the galaxy our solar system is part of.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Which force keeps the planets orbiting the sun?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03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Describe how to improve heat transfer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87849"/>
            <a:ext cx="35052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Thermal Conductivity Experiment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753672" y="3959187"/>
            <a:ext cx="0" cy="12954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68072" y="3959187"/>
            <a:ext cx="0" cy="12954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753672" y="5254587"/>
            <a:ext cx="9144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53672" y="3959187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28274" y="3517776"/>
            <a:ext cx="892198" cy="1660611"/>
            <a:chOff x="1241402" y="1143000"/>
            <a:chExt cx="892198" cy="16606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1295400" y="1143000"/>
              <a:ext cx="83820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1610608">
              <a:off x="1241402" y="2682250"/>
              <a:ext cx="96503" cy="121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7753672" y="4302087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73824" y="490448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10,20 or30 layers of newspaper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687849"/>
            <a:ext cx="5029200" cy="5324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Take 3 containers. Wrap one in 1 layer of bubble wrap and one in 3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Pour 100 cm</a:t>
            </a:r>
            <a:r>
              <a:rPr lang="en-GB" sz="2000" b="1" baseline="30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of boiling water into each different container. 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Put a lid on the containers and a thermometer into the water.</a:t>
            </a:r>
          </a:p>
          <a:p>
            <a:endParaRPr lang="en-GB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Wait until the temperature reading stops going up and record the start temperature.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Start the watch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Record the temperature every minute for 10 minutes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9470" y="3212976"/>
            <a:ext cx="16986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Insulating lid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Connector 23"/>
          <p:cNvCxnSpPr>
            <a:endCxn id="21" idx="0"/>
          </p:cNvCxnSpPr>
          <p:nvPr/>
        </p:nvCxnSpPr>
        <p:spPr>
          <a:xfrm flipH="1">
            <a:off x="6464424" y="4606887"/>
            <a:ext cx="1289248" cy="29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0"/>
            <a:endCxn id="23" idx="2"/>
          </p:cNvCxnSpPr>
          <p:nvPr/>
        </p:nvCxnSpPr>
        <p:spPr>
          <a:xfrm flipH="1" flipV="1">
            <a:off x="7818771" y="3593976"/>
            <a:ext cx="392101" cy="365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86400" y="2420888"/>
            <a:ext cx="35814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SAFETY</a:t>
            </a:r>
            <a:r>
              <a:rPr lang="en-GB" sz="2000" b="1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r>
              <a:rPr lang="en-GB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CARRY THE KETTLE TO YOUR DESK</a:t>
            </a:r>
            <a:endParaRPr lang="en-GB" sz="2000" b="1" baseline="30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1650" y="5923756"/>
            <a:ext cx="3505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Can you draw your own table?</a:t>
            </a:r>
          </a:p>
        </p:txBody>
      </p:sp>
    </p:spTree>
    <p:extLst>
      <p:ext uri="{BB962C8B-B14F-4D97-AF65-F5344CB8AC3E}">
        <p14:creationId xmlns:p14="http://schemas.microsoft.com/office/powerpoint/2010/main" val="9616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Describe how to improve heat transfer.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07815"/>
              </p:ext>
            </p:extLst>
          </p:nvPr>
        </p:nvGraphicFramePr>
        <p:xfrm>
          <a:off x="323528" y="547685"/>
          <a:ext cx="7992887" cy="562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6682"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Time (min)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Temperature (</a:t>
                      </a:r>
                      <a:r>
                        <a:rPr lang="en-GB" sz="3200" b="1" baseline="30000" dirty="0" err="1" smtClean="0"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3200" b="1" dirty="0" err="1" smtClean="0"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Comic Sans MS" panose="030F0702030302020204" pitchFamily="66" charset="0"/>
                        </a:rPr>
                        <a:t>1 layers</a:t>
                      </a:r>
                      <a:endParaRPr lang="en-GB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Comic Sans MS" panose="030F0702030302020204" pitchFamily="66" charset="0"/>
                        </a:rPr>
                        <a:t>3 layers</a:t>
                      </a:r>
                      <a:endParaRPr lang="en-GB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03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11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….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11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latin typeface="Comic Sans MS" panose="030F0702030302020204" pitchFamily="66" charset="0"/>
                        </a:rPr>
                        <a:t>10</a:t>
                      </a:r>
                    </a:p>
                    <a:p>
                      <a:pPr algn="ctr"/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8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Describe how to improve heat transfer.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63937"/>
              </p:ext>
            </p:extLst>
          </p:nvPr>
        </p:nvGraphicFramePr>
        <p:xfrm>
          <a:off x="467544" y="434281"/>
          <a:ext cx="7920881" cy="6390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135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Time (min)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Temperature (</a:t>
                      </a:r>
                      <a:r>
                        <a:rPr lang="en-GB" sz="2000" b="1" baseline="30000" dirty="0" err="1" smtClean="0"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2000" b="1" dirty="0" err="1" smtClean="0"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5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1 layer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3 layers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0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03915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58672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085864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38513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32486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05284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Describe how to improve heat transfer.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4883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Analysis</a:t>
            </a:r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8600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Identify the variables in this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independent variable was …….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dependent variable was 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control variable was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1981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 a conclusion for the experiment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30" y="386104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the number of layers of bubble wrap increased…………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bubble wrap could represent …………………… in a house.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could increase the rate of energy transfer by…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Explain, using results, which insulator was best at its job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495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Higher Analysis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058177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Calculate (we will cover this in further detail later in the year)</a:t>
            </a: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 	temperature drop with 1 layer in 10 minutes was ____</a:t>
            </a:r>
            <a:r>
              <a:rPr lang="en-GB" sz="2000" b="1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sz="2000" b="1" dirty="0" err="1" smtClean="0">
                <a:latin typeface="Comic Sans MS" panose="030F0702030302020204" pitchFamily="66" charset="0"/>
              </a:rPr>
              <a:t>C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	</a:t>
            </a:r>
            <a:r>
              <a:rPr lang="en-GB" sz="2000" b="1" dirty="0" smtClean="0">
                <a:latin typeface="Comic Sans MS" panose="030F0702030302020204" pitchFamily="66" charset="0"/>
              </a:rPr>
              <a:t>energy lost through 1 layer = temp drop x 420 = _____ J</a:t>
            </a:r>
          </a:p>
          <a:p>
            <a:r>
              <a:rPr lang="en-GB" sz="2000" b="1" dirty="0">
                <a:latin typeface="Comic Sans MS" panose="030F0702030302020204" pitchFamily="66" charset="0"/>
              </a:rPr>
              <a:t>	</a:t>
            </a:r>
            <a:r>
              <a:rPr lang="en-GB" sz="2000" b="1" dirty="0" smtClean="0">
                <a:latin typeface="Comic Sans MS" panose="030F0702030302020204" pitchFamily="66" charset="0"/>
              </a:rPr>
              <a:t>average energy lost per second = ________ 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399" y="245005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Repeat this calculation for the 2 and 3 layers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399" y="2850167"/>
            <a:ext cx="899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How does the number of layers of bubble wrap affect the rate of flow of thermal energy?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399" y="3896446"/>
            <a:ext cx="870494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Did the water cool down at a constant rate?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What happened to the rate of cooling during the experiment?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Why did this happen?</a:t>
            </a:r>
          </a:p>
        </p:txBody>
      </p:sp>
    </p:spTree>
    <p:extLst>
      <p:ext uri="{BB962C8B-B14F-4D97-AF65-F5344CB8AC3E}">
        <p14:creationId xmlns:p14="http://schemas.microsoft.com/office/powerpoint/2010/main" val="15593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25025"/>
            <a:ext cx="8153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Heat energy passes through walls by conduction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615625"/>
            <a:ext cx="8153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rate heat passes through the wall depends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thermal conductivity 	of the material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thickness 			of the material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temperature 			difference across the wall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734580"/>
            <a:ext cx="8153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lower the thermal conductivity of the wall the less heat energy will pass through it.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28445" y="1634153"/>
            <a:ext cx="1676400" cy="432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5328" y="2989756"/>
            <a:ext cx="3864823" cy="365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329" y="3395581"/>
            <a:ext cx="3864822" cy="365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75329" y="3776581"/>
            <a:ext cx="3864822" cy="365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34300" y="4779258"/>
            <a:ext cx="647700" cy="432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Explain, using results, which insulator was best at its job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388675"/>
            <a:ext cx="8153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Heat energy passes through walls by conduction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615625"/>
            <a:ext cx="8153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rate heat passes through the wall depends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thermal conductivity 	of the material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thickness 			of the material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temperature 			difference across the wall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589240"/>
            <a:ext cx="8153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lower the thermal conductivity of the wall the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less/more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heat energy will pass through it.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28445" y="1403319"/>
            <a:ext cx="1676400" cy="432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5329" y="3008806"/>
            <a:ext cx="3864822" cy="365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329" y="3395581"/>
            <a:ext cx="3864822" cy="365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75328" y="3776581"/>
            <a:ext cx="3864823" cy="365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7603" y="4601225"/>
            <a:ext cx="226019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2856" y="4582667"/>
            <a:ext cx="23915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Temperature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601225"/>
            <a:ext cx="18722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Thickness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7516" y="1953735"/>
            <a:ext cx="21027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Conduction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7645" y="1953735"/>
            <a:ext cx="21027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988" y="1953735"/>
            <a:ext cx="21027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Describe how to improve heat transfer.</a:t>
            </a:r>
          </a:p>
        </p:txBody>
      </p:sp>
    </p:spTree>
    <p:extLst>
      <p:ext uri="{BB962C8B-B14F-4D97-AF65-F5344CB8AC3E}">
        <p14:creationId xmlns:p14="http://schemas.microsoft.com/office/powerpoint/2010/main" val="38386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57389"/>
            <a:ext cx="8362950" cy="1080120"/>
          </a:xfrm>
        </p:spPr>
        <p:txBody>
          <a:bodyPr anchor="t" anchorCtr="0">
            <a:normAutofit/>
          </a:bodyPr>
          <a:lstStyle/>
          <a:p>
            <a:r>
              <a:rPr lang="en-GB" sz="3200" dirty="0" smtClean="0"/>
              <a:t>Why did the heat transfer fall as we increase the number of sheets of bubble wrap?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28957" y="-15495"/>
            <a:ext cx="9143999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EW: </a:t>
            </a:r>
            <a:r>
              <a:rPr lang="en-GB" sz="2400" dirty="0">
                <a:latin typeface="Comic Sans MS" panose="030F0702030302020204" pitchFamily="66" charset="0"/>
              </a:rPr>
              <a:t>Apply your understanding of air as a conductor to explain why this was the best insulator.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64" y="2250450"/>
            <a:ext cx="435703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Adding layers of bubble wrap traps more air.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Air is great as an insulating material.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There are large gaps between particles in the air, making it difficult for energy to be passed on.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This reduces the amount of heat that manages to ‘escape’ through the </a:t>
            </a:r>
            <a:r>
              <a:rPr lang="en-GB" sz="2000" b="1" dirty="0">
                <a:latin typeface="Comic Sans MS" panose="030F0702030302020204" pitchFamily="66" charset="0"/>
              </a:rPr>
              <a:t>bubble wrap !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300" y="5724872"/>
            <a:ext cx="432048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Think of wearing a jumper to keep warm!</a:t>
            </a:r>
          </a:p>
        </p:txBody>
      </p:sp>
      <p:pic>
        <p:nvPicPr>
          <p:cNvPr id="1026" name="Picture 2" descr="http://tse1.mm.bing.net/th?&amp;id=OIP.Ma2ab94b1a7e9b5eabb716fbd7c1ec3d9H0&amp;w=300&amp;h=286&amp;c=0&amp;pid=1.9&amp;rs=0&amp;p=0&amp;r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53" y="2221009"/>
            <a:ext cx="3457575" cy="32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Challenging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1</a:t>
            </a:r>
            <a:r>
              <a:rPr lang="en-GB" dirty="0" smtClean="0"/>
              <a:t>. </a:t>
            </a:r>
            <a:r>
              <a:rPr lang="en-GB" dirty="0"/>
              <a:t>Explain why the thermal conductivity value of a material is an important consideration when building properties.</a:t>
            </a:r>
          </a:p>
          <a:p>
            <a:endParaRPr lang="en-GB" dirty="0" smtClean="0"/>
          </a:p>
          <a:p>
            <a:r>
              <a:rPr lang="en-GB" dirty="0"/>
              <a:t>2</a:t>
            </a:r>
            <a:r>
              <a:rPr lang="en-GB" dirty="0" smtClean="0"/>
              <a:t>. Explain why insulators have a low thermal conductivity value. </a:t>
            </a:r>
          </a:p>
          <a:p>
            <a:endParaRPr lang="en-GB" dirty="0"/>
          </a:p>
          <a:p>
            <a:r>
              <a:rPr lang="en-GB" dirty="0"/>
              <a:t>3</a:t>
            </a:r>
            <a:r>
              <a:rPr lang="en-GB" dirty="0" smtClean="0"/>
              <a:t>. Why would a pizza oven need to be made from a material with a low thermal conductivity value?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Challenging answers!-Green 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1</a:t>
            </a:r>
            <a:r>
              <a:rPr lang="en-GB" dirty="0" smtClean="0"/>
              <a:t>. </a:t>
            </a:r>
            <a:r>
              <a:rPr lang="en-GB" dirty="0"/>
              <a:t>Explain why the thermal conductivity value of a material is an important consideration when building properties.</a:t>
            </a:r>
          </a:p>
          <a:p>
            <a:pPr marL="0" indent="0">
              <a:buNone/>
            </a:pPr>
            <a:endParaRPr lang="en-GB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If </a:t>
            </a:r>
            <a:r>
              <a:rPr lang="en-GB" b="1" dirty="0">
                <a:solidFill>
                  <a:srgbClr val="00B050"/>
                </a:solidFill>
              </a:rPr>
              <a:t>the thermal conductivity is too high, too much heat can be lost through the walls or can enter if very hot </a:t>
            </a:r>
            <a:r>
              <a:rPr lang="en-GB" b="1" dirty="0" smtClean="0">
                <a:solidFill>
                  <a:srgbClr val="00B050"/>
                </a:solidFill>
              </a:rPr>
              <a:t>outside. </a:t>
            </a:r>
          </a:p>
        </p:txBody>
      </p:sp>
    </p:spTree>
    <p:extLst>
      <p:ext uri="{BB962C8B-B14F-4D97-AF65-F5344CB8AC3E}">
        <p14:creationId xmlns:p14="http://schemas.microsoft.com/office/powerpoint/2010/main" val="26865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6456" y="332656"/>
            <a:ext cx="8687544" cy="4450449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Name the star in our solar system.</a:t>
            </a:r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The Sun.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How many planets in our solar system?</a:t>
            </a:r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8</a:t>
            </a:r>
          </a:p>
          <a:p>
            <a:pPr marL="457200" indent="-457200">
              <a:buAutoNum type="arabicPeriod"/>
            </a:pPr>
            <a:r>
              <a:rPr lang="en-GB" sz="2400" smtClean="0"/>
              <a:t>What </a:t>
            </a:r>
            <a:r>
              <a:rPr lang="en-GB" sz="2400" dirty="0" smtClean="0"/>
              <a:t>do we call the natural satellites in the solar system?</a:t>
            </a:r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Moons.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Name the galaxy our solar system is part of.</a:t>
            </a:r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The Milky Way.</a:t>
            </a:r>
          </a:p>
          <a:p>
            <a:pPr marL="457200" indent="-457200">
              <a:buAutoNum type="arabicPeriod"/>
            </a:pPr>
            <a:r>
              <a:rPr lang="en-GB" dirty="0"/>
              <a:t>Which force keeps the planets orbiting the sun?</a:t>
            </a:r>
            <a:endParaRPr lang="en-GB" sz="2400" dirty="0" smtClean="0"/>
          </a:p>
          <a:p>
            <a:pPr lvl="1"/>
            <a:r>
              <a:rPr lang="en-GB" sz="2400" dirty="0" smtClean="0">
                <a:solidFill>
                  <a:srgbClr val="00B050"/>
                </a:solidFill>
              </a:rPr>
              <a:t>Gravity.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Challenging answers!-Green 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2</a:t>
            </a:r>
            <a:r>
              <a:rPr lang="en-GB" dirty="0" smtClean="0"/>
              <a:t>. Explain why insulators have a low thermal conductivity value.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Insulators/non-metals/plastics etc. </a:t>
            </a:r>
            <a:r>
              <a:rPr lang="en-GB" b="1" dirty="0">
                <a:solidFill>
                  <a:srgbClr val="00B050"/>
                </a:solidFill>
              </a:rPr>
              <a:t>have low thermal conductivities since the rate at which thermal energy is transferred through them is </a:t>
            </a:r>
            <a:r>
              <a:rPr lang="en-GB" b="1" dirty="0" smtClean="0">
                <a:solidFill>
                  <a:srgbClr val="00B050"/>
                </a:solidFill>
              </a:rPr>
              <a:t>low </a:t>
            </a:r>
            <a:r>
              <a:rPr lang="en-GB" b="1" dirty="0">
                <a:solidFill>
                  <a:srgbClr val="00B050"/>
                </a:solidFill>
              </a:rPr>
              <a:t>and they are poor </a:t>
            </a:r>
            <a:r>
              <a:rPr lang="en-GB" b="1" dirty="0" smtClean="0">
                <a:solidFill>
                  <a:srgbClr val="00B050"/>
                </a:solidFill>
              </a:rPr>
              <a:t>conductors this is because they do not have free electrons.  </a:t>
            </a:r>
            <a:endParaRPr lang="en-GB" b="1" dirty="0">
              <a:solidFill>
                <a:srgbClr val="00B050"/>
              </a:solidFill>
            </a:endParaRPr>
          </a:p>
          <a:p>
            <a:endParaRPr lang="en-GB" dirty="0"/>
          </a:p>
          <a:p>
            <a:r>
              <a:rPr lang="en-GB" dirty="0"/>
              <a:t>3</a:t>
            </a:r>
            <a:r>
              <a:rPr lang="en-GB" dirty="0" smtClean="0"/>
              <a:t>. Why would a pizza oven need to be made from a material with a low thermal conductivity value?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The material needs </a:t>
            </a:r>
            <a:r>
              <a:rPr lang="en-GB" b="1" dirty="0">
                <a:solidFill>
                  <a:srgbClr val="00B050"/>
                </a:solidFill>
              </a:rPr>
              <a:t>to have a low thermal </a:t>
            </a:r>
            <a:r>
              <a:rPr lang="en-GB" b="1" dirty="0" smtClean="0">
                <a:solidFill>
                  <a:srgbClr val="00B050"/>
                </a:solidFill>
              </a:rPr>
              <a:t>conductivity </a:t>
            </a:r>
            <a:r>
              <a:rPr lang="en-GB" b="1" dirty="0">
                <a:solidFill>
                  <a:srgbClr val="00B050"/>
                </a:solidFill>
              </a:rPr>
              <a:t>so that heat cannot escape from the </a:t>
            </a:r>
            <a:r>
              <a:rPr lang="en-GB" b="1" dirty="0" smtClean="0">
                <a:solidFill>
                  <a:srgbClr val="00B050"/>
                </a:solidFill>
              </a:rPr>
              <a:t>oven and can be used to cook the pizza. 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57522"/>
              </p:ext>
            </p:extLst>
          </p:nvPr>
        </p:nvGraphicFramePr>
        <p:xfrm>
          <a:off x="3505199" y="821264"/>
          <a:ext cx="5524501" cy="1863090"/>
        </p:xfrm>
        <a:graphic>
          <a:graphicData uri="http://schemas.openxmlformats.org/drawingml/2006/table">
            <a:tbl>
              <a:tblPr/>
              <a:tblGrid>
                <a:gridCol w="331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</a:rPr>
                        <a:t>Type of window</a:t>
                      </a:r>
                      <a:endParaRPr lang="en-GB" sz="16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</a:rPr>
                        <a:t>12</a:t>
                      </a:r>
                      <a:r>
                        <a:rPr lang="en-GB" sz="1400" b="1" spc="-150" dirty="0">
                          <a:effectLst/>
                          <a:latin typeface="Arial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mm gap</a:t>
                      </a:r>
                      <a:endParaRPr lang="en-GB" sz="14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</a:rPr>
                        <a:t>16</a:t>
                      </a:r>
                      <a:r>
                        <a:rPr lang="en-GB" sz="1400" b="1" spc="-150" dirty="0">
                          <a:effectLst/>
                          <a:latin typeface="Arial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mm gap</a:t>
                      </a:r>
                      <a:endParaRPr lang="en-GB" sz="14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</a:rPr>
                        <a:t>20</a:t>
                      </a:r>
                      <a:r>
                        <a:rPr lang="en-GB" sz="1400" b="1" spc="-150" dirty="0">
                          <a:effectLst/>
                          <a:latin typeface="Arial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mm gap</a:t>
                      </a:r>
                      <a:endParaRPr lang="en-GB" sz="1400" dirty="0"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</a:rPr>
                        <a:t>1. Glass 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type </a:t>
                      </a:r>
                      <a:r>
                        <a:rPr lang="en-GB" sz="1600" b="1" dirty="0">
                          <a:effectLst/>
                          <a:latin typeface="Arial"/>
                        </a:rPr>
                        <a:t>X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 with air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</a:rPr>
                        <a:t>2. Glass 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type </a:t>
                      </a:r>
                      <a:r>
                        <a:rPr lang="en-GB" sz="1600" b="1" dirty="0">
                          <a:effectLst/>
                          <a:latin typeface="Arial"/>
                        </a:rPr>
                        <a:t>X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 with air and argon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</a:rPr>
                        <a:t>3. Glass 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type </a:t>
                      </a:r>
                      <a:r>
                        <a:rPr lang="en-GB" sz="1600" b="1" dirty="0">
                          <a:effectLst/>
                          <a:latin typeface="Arial"/>
                        </a:rPr>
                        <a:t>Y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 with air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Arial"/>
                        </a:rPr>
                        <a:t>4. Glass 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type </a:t>
                      </a:r>
                      <a:r>
                        <a:rPr lang="en-GB" sz="1600" b="1" dirty="0">
                          <a:effectLst/>
                          <a:latin typeface="Arial"/>
                        </a:rPr>
                        <a:t>Y</a:t>
                      </a:r>
                      <a:r>
                        <a:rPr lang="en-GB" sz="1600" dirty="0">
                          <a:effectLst/>
                          <a:latin typeface="Arial"/>
                        </a:rPr>
                        <a:t> with air and argon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719149"/>
            <a:ext cx="8610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The diagrams show the cross-section of three double glazed windows. The gap between the two sheets of glass can be filled with either air or a mixture of air and argon. The thermal conductivity for different types of double glazed windows, using different types of glass </a:t>
            </a: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X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and </a:t>
            </a: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Y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are given in the table.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(a) Which type of window is the least energy efficient?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(b) 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Name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two windows which 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ould be compared to decide if adding argon to the gap improves the energy efficiency of the window?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(c) Which factor is the most important to consider when buying a window (glass type, gap size or gas). Explain your answer with evidence from the table  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ontent.doublestruck.eu/getPicture.asp?sub=AG_PHYS&amp;CT=Q&amp;org=6d75a66c103bcc3a3b8f6fbc1e5ab8df&amp;folder=QSP1F08_files&amp;file=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4735"/>
            <a:ext cx="3297837" cy="12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8900" y="41119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700" y="4968954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and 2 same gap</a:t>
            </a:r>
          </a:p>
          <a:p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 3 and 4 same gap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22488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 type – e.g. 12mm gap adding argon makes a 0,2 difference, increasing gap 0.1, but type Y glass makes 1.0 difference 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7384"/>
            <a:ext cx="9143999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EW: </a:t>
            </a:r>
            <a:r>
              <a:rPr lang="en-GB" sz="2400" dirty="0">
                <a:latin typeface="Comic Sans MS" panose="030F0702030302020204" pitchFamily="66" charset="0"/>
              </a:rPr>
              <a:t>Link your results to explain how we make sure that double glazed windows are energy efficient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659941"/>
            <a:ext cx="9144000" cy="11130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2800" b="1" u="sng" dirty="0" smtClean="0">
                <a:latin typeface="Comic Sans MS" panose="030F0702030302020204" pitchFamily="66" charset="0"/>
              </a:rPr>
              <a:t>Title:</a:t>
            </a:r>
            <a:r>
              <a:rPr lang="en-GB" sz="2800" b="1" dirty="0" smtClean="0">
                <a:latin typeface="Comic Sans MS" panose="030F0702030302020204" pitchFamily="66" charset="0"/>
              </a:rPr>
              <a:t>		</a:t>
            </a:r>
            <a:r>
              <a:rPr lang="en-GB" sz="2800" b="1" u="sng" dirty="0" smtClean="0">
                <a:latin typeface="Comic Sans MS" panose="030F0702030302020204" pitchFamily="66" charset="0"/>
              </a:rPr>
              <a:t>Describe Thermal Conductivity</a:t>
            </a:r>
          </a:p>
          <a:p>
            <a:pPr algn="l">
              <a:defRPr/>
            </a:pPr>
            <a:r>
              <a:rPr lang="en-GB" sz="2800" b="1" u="sng" dirty="0" smtClean="0">
                <a:latin typeface="Comic Sans MS" panose="030F0702030302020204" pitchFamily="66" charset="0"/>
              </a:rPr>
              <a:t>Date:</a:t>
            </a:r>
            <a:r>
              <a:rPr lang="en-GB" sz="2800" b="1" dirty="0" smtClean="0">
                <a:latin typeface="Comic Sans MS" panose="030F0702030302020204" pitchFamily="66" charset="0"/>
              </a:rPr>
              <a:t>		</a:t>
            </a:r>
            <a:fld id="{392E045B-970E-4C2B-97AB-FEC1E1EE4693}" type="datetime2">
              <a:rPr lang="en-GB" sz="2800" b="1" u="sng" smtClean="0">
                <a:latin typeface="Comic Sans MS" panose="030F0702030302020204" pitchFamily="66" charset="0"/>
              </a:rPr>
              <a:t>Monday, 14 September 2020</a:t>
            </a:fld>
            <a:endParaRPr lang="en-GB" sz="2800" b="1" u="sng" dirty="0">
              <a:solidFill>
                <a:srgbClr val="000000"/>
              </a:solidFill>
              <a:latin typeface="Comic Sans MS" panose="030F0702030302020204" pitchFamily="66" charset="0"/>
              <a:cs typeface="Consolas" pitchFamily="49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4408" y="1916832"/>
            <a:ext cx="3164367" cy="2486352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Planners and equipment out</a:t>
            </a: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Date and Title in your books, underlined!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83768" y="5184381"/>
            <a:ext cx="4176463" cy="1827693"/>
          </a:xfrm>
          <a:prstGeom prst="rightArrow">
            <a:avLst>
              <a:gd name="adj1" fmla="val 63865"/>
              <a:gd name="adj2" fmla="val 552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nsolas" pitchFamily="49" charset="0"/>
              </a:rPr>
              <a:t>Keywords: Thermal conductivity, Insulator.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495" y="1901230"/>
            <a:ext cx="5345085" cy="313932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WILF: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GW: Identify some factors that affect the rate of heat transfer.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BI: Describe how to improve heat transfer.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EW: Apply your understanding of air as a conductor to explain why this was the best insulator.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5728"/>
            <a:ext cx="9143999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omic Sans MS" panose="030F0702030302020204" pitchFamily="66" charset="0"/>
              </a:rPr>
              <a:t>GW: </a:t>
            </a:r>
            <a:r>
              <a:rPr lang="en-GB" sz="2000" dirty="0">
                <a:latin typeface="Comic Sans MS" panose="030F0702030302020204" pitchFamily="66" charset="0"/>
              </a:rPr>
              <a:t>Identify some factors that affect the rate of heat transfer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www.washingtonian.com/blogs/openhouse/images/09232013-metalhou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r="9446"/>
          <a:stretch/>
        </p:blipFill>
        <p:spPr bwMode="auto">
          <a:xfrm>
            <a:off x="736637" y="1757809"/>
            <a:ext cx="2902858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к построить дом из бру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7" y="919609"/>
            <a:ext cx="3886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terrysfabrics.co.uk/blog/wp-content/uploads/2014/06/Modern-Glass-House-with-Bedroom-Face-1024x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7" y="4120009"/>
            <a:ext cx="4142395" cy="26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94037" y="3140968"/>
            <a:ext cx="4419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house would keep the heat in best?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4000" y="5749280"/>
            <a:ext cx="4752528" cy="1044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Slate for roof insulation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5402"/>
            <a:ext cx="9143999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omic Sans MS" panose="030F0702030302020204" pitchFamily="66" charset="0"/>
              </a:rPr>
              <a:t>GW: </a:t>
            </a:r>
            <a:r>
              <a:rPr lang="en-GB" sz="2000" dirty="0">
                <a:latin typeface="Comic Sans MS" panose="030F0702030302020204" pitchFamily="66" charset="0"/>
              </a:rPr>
              <a:t>Identify some factors that affect the rate of heat transfer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Как построить дом из бру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86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211960" y="1016124"/>
            <a:ext cx="4752528" cy="1044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What makes this house so special?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21198207">
            <a:off x="440238" y="3789040"/>
            <a:ext cx="4752528" cy="1044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Wood is a great insulator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527759">
            <a:off x="5447993" y="3881281"/>
            <a:ext cx="3444483" cy="1044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Lots of sunlight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569">
            <a:off x="75037" y="4940952"/>
            <a:ext cx="4752528" cy="1044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Double glazing windows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17007">
            <a:off x="4243627" y="2345534"/>
            <a:ext cx="4752528" cy="1044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Blocked from wind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2726"/>
            <a:ext cx="9143999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omic Sans MS" panose="030F0702030302020204" pitchFamily="66" charset="0"/>
              </a:rPr>
              <a:t>GW: </a:t>
            </a:r>
            <a:r>
              <a:rPr lang="en-GB" sz="2000" dirty="0">
                <a:latin typeface="Comic Sans MS" panose="030F0702030302020204" pitchFamily="66" charset="0"/>
              </a:rPr>
              <a:t>Identify some factors that affect the rate of heat transfer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Как построить дом из бру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86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washingtonian.com/blogs/openhouse/images/09232013-metalhou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r="9446"/>
          <a:stretch/>
        </p:blipFill>
        <p:spPr bwMode="auto">
          <a:xfrm>
            <a:off x="144116" y="3284984"/>
            <a:ext cx="2462808" cy="34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terrysfabrics.co.uk/blog/wp-content/uploads/2014/06/Modern-Glass-House-with-Bedroom-Face-1024x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4100"/>
            <a:ext cx="2985864" cy="18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6574" y="976536"/>
            <a:ext cx="4302400" cy="5642466"/>
          </a:xfrm>
          <a:prstGeom prst="roundRect">
            <a:avLst>
              <a:gd name="adj" fmla="val 54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There are a number of factors that affect how quickly heat can be lost…</a:t>
            </a: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Does the material conduct heat well (high thermal conductivity)?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Is there a large temperature difference?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GB" sz="2800" b="1" dirty="0" smtClean="0">
                <a:latin typeface="Comic Sans MS" panose="030F0702030302020204" pitchFamily="66" charset="0"/>
              </a:rPr>
              <a:t>Is there a draught?</a:t>
            </a:r>
          </a:p>
        </p:txBody>
      </p:sp>
    </p:spTree>
    <p:extLst>
      <p:ext uri="{BB962C8B-B14F-4D97-AF65-F5344CB8AC3E}">
        <p14:creationId xmlns:p14="http://schemas.microsoft.com/office/powerpoint/2010/main" val="15009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2726"/>
            <a:ext cx="9143999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latin typeface="Comic Sans MS" panose="030F0702030302020204" pitchFamily="66" charset="0"/>
              </a:rPr>
              <a:t>GW: </a:t>
            </a:r>
            <a:r>
              <a:rPr lang="en-GB" sz="2000" dirty="0">
                <a:latin typeface="Comic Sans MS" panose="030F0702030302020204" pitchFamily="66" charset="0"/>
              </a:rPr>
              <a:t>Identify some factors that affect the rate of heat transfer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3.bp.blogspot.com/-agApIJ6GLVI/UQpIyIEHVbI/AAAAAAAAAQM/DJDcv1XvGZ8/s1600/FF-Three-Little-Pigs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" y="980728"/>
            <a:ext cx="54595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442181" y="938183"/>
            <a:ext cx="3627420" cy="5871573"/>
          </a:xfrm>
          <a:prstGeom prst="roundRect">
            <a:avLst>
              <a:gd name="adj" fmla="val 54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Think of the factors that affect how quickly heat can be lost.</a:t>
            </a: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Which of the 3 little pigs houses would be the best insulated. </a:t>
            </a: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Bullet point 2 reasons to explain your choice.</a:t>
            </a:r>
          </a:p>
        </p:txBody>
      </p:sp>
    </p:spTree>
    <p:extLst>
      <p:ext uri="{BB962C8B-B14F-4D97-AF65-F5344CB8AC3E}">
        <p14:creationId xmlns:p14="http://schemas.microsoft.com/office/powerpoint/2010/main" val="24365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399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BI: </a:t>
            </a:r>
            <a:r>
              <a:rPr lang="en-GB" sz="2400" dirty="0">
                <a:latin typeface="Comic Sans MS" panose="030F0702030302020204" pitchFamily="66" charset="0"/>
              </a:rPr>
              <a:t>Describe how to improve heat transfer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45369"/>
            <a:ext cx="87110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Heat will flow through the walls of a house by </a:t>
            </a:r>
            <a:r>
              <a:rPr lang="en-GB" sz="3600" b="1" i="1" dirty="0" smtClean="0">
                <a:latin typeface="Comic Sans MS" panose="030F0702030302020204" pitchFamily="66" charset="0"/>
              </a:rPr>
              <a:t>conduction</a:t>
            </a:r>
            <a:r>
              <a:rPr lang="en-GB" sz="3600" b="1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885088"/>
            <a:ext cx="9143999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Comic Sans MS" panose="030F0702030302020204" pitchFamily="66" charset="0"/>
              </a:rPr>
              <a:t>Thermal conductivity is defined as the ability of a material to allow the flow of heat from its warmer surface through the material to its colder surface. </a:t>
            </a:r>
          </a:p>
          <a:p>
            <a:pPr lvl="0"/>
            <a:endParaRPr lang="en-GB" sz="3200" b="1" dirty="0">
              <a:latin typeface="Comic Sans MS" panose="030F0702030302020204" pitchFamily="66" charset="0"/>
            </a:endParaRPr>
          </a:p>
          <a:p>
            <a:pPr lvl="0" algn="ctr"/>
            <a:r>
              <a:rPr lang="en-GB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If a material is better at conducting heat (energy) out of the house per second- It has a greater thermal conductivity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6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Practical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latin typeface="Comic Sans MS" panose="030F0702030302020204" pitchFamily="66" charset="0"/>
              </a:rPr>
              <a:t>Hypothesis:</a:t>
            </a:r>
          </a:p>
          <a:p>
            <a:pPr lvl="0"/>
            <a:endParaRPr lang="en-GB" sz="2800" b="1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800" b="1" dirty="0" smtClean="0">
                <a:latin typeface="Comic Sans MS" panose="030F0702030302020204" pitchFamily="66" charset="0"/>
              </a:rPr>
              <a:t>“A thicker wall will transfer thermal energy at a slower rate than a thin wall”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85137"/>
            <a:ext cx="871108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How would we test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What are the independent, dependent and control variables?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684</TotalTime>
  <Words>1629</Words>
  <Application>Microsoft Office PowerPoint</Application>
  <PresentationFormat>On-screen Show (4:3)</PresentationFormat>
  <Paragraphs>253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Consolas</vt:lpstr>
      <vt:lpstr>Clarity</vt:lpstr>
      <vt:lpstr>Do it now!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the heat transfer fall as we increase the number of sheets of bubble wrap?</vt:lpstr>
      <vt:lpstr>Challenging questions</vt:lpstr>
      <vt:lpstr>Challenging answers!-Green pen</vt:lpstr>
      <vt:lpstr>Challenging answers!-Green pen</vt:lpstr>
      <vt:lpstr>PowerPoint Presentation</vt:lpstr>
    </vt:vector>
  </TitlesOfParts>
  <Company>Birmingham BSF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and Dissipation of energy</dc:title>
  <dc:creator>R.Jones</dc:creator>
  <cp:lastModifiedBy>Mark Mitchell</cp:lastModifiedBy>
  <cp:revision>58</cp:revision>
  <cp:lastPrinted>2016-09-21T11:22:35Z</cp:lastPrinted>
  <dcterms:created xsi:type="dcterms:W3CDTF">2016-06-24T11:47:24Z</dcterms:created>
  <dcterms:modified xsi:type="dcterms:W3CDTF">2020-09-14T08:32:01Z</dcterms:modified>
</cp:coreProperties>
</file>