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88" r:id="rId4"/>
    <p:sldId id="271" r:id="rId5"/>
    <p:sldId id="274" r:id="rId6"/>
    <p:sldId id="262" r:id="rId7"/>
    <p:sldId id="275" r:id="rId8"/>
    <p:sldId id="277" r:id="rId9"/>
    <p:sldId id="269" r:id="rId10"/>
    <p:sldId id="258" r:id="rId11"/>
    <p:sldId id="276" r:id="rId12"/>
    <p:sldId id="278" r:id="rId13"/>
    <p:sldId id="279" r:id="rId14"/>
    <p:sldId id="287" r:id="rId15"/>
    <p:sldId id="280" r:id="rId16"/>
    <p:sldId id="281" r:id="rId17"/>
    <p:sldId id="259" r:id="rId18"/>
    <p:sldId id="268" r:id="rId19"/>
    <p:sldId id="283" r:id="rId20"/>
    <p:sldId id="282"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67C96-3B03-4CCE-9B7E-8B2F00C2A393}" type="datetimeFigureOut">
              <a:rPr lang="en-GB" smtClean="0"/>
              <a:t>06/09/2020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2080B-8DC8-45A9-B5E5-18345A08A8B6}" type="slidenum">
              <a:rPr lang="en-GB" smtClean="0"/>
              <a:t>‹#›</a:t>
            </a:fld>
            <a:endParaRPr lang="en-GB"/>
          </a:p>
        </p:txBody>
      </p:sp>
    </p:spTree>
    <p:extLst>
      <p:ext uri="{BB962C8B-B14F-4D97-AF65-F5344CB8AC3E}">
        <p14:creationId xmlns:p14="http://schemas.microsoft.com/office/powerpoint/2010/main" val="333211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James Meredith. 2. Birmingham, Alabama. 3. Cominform. 4. Military Alliances.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A74D1-31ED-412D-A7BA-299D1FFA3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40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005CF-C555-4AFE-A1E9-8B4A32F27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22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seen before – maybe just discuss with students – test their recall knowledge.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DF362-00CF-4E5C-9C33-0D1FBFF9D6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26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E8727-F6D1-4665-9ACB-7E41AB2826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3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8C86-01E1-4FD3-B613-9770567DD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2A9FAC-6853-4464-9171-A7F1D878E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02A8C0-F043-4D46-8D1C-E0738550CDB1}"/>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FBB8DB2E-6611-459E-B919-9B44026C3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FE21B-0603-4748-B552-40E27F496D1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87086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539E-164E-48EC-946E-30EE341F58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54B04-F7DF-49F1-BD0C-F11CF4337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94216-0C12-4710-996A-80E8895D4B93}"/>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727AC34B-645D-4B79-8649-1C1BB2BF3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8D8E1A-13A9-4056-A3A4-98F9619C8FA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45566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1ED16-911A-4494-A6C7-D3401147F1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A494F6-4D2F-4F40-8129-9F51D98BB5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4BDAA-A5B6-4EE1-B925-29A647E3B70F}"/>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20482C1E-C82B-44AB-A908-6AE4100DD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B72CD-6A5C-4F2C-B10A-E6D06CF1275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21482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8EF8-9C83-492C-9FFD-843E9ADD5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D08EC8-D59C-46F1-97BE-C5C727DE9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CF1742-06EA-43CF-B38C-274952DB6FD5}"/>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5" name="Footer Placeholder 4">
            <a:extLst>
              <a:ext uri="{FF2B5EF4-FFF2-40B4-BE49-F238E27FC236}">
                <a16:creationId xmlns:a16="http://schemas.microsoft.com/office/drawing/2014/main" id="{D2E5C980-9929-40C9-8FDC-E91D23882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CD637E-4213-4085-84A5-3343DE4F76CB}"/>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692949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2E9C-5930-4557-8177-3D6FCF3CA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C7FBD8-F823-4C63-ACA0-49FBBA59E5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A2779A-A79B-422C-8F0A-2F0FA62AC889}"/>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5" name="Footer Placeholder 4">
            <a:extLst>
              <a:ext uri="{FF2B5EF4-FFF2-40B4-BE49-F238E27FC236}">
                <a16:creationId xmlns:a16="http://schemas.microsoft.com/office/drawing/2014/main" id="{D0B62C14-F31B-4039-BE1A-58CAC8A827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0B418-9EB8-4B01-AB09-78C491C59461}"/>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119564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9065-C535-41E7-A59C-6D5F6561C4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2EFAAB-CD04-4C1C-AB48-9742D5F99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3B825-CBA5-4E7C-A3C8-6B93B158F1D8}"/>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5" name="Footer Placeholder 4">
            <a:extLst>
              <a:ext uri="{FF2B5EF4-FFF2-40B4-BE49-F238E27FC236}">
                <a16:creationId xmlns:a16="http://schemas.microsoft.com/office/drawing/2014/main" id="{799722A7-994A-40D2-B245-D761AE3D5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7F1277-0498-4BE8-8C26-2311399F11F4}"/>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3199995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3767-3569-4B69-B92D-4828317B7B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01C518-9A62-45EA-8704-EF71D051A7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916BCB-8FF8-4D05-9217-CB61699C57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F59D06-62A4-4418-96DA-E83FE2A2E5D4}"/>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6" name="Footer Placeholder 5">
            <a:extLst>
              <a:ext uri="{FF2B5EF4-FFF2-40B4-BE49-F238E27FC236}">
                <a16:creationId xmlns:a16="http://schemas.microsoft.com/office/drawing/2014/main" id="{F2694B46-1290-4B57-9A3C-5EA18D1BE5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589AE4-2B5E-4956-8E7C-47A1DC47D7A5}"/>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3920445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54F0-7AC5-47BD-B020-C0D8C28F81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680AC3-14F8-47B9-B7A4-E31610B4C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5356BB-85BD-440A-80DE-585AC64520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DA0865-5DE4-4D9E-8FD2-DA311480D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D50E91-122F-4E80-BAE3-FE6E63723B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15E756-F777-4F96-8EE4-5CE09BA4BE2C}"/>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8" name="Footer Placeholder 7">
            <a:extLst>
              <a:ext uri="{FF2B5EF4-FFF2-40B4-BE49-F238E27FC236}">
                <a16:creationId xmlns:a16="http://schemas.microsoft.com/office/drawing/2014/main" id="{633E44AD-CC4B-4E82-8FF1-8E80B80D7B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E2579E-7BAF-426D-9C65-7704C92C886E}"/>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3584442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2A14-728B-4F17-B489-A1EBC07637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8ADCB3-FC67-4EA6-A4F1-C55EBEE6E4A9}"/>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4" name="Footer Placeholder 3">
            <a:extLst>
              <a:ext uri="{FF2B5EF4-FFF2-40B4-BE49-F238E27FC236}">
                <a16:creationId xmlns:a16="http://schemas.microsoft.com/office/drawing/2014/main" id="{B1593872-6A90-431A-B5E6-F54A36356E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E6727F-8D50-4DD7-A863-1A08C8F83642}"/>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290842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79436-2313-48D6-8DD3-2A6710752CBC}"/>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3" name="Footer Placeholder 2">
            <a:extLst>
              <a:ext uri="{FF2B5EF4-FFF2-40B4-BE49-F238E27FC236}">
                <a16:creationId xmlns:a16="http://schemas.microsoft.com/office/drawing/2014/main" id="{4478F13F-E3B9-47B6-AE7C-B262BC8B9D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918F91-3346-44A3-AC48-AFA1B8645679}"/>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89248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E4A3-8593-4910-B1FC-CE585DD03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45DF6A-EA84-4A35-874E-445AAEB11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067ED0-1269-4E89-83E4-594068F5F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B8BFA2-AE05-4614-9A41-2F0EE441383D}"/>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6" name="Footer Placeholder 5">
            <a:extLst>
              <a:ext uri="{FF2B5EF4-FFF2-40B4-BE49-F238E27FC236}">
                <a16:creationId xmlns:a16="http://schemas.microsoft.com/office/drawing/2014/main" id="{BC301F50-1808-4CB9-878E-CF4CE2ACEA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B5D84C-BAB3-4172-91C9-D1A4B2A7C6E8}"/>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185042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152E-FBAF-4576-B83E-9B89B515B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9D11D-B1E0-48F4-AEA7-1CEA80E42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E430B-B22C-4C50-B22E-D741A4019884}"/>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C9A30A98-C8A3-4F61-8F1F-92680EFCF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CDB5A-9652-4D9F-9930-4932422B9422}"/>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76613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8E8-A02D-4504-8856-45EB98628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51CCB0-60A6-4F5D-A9B8-593F4CDDA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67DED1-7873-4F29-90BC-4BEE22D35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D42765-DA83-43BE-8EFF-500D29112EC7}"/>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6" name="Footer Placeholder 5">
            <a:extLst>
              <a:ext uri="{FF2B5EF4-FFF2-40B4-BE49-F238E27FC236}">
                <a16:creationId xmlns:a16="http://schemas.microsoft.com/office/drawing/2014/main" id="{211FEBD3-DED1-4F26-8AB9-B7296E4483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B63CEF-EEC0-4187-9942-511675057083}"/>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3301062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EFDC-BD55-4B68-83A8-FEEC29AC5D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0602B2-44EF-4C79-8010-23D3876F6A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E3EE31-1198-4637-AEBF-9F49161F6EC6}"/>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5" name="Footer Placeholder 4">
            <a:extLst>
              <a:ext uri="{FF2B5EF4-FFF2-40B4-BE49-F238E27FC236}">
                <a16:creationId xmlns:a16="http://schemas.microsoft.com/office/drawing/2014/main" id="{66A33D81-3571-4598-B6D1-CE13BDCE66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31CB4-FBDD-4171-BFFE-5C0094E983A8}"/>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411234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E3347-B54C-48DE-9BD5-733CF79BF5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3CF54F-E8DF-4DE0-95E8-015F222CBB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E0063F-1232-4406-9C72-2B16425E84CD}"/>
              </a:ext>
            </a:extLst>
          </p:cNvPr>
          <p:cNvSpPr>
            <a:spLocks noGrp="1"/>
          </p:cNvSpPr>
          <p:nvPr>
            <p:ph type="dt" sz="half" idx="10"/>
          </p:nvPr>
        </p:nvSpPr>
        <p:spPr/>
        <p:txBody>
          <a:bodyPr/>
          <a:lstStyle/>
          <a:p>
            <a:fld id="{3A983F7F-57BB-443A-ACE7-C1494411191E}" type="datetimeFigureOut">
              <a:rPr lang="en-GB" smtClean="0"/>
              <a:t>06/09/2020</a:t>
            </a:fld>
            <a:endParaRPr lang="en-GB"/>
          </a:p>
        </p:txBody>
      </p:sp>
      <p:sp>
        <p:nvSpPr>
          <p:cNvPr id="5" name="Footer Placeholder 4">
            <a:extLst>
              <a:ext uri="{FF2B5EF4-FFF2-40B4-BE49-F238E27FC236}">
                <a16:creationId xmlns:a16="http://schemas.microsoft.com/office/drawing/2014/main" id="{C84E2E9D-D807-4F9A-BA5A-83E7105F1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A308E-336E-4D3A-8015-E8773A596300}"/>
              </a:ext>
            </a:extLst>
          </p:cNvPr>
          <p:cNvSpPr>
            <a:spLocks noGrp="1"/>
          </p:cNvSpPr>
          <p:nvPr>
            <p:ph type="sldNum" sz="quarter" idx="12"/>
          </p:nvPr>
        </p:nvSpPr>
        <p:spPr/>
        <p:txBody>
          <a:bodyPr/>
          <a:lstStyle/>
          <a:p>
            <a:fld id="{517A439E-FE21-4215-91CD-28B74721E1C5}" type="slidenum">
              <a:rPr lang="en-GB" smtClean="0"/>
              <a:t>‹#›</a:t>
            </a:fld>
            <a:endParaRPr lang="en-GB"/>
          </a:p>
        </p:txBody>
      </p:sp>
    </p:spTree>
    <p:extLst>
      <p:ext uri="{BB962C8B-B14F-4D97-AF65-F5344CB8AC3E}">
        <p14:creationId xmlns:p14="http://schemas.microsoft.com/office/powerpoint/2010/main" val="15320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0AC4-E287-4A20-9AB4-DE0838599D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814632-0E15-444E-9901-A7322672D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CF3798-E55F-44E8-AA4A-82FBB1FEF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74C612-6C1A-46D2-B14E-59AFA91159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A3A0101-1421-43F1-B5B3-7FB823627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14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BF81-443C-4B4F-8A89-0B353AF7B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B3155-62EC-4E54-B9D4-2B7067235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A9C4A-A06D-40E4-AEDB-FB014698C9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AA52D8-6F79-4EF5-8837-085707EEB8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5CACF03-C25C-46B4-9814-DC2CD208D5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077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7D53-BCE6-4492-B8B4-30062DA90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EA2CA7-B7B2-4BF0-8317-C9B691E6B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7C5E7-A60F-46EC-A1C2-730753DED7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057539-A4E9-4BA7-9D64-578AEF81AC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3C0A57D-972E-4551-988D-E608AF7EE6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60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CD0-EB07-466A-A845-D922EA2528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9B9010-AE4A-4033-A0BA-DC84556EC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827A68-1B35-4374-9098-2112E69CAC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A6AAFA-10AA-4FCB-8795-744E2F511C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C2124C5-EAC7-4EAB-907C-B0858A759C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1B2569D-131D-484E-B266-15EF188038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913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A43E-DFB8-4360-9154-D07B1DFFAE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A437D-7BF7-458F-8192-663F24719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A8C7D3-500F-4F46-ABDB-496C37404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5324F0-17BB-4A0E-A09F-F65B65C37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19B6C-6E2C-4BA2-BCE5-FBF02C3F4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599650-D15D-4368-9007-D7DB1ADAD5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844EA22-839E-4655-B28C-04CCE9C3B1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D24D9511-063F-40A5-8612-A085012E1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12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E4FA-FC3F-4E0F-9A32-A260CB330E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A48224-8BE1-4923-A845-4B52AF61F5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547AA05-F136-4452-8AD3-6B44B8D3AC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F09041B-2AF3-4B36-B9B1-3736E0B539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81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EF093-CD77-4E71-A044-E376193759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7C28A13-3473-4602-B6E2-00EC1E45E0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3DD7041-3D9E-45C9-A024-E4A6B048E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85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94E-658E-4A5C-9476-5668BA16E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FD4B21-58F3-46CC-9447-002DC2B04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2A6F75-0C73-457E-9C24-06FEE4369C06}"/>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6BE95A89-A83E-4F36-AABC-392B98741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30CE3-2298-4248-8FEC-6DF90B8AF38C}"/>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03683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1C0D-F8A5-4614-8E59-4398F332B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9C2A99-D35C-4040-88DB-006167BD5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B11962-9421-4D13-B84F-DF7E7557C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BA1D0-2691-4F9D-82FD-B331BF9B84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41CFFD1-16EC-4EDC-8493-3996945ED9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09CCD26-7736-43F1-885E-D84CE41A9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316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E36A-7166-40FA-97FE-4E453A702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2962D7-6069-4382-8618-603A13A55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57A282-15A6-4FC5-88E5-71781A015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B091A-77EA-4F8B-8D9A-BD6F183313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147F73-1EA4-45F5-9B41-A786B0AC52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C37CBA8-A203-4AE3-8169-EB96045243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767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87A-D8D5-4701-914B-E02815E5DA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5460F8-21C9-4AEC-8795-A78A7E82D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3F347-FAB6-4BCD-A4A9-80D1830146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BC0AD8A-6D4C-40A8-B1A1-465CAFDDBC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2D8BBB-2A91-41A1-80FA-10563D5F90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7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BD327-3D35-403D-9504-B76F190B68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105E9E-B4FC-4133-B109-A72239C8E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75C88-AA89-49AA-890E-5F9976FF13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B7A72B-2B06-465A-B474-C6FB4B16F4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8745A10-8A96-49A1-8861-C7BF75B98C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1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8B71-F90C-4FF4-A807-5A0FC67F8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2D29D-487F-450C-B008-7FA583862E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598FD-1DF2-463E-88D9-B68140E7E4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20A7D-4C53-4F3D-A39E-E93DCD39B430}"/>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6" name="Footer Placeholder 5">
            <a:extLst>
              <a:ext uri="{FF2B5EF4-FFF2-40B4-BE49-F238E27FC236}">
                <a16:creationId xmlns:a16="http://schemas.microsoft.com/office/drawing/2014/main" id="{64F31E8A-54B1-4509-8B27-CF7C18ADAA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2E385-8D63-4978-AF1B-FD858151DF37}"/>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8683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87AC-F6AB-43D8-8826-DDFF92017B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76F444-BF08-4FD3-A2BB-B7C5716F3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EA4DDB-DAFD-4C8C-9C62-773A9E6A46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19B466-CAE4-449E-B77D-9CB77D2BF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53C047-B8F7-4619-BB90-B55173E29D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6056AF-1BD6-4ACF-8AAB-6033FD63773B}"/>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8" name="Footer Placeholder 7">
            <a:extLst>
              <a:ext uri="{FF2B5EF4-FFF2-40B4-BE49-F238E27FC236}">
                <a16:creationId xmlns:a16="http://schemas.microsoft.com/office/drawing/2014/main" id="{60AFBA80-9A82-4C24-9E87-D6712E274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E49C2-0089-4FB0-8B97-8B43A98008CA}"/>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62908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22E8-9B06-4B83-84ED-ED593931E3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9113F-E389-46D7-986D-C86FEED280C6}"/>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4" name="Footer Placeholder 3">
            <a:extLst>
              <a:ext uri="{FF2B5EF4-FFF2-40B4-BE49-F238E27FC236}">
                <a16:creationId xmlns:a16="http://schemas.microsoft.com/office/drawing/2014/main" id="{ECB7E669-FC27-41A7-BBE7-46662531F3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E2FE45-AF17-432A-AAB0-62D3029A62CD}"/>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26882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BD313-A50D-4802-BBD7-D40749F5CAE6}"/>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3" name="Footer Placeholder 2">
            <a:extLst>
              <a:ext uri="{FF2B5EF4-FFF2-40B4-BE49-F238E27FC236}">
                <a16:creationId xmlns:a16="http://schemas.microsoft.com/office/drawing/2014/main" id="{472B8B80-DAE0-4951-ABB7-DCE369CC47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AFB142-6F20-4356-B238-A30340431C6F}"/>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49745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09C0-B04F-4499-AAF0-D786740FF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27BCB-6822-4FE2-9027-FC336F24F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A689B4-B1FE-4CC8-9AF5-F509973E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F053E-88E6-4331-8723-5EB8ABB74561}"/>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6" name="Footer Placeholder 5">
            <a:extLst>
              <a:ext uri="{FF2B5EF4-FFF2-40B4-BE49-F238E27FC236}">
                <a16:creationId xmlns:a16="http://schemas.microsoft.com/office/drawing/2014/main" id="{C20C9510-F664-45A3-903F-9AC13D476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7509B-2B25-40C5-92EF-079C3E18D64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70769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7FC8-72E4-413B-8464-E8074B448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B3129F-55E1-4A6F-9008-1AB2EF0B8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D6563D-C22D-4968-A09F-F2EDAF43F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6CE09-35F6-4898-BFF7-B9F469C4F33E}"/>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6" name="Footer Placeholder 5">
            <a:extLst>
              <a:ext uri="{FF2B5EF4-FFF2-40B4-BE49-F238E27FC236}">
                <a16:creationId xmlns:a16="http://schemas.microsoft.com/office/drawing/2014/main" id="{751C1E9B-7F71-49DD-B260-E5EDCCFF9A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99B3C-101A-4F1E-8BC4-094A2A72E1F0}"/>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412733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F4036-56CC-42CF-B348-6BC1B25E5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114F53-0888-4B73-93EE-F5AEA50A8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EC987-BCCE-47D0-ADA8-8B5464FF0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995569B4-28AD-4B01-99D0-7AAA82CB5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A075EA-A8D9-4B1C-8F03-51AFABA6C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393B-FE72-4645-B5A7-8F49B0FB2D60}" type="slidenum">
              <a:rPr lang="en-GB" smtClean="0"/>
              <a:t>‹#›</a:t>
            </a:fld>
            <a:endParaRPr lang="en-GB"/>
          </a:p>
        </p:txBody>
      </p:sp>
    </p:spTree>
    <p:extLst>
      <p:ext uri="{BB962C8B-B14F-4D97-AF65-F5344CB8AC3E}">
        <p14:creationId xmlns:p14="http://schemas.microsoft.com/office/powerpoint/2010/main" val="1898112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9684A-CE6D-4541-A694-237B58B5A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8BB01F-5C3D-48CB-8DFB-F413DFF7B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183D6-6B70-419B-B9FD-32523F8CD1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83F7F-57BB-443A-ACE7-C1494411191E}" type="datetimeFigureOut">
              <a:rPr lang="en-GB" smtClean="0"/>
              <a:t>06/09/2020</a:t>
            </a:fld>
            <a:endParaRPr lang="en-GB"/>
          </a:p>
        </p:txBody>
      </p:sp>
      <p:sp>
        <p:nvSpPr>
          <p:cNvPr id="5" name="Footer Placeholder 4">
            <a:extLst>
              <a:ext uri="{FF2B5EF4-FFF2-40B4-BE49-F238E27FC236}">
                <a16:creationId xmlns:a16="http://schemas.microsoft.com/office/drawing/2014/main" id="{B9BBE51E-2FA2-4FF2-9349-E49077C07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61D8-BF2A-412D-ADBB-12F325980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A439E-FE21-4215-91CD-28B74721E1C5}" type="slidenum">
              <a:rPr lang="en-GB" smtClean="0"/>
              <a:t>‹#›</a:t>
            </a:fld>
            <a:endParaRPr lang="en-GB"/>
          </a:p>
        </p:txBody>
      </p:sp>
    </p:spTree>
    <p:extLst>
      <p:ext uri="{BB962C8B-B14F-4D97-AF65-F5344CB8AC3E}">
        <p14:creationId xmlns:p14="http://schemas.microsoft.com/office/powerpoint/2010/main" val="1798574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A6436-FFA7-40E8-B23C-2B668EDBA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08887B-C17B-4AEB-A1A9-D7C72B8F6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AE6E-EC70-4E44-8FA0-4BF1C5994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6020066-FDDD-4D07-83AC-35D00A64F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9E0E67F-0415-42FD-805F-9A5958791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521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l8-dAPCQmQ" TargetMode="External"/><Relationship Id="rId2" Type="http://schemas.openxmlformats.org/officeDocument/2006/relationships/hyperlink" Target="https://www.bbc.com/bitesize/guides/z89hg82/revision/4"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274284" y="-245660"/>
            <a:ext cx="6351109" cy="6898400"/>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4112070" y="6202908"/>
            <a:ext cx="8283218" cy="655092"/>
          </a:xfrm>
          <a:prstGeom prst="rect">
            <a:avLst/>
          </a:prstGeom>
        </p:spPr>
      </p:pic>
      <p:sp>
        <p:nvSpPr>
          <p:cNvPr id="6" name="TextBox 5"/>
          <p:cNvSpPr txBox="1"/>
          <p:nvPr/>
        </p:nvSpPr>
        <p:spPr>
          <a:xfrm>
            <a:off x="4691921" y="839654"/>
            <a:ext cx="5561351"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 Who was the first black student to graduate from the University of Mississippi?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2. Campaign C and the Children’s Crusade took place in which city in Alabama?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3. What was set up by Stalin to control all of the communist parties of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4. What were NATO and the Warsaw Pact?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ontrols>
      <mc:AlternateContent xmlns:mc="http://schemas.openxmlformats.org/markup-compatibility/2006">
        <mc:Choice xmlns:v="urn:schemas-microsoft-com:vml" Requires="v">
          <p:control spid="1027"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686412" y="5388710"/>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4145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BA92-886F-4941-8553-F00014217E55}"/>
              </a:ext>
            </a:extLst>
          </p:cNvPr>
          <p:cNvSpPr>
            <a:spLocks noGrp="1"/>
          </p:cNvSpPr>
          <p:nvPr>
            <p:ph type="title"/>
          </p:nvPr>
        </p:nvSpPr>
        <p:spPr>
          <a:xfrm>
            <a:off x="589992" y="35301"/>
            <a:ext cx="3682205" cy="734418"/>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Napalm bombs</a:t>
            </a:r>
          </a:p>
        </p:txBody>
      </p:sp>
      <p:sp>
        <p:nvSpPr>
          <p:cNvPr id="3" name="Content Placeholder 2">
            <a:extLst>
              <a:ext uri="{FF2B5EF4-FFF2-40B4-BE49-F238E27FC236}">
                <a16:creationId xmlns:a16="http://schemas.microsoft.com/office/drawing/2014/main" id="{F2699932-543E-4061-8811-DAC525B9656F}"/>
              </a:ext>
            </a:extLst>
          </p:cNvPr>
          <p:cNvSpPr>
            <a:spLocks noGrp="1"/>
          </p:cNvSpPr>
          <p:nvPr>
            <p:ph idx="1"/>
          </p:nvPr>
        </p:nvSpPr>
        <p:spPr>
          <a:xfrm>
            <a:off x="109611" y="995219"/>
            <a:ext cx="6271604" cy="2990397"/>
          </a:xfrm>
          <a:solidFill>
            <a:schemeClr val="accent4">
              <a:lumMod val="60000"/>
              <a:lumOff val="40000"/>
            </a:schemeClr>
          </a:solidFill>
        </p:spPr>
        <p:txBody>
          <a:bodyPr>
            <a:normAutofit/>
          </a:bodyPr>
          <a:lstStyle/>
          <a:p>
            <a:pPr marL="0" indent="0">
              <a:buNone/>
            </a:pPr>
            <a:r>
              <a:rPr lang="en-GB" altLang="en-US" dirty="0">
                <a:latin typeface="Comic Sans MS" panose="030F0702030302020204" pitchFamily="66" charset="0"/>
              </a:rPr>
              <a:t>- Mix of petrol and chemical thickener (Liquid fire).</a:t>
            </a:r>
          </a:p>
          <a:p>
            <a:pPr marL="0" indent="0">
              <a:buNone/>
            </a:pPr>
            <a:r>
              <a:rPr lang="en-GB" altLang="en-US" dirty="0">
                <a:latin typeface="Comic Sans MS" panose="030F0702030302020204" pitchFamily="66" charset="0"/>
              </a:rPr>
              <a:t>- ¾ of all napalm victims burned through to muscle and bone. </a:t>
            </a:r>
          </a:p>
          <a:p>
            <a:pPr marL="0" indent="0">
              <a:buNone/>
            </a:pPr>
            <a:r>
              <a:rPr lang="en-GB" altLang="en-US" dirty="0">
                <a:latin typeface="Comic Sans MS" panose="030F0702030302020204" pitchFamily="66" charset="0"/>
              </a:rPr>
              <a:t>- Extremely painful and mostly led to death.</a:t>
            </a:r>
          </a:p>
          <a:p>
            <a:pPr marL="0" indent="0">
              <a:buNone/>
            </a:pPr>
            <a:endParaRPr lang="en-GB" sz="3000" dirty="0"/>
          </a:p>
        </p:txBody>
      </p:sp>
      <p:pic>
        <p:nvPicPr>
          <p:cNvPr id="4098" name="Picture 2" descr="Image result for napalm bomb vietnam">
            <a:extLst>
              <a:ext uri="{FF2B5EF4-FFF2-40B4-BE49-F238E27FC236}">
                <a16:creationId xmlns:a16="http://schemas.microsoft.com/office/drawing/2014/main" id="{B0F952BD-D858-4376-9703-F9D87D195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215" y="35301"/>
            <a:ext cx="5770813" cy="264802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outh Vietnam war napalm bombing by Nick Ut on artnet">
            <a:extLst>
              <a:ext uri="{FF2B5EF4-FFF2-40B4-BE49-F238E27FC236}">
                <a16:creationId xmlns:a16="http://schemas.microsoft.com/office/drawing/2014/main" id="{3F4B051F-A865-4F26-8341-53C03DEF7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215" y="2683325"/>
            <a:ext cx="5770813" cy="42849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quid Fire - How Napalm Was Used In The Vietnam War">
            <a:extLst>
              <a:ext uri="{FF2B5EF4-FFF2-40B4-BE49-F238E27FC236}">
                <a16:creationId xmlns:a16="http://schemas.microsoft.com/office/drawing/2014/main" id="{A009B80D-B05D-4B89-BB0D-07BB51E2A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2" y="3643243"/>
            <a:ext cx="6588177" cy="32250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BED68A-E1C8-4B49-8709-1D823AA90AD2}"/>
              </a:ext>
            </a:extLst>
          </p:cNvPr>
          <p:cNvSpPr txBox="1"/>
          <p:nvPr/>
        </p:nvSpPr>
        <p:spPr>
          <a:xfrm>
            <a:off x="651641" y="3589827"/>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the USA continue to use this tactic?</a:t>
            </a:r>
          </a:p>
        </p:txBody>
      </p:sp>
    </p:spTree>
    <p:extLst>
      <p:ext uri="{BB962C8B-B14F-4D97-AF65-F5344CB8AC3E}">
        <p14:creationId xmlns:p14="http://schemas.microsoft.com/office/powerpoint/2010/main" val="40621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8009-3FD0-479D-931C-1D09BA930163}"/>
              </a:ext>
            </a:extLst>
          </p:cNvPr>
          <p:cNvSpPr>
            <a:spLocks noGrp="1"/>
          </p:cNvSpPr>
          <p:nvPr>
            <p:ph type="title"/>
          </p:nvPr>
        </p:nvSpPr>
        <p:spPr>
          <a:xfrm>
            <a:off x="107593" y="49834"/>
            <a:ext cx="8181968" cy="689548"/>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Search and destroy</a:t>
            </a:r>
          </a:p>
        </p:txBody>
      </p:sp>
      <p:sp>
        <p:nvSpPr>
          <p:cNvPr id="3" name="Content Placeholder 2">
            <a:extLst>
              <a:ext uri="{FF2B5EF4-FFF2-40B4-BE49-F238E27FC236}">
                <a16:creationId xmlns:a16="http://schemas.microsoft.com/office/drawing/2014/main" id="{4B0B292F-02A4-4271-B24F-2B5BE59FA6F7}"/>
              </a:ext>
            </a:extLst>
          </p:cNvPr>
          <p:cNvSpPr>
            <a:spLocks noGrp="1"/>
          </p:cNvSpPr>
          <p:nvPr>
            <p:ph idx="1"/>
          </p:nvPr>
        </p:nvSpPr>
        <p:spPr>
          <a:xfrm>
            <a:off x="107593" y="938537"/>
            <a:ext cx="8524145" cy="5522224"/>
          </a:xfrm>
          <a:solidFill>
            <a:schemeClr val="accent4">
              <a:lumMod val="60000"/>
              <a:lumOff val="40000"/>
            </a:schemeClr>
          </a:solidFill>
        </p:spPr>
        <p:txBody>
          <a:bodyPr>
            <a:noAutofit/>
          </a:bodyPr>
          <a:lstStyle/>
          <a:p>
            <a:pPr marL="0" indent="0">
              <a:buNone/>
            </a:pPr>
            <a:r>
              <a:rPr lang="en-GB" altLang="en-US" dirty="0">
                <a:latin typeface="Comic Sans MS" panose="030F0702030302020204" pitchFamily="66" charset="0"/>
              </a:rPr>
              <a:t>- Search and destroy patrols went out looking for "Charlie", as they called the Vietcong. </a:t>
            </a:r>
          </a:p>
          <a:p>
            <a:pPr>
              <a:buFontTx/>
              <a:buChar char="-"/>
            </a:pPr>
            <a:r>
              <a:rPr lang="en-US" altLang="en-US" dirty="0">
                <a:latin typeface="Comic Sans MS" panose="030F0702030302020204" pitchFamily="66" charset="0"/>
              </a:rPr>
              <a:t>A small unit of US soldiers, checked for weapons and if found, rounded up the villagers and burned the villages down. </a:t>
            </a:r>
            <a:endParaRPr lang="en-GB" altLang="en-US" dirty="0">
              <a:latin typeface="Comic Sans MS" panose="030F0702030302020204" pitchFamily="66" charset="0"/>
            </a:endParaRPr>
          </a:p>
          <a:p>
            <a:pPr marL="0" indent="0">
              <a:buNone/>
            </a:pPr>
            <a:endParaRPr lang="en-GB" altLang="en-US" b="1" u="sng" dirty="0">
              <a:latin typeface="Comic Sans MS" panose="030F0702030302020204" pitchFamily="66" charset="0"/>
            </a:endParaRPr>
          </a:p>
          <a:p>
            <a:pPr marL="0" indent="0">
              <a:buNone/>
            </a:pPr>
            <a:r>
              <a:rPr lang="en-GB" altLang="en-US" u="sng" dirty="0">
                <a:latin typeface="Comic Sans MS" panose="030F0702030302020204" pitchFamily="66" charset="0"/>
              </a:rPr>
              <a:t>Impact of search and destroy</a:t>
            </a:r>
          </a:p>
          <a:p>
            <a:pPr marL="0" indent="0">
              <a:buNone/>
            </a:pPr>
            <a:r>
              <a:rPr lang="en-GB" altLang="en-US" dirty="0">
                <a:latin typeface="Comic Sans MS" panose="030F0702030302020204" pitchFamily="66" charset="0"/>
              </a:rPr>
              <a:t>- US thought these mission were successful as they destroyed VC supplies and tunnels. However:</a:t>
            </a:r>
          </a:p>
          <a:p>
            <a:pPr marL="0" indent="0">
              <a:buNone/>
            </a:pPr>
            <a:r>
              <a:rPr lang="en-GB" altLang="en-US" dirty="0">
                <a:latin typeface="Comic Sans MS" panose="030F0702030302020204" pitchFamily="66" charset="0"/>
              </a:rPr>
              <a:t>- Once the US left the area the VC move back in.</a:t>
            </a:r>
          </a:p>
          <a:p>
            <a:pPr marL="0" indent="0">
              <a:buNone/>
            </a:pPr>
            <a:r>
              <a:rPr lang="en-GB" altLang="en-US" dirty="0">
                <a:latin typeface="Comic Sans MS" panose="030F0702030302020204" pitchFamily="66" charset="0"/>
              </a:rPr>
              <a:t>- The bombings and chemical spraying harmed the local people and turned them against the USA.  </a:t>
            </a:r>
            <a:endParaRPr lang="en-US" altLang="en-US" dirty="0">
              <a:latin typeface="Comic Sans MS" panose="030F0702030302020204" pitchFamily="66" charset="0"/>
            </a:endParaRPr>
          </a:p>
        </p:txBody>
      </p:sp>
      <p:pic>
        <p:nvPicPr>
          <p:cNvPr id="4" name="Picture 9" descr="7">
            <a:extLst>
              <a:ext uri="{FF2B5EF4-FFF2-40B4-BE49-F238E27FC236}">
                <a16:creationId xmlns:a16="http://schemas.microsoft.com/office/drawing/2014/main" id="{C0242FC0-AF77-4250-89ED-C28117E16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475" y="3856"/>
            <a:ext cx="3311525" cy="24529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1.bp.blogspot.com/_tBqi5ja-dgs/S80G2TXQ2HI/AAAAAAAAC3g/f9XUyoaujr8/s1600/burning_viet_cong_base_camp.jpg">
            <a:extLst>
              <a:ext uri="{FF2B5EF4-FFF2-40B4-BE49-F238E27FC236}">
                <a16:creationId xmlns:a16="http://schemas.microsoft.com/office/drawing/2014/main" id="{F125A139-71DD-47FB-9ABE-AF0D42C35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475" y="2456828"/>
            <a:ext cx="328022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2326818-F6E5-41DA-A022-5616E46E60BE}"/>
              </a:ext>
            </a:extLst>
          </p:cNvPr>
          <p:cNvSpPr txBox="1"/>
          <p:nvPr/>
        </p:nvSpPr>
        <p:spPr>
          <a:xfrm>
            <a:off x="531719" y="3043125"/>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How successful were Search and destroy missions?</a:t>
            </a:r>
          </a:p>
        </p:txBody>
      </p:sp>
    </p:spTree>
    <p:extLst>
      <p:ext uri="{BB962C8B-B14F-4D97-AF65-F5344CB8AC3E}">
        <p14:creationId xmlns:p14="http://schemas.microsoft.com/office/powerpoint/2010/main" val="19072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43B1-44F0-45F1-AB83-362CD3CBCC2F}"/>
              </a:ext>
            </a:extLst>
          </p:cNvPr>
          <p:cNvSpPr>
            <a:spLocks noGrp="1"/>
          </p:cNvSpPr>
          <p:nvPr>
            <p:ph type="title"/>
          </p:nvPr>
        </p:nvSpPr>
        <p:spPr>
          <a:xfrm>
            <a:off x="718279" y="0"/>
            <a:ext cx="10515600" cy="714167"/>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Operation Cedar Falls 1967</a:t>
            </a:r>
          </a:p>
        </p:txBody>
      </p:sp>
      <p:sp>
        <p:nvSpPr>
          <p:cNvPr id="3" name="Content Placeholder 2">
            <a:extLst>
              <a:ext uri="{FF2B5EF4-FFF2-40B4-BE49-F238E27FC236}">
                <a16:creationId xmlns:a16="http://schemas.microsoft.com/office/drawing/2014/main" id="{A40C3C40-039F-4BD0-8283-A0BC34403EF1}"/>
              </a:ext>
            </a:extLst>
          </p:cNvPr>
          <p:cNvSpPr>
            <a:spLocks noGrp="1"/>
          </p:cNvSpPr>
          <p:nvPr>
            <p:ph idx="1"/>
          </p:nvPr>
        </p:nvSpPr>
        <p:spPr>
          <a:xfrm>
            <a:off x="287311" y="1046136"/>
            <a:ext cx="11617378" cy="4949930"/>
          </a:xfrm>
          <a:solidFill>
            <a:schemeClr val="accent4">
              <a:lumMod val="60000"/>
              <a:lumOff val="40000"/>
            </a:schemeClr>
          </a:solidFill>
        </p:spPr>
        <p:txBody>
          <a:bodyPr>
            <a:normAutofit fontScale="92500" lnSpcReduction="10000"/>
          </a:bodyPr>
          <a:lstStyle/>
          <a:p>
            <a:pPr marL="0" indent="0">
              <a:buNone/>
            </a:pPr>
            <a:r>
              <a:rPr lang="en-US" altLang="en-US" sz="3000" dirty="0">
                <a:latin typeface="Comic Sans MS" panose="030F0702030302020204" pitchFamily="66" charset="0"/>
              </a:rPr>
              <a:t>Is an example of how these tactics failed. It caused civilian deaths and destruction to their homes and villages.</a:t>
            </a:r>
          </a:p>
          <a:p>
            <a:pPr marL="0" indent="0">
              <a:buNone/>
            </a:pPr>
            <a:endParaRPr lang="en-US" altLang="en-US" sz="3000" dirty="0">
              <a:latin typeface="Comic Sans MS" panose="030F0702030302020204" pitchFamily="66" charset="0"/>
            </a:endParaRPr>
          </a:p>
          <a:p>
            <a:pPr marL="0" indent="0">
              <a:buNone/>
            </a:pPr>
            <a:r>
              <a:rPr lang="en-US" altLang="en-US" sz="3000" dirty="0">
                <a:latin typeface="Comic Sans MS" panose="030F0702030302020204" pitchFamily="66" charset="0"/>
              </a:rPr>
              <a:t>- Targeted a VC stronghold area, and helicoptered villagers to refugee camps and burnt the villages down. </a:t>
            </a:r>
          </a:p>
          <a:p>
            <a:pPr marL="0" indent="0">
              <a:buNone/>
            </a:pPr>
            <a:r>
              <a:rPr lang="en-US" altLang="en-US" sz="3000" dirty="0">
                <a:latin typeface="Comic Sans MS" panose="030F0702030302020204" pitchFamily="66" charset="0"/>
              </a:rPr>
              <a:t>- After the US cleared an area it became a ‘free-fire zone’ that could be bombed without warning at anytime.</a:t>
            </a:r>
          </a:p>
          <a:p>
            <a:pPr marL="0" indent="0">
              <a:buNone/>
            </a:pPr>
            <a:r>
              <a:rPr lang="en-US" altLang="en-US" sz="3000" dirty="0">
                <a:latin typeface="Comic Sans MS" panose="030F0702030302020204" pitchFamily="66" charset="0"/>
              </a:rPr>
              <a:t>- In many cases, villagers did not understand this and returned to their homes in the ‘free-fire zones’. </a:t>
            </a:r>
          </a:p>
          <a:p>
            <a:pPr marL="0" indent="0">
              <a:buNone/>
            </a:pPr>
            <a:r>
              <a:rPr lang="en-US" altLang="en-US" sz="3000" dirty="0">
                <a:latin typeface="Comic Sans MS" panose="030F0702030302020204" pitchFamily="66" charset="0"/>
              </a:rPr>
              <a:t>- In other areas, villages were warned by dropped leaflets but many of them could not read. </a:t>
            </a:r>
          </a:p>
          <a:p>
            <a:pPr marL="0" indent="0">
              <a:buNone/>
            </a:pPr>
            <a:endParaRPr lang="en-US" altLang="en-US" dirty="0">
              <a:latin typeface="Comic Sans MS" panose="030F0702030302020204" pitchFamily="66" charset="0"/>
            </a:endParaRPr>
          </a:p>
          <a:p>
            <a:pPr marL="0" indent="0">
              <a:buNone/>
            </a:pPr>
            <a:endParaRPr lang="en-US" altLang="en-US" dirty="0">
              <a:latin typeface="Comic Sans MS" panose="030F0702030302020204" pitchFamily="66" charset="0"/>
            </a:endParaRPr>
          </a:p>
          <a:p>
            <a:pPr marL="0" indent="0">
              <a:buNone/>
            </a:pPr>
            <a:endParaRPr lang="en-GB" dirty="0"/>
          </a:p>
        </p:txBody>
      </p:sp>
      <p:sp>
        <p:nvSpPr>
          <p:cNvPr id="4" name="TextBox 3">
            <a:extLst>
              <a:ext uri="{FF2B5EF4-FFF2-40B4-BE49-F238E27FC236}">
                <a16:creationId xmlns:a16="http://schemas.microsoft.com/office/drawing/2014/main" id="{EEA0EE2C-8D19-4AF9-B361-B25FC352189D}"/>
              </a:ext>
            </a:extLst>
          </p:cNvPr>
          <p:cNvSpPr txBox="1"/>
          <p:nvPr/>
        </p:nvSpPr>
        <p:spPr>
          <a:xfrm>
            <a:off x="718279" y="6066425"/>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this lead to opposition to the war?</a:t>
            </a:r>
          </a:p>
        </p:txBody>
      </p:sp>
    </p:spTree>
    <p:extLst>
      <p:ext uri="{BB962C8B-B14F-4D97-AF65-F5344CB8AC3E}">
        <p14:creationId xmlns:p14="http://schemas.microsoft.com/office/powerpoint/2010/main" val="27449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C0F75-9B06-49BE-91CC-48D3C23DF56D}"/>
              </a:ext>
            </a:extLst>
          </p:cNvPr>
          <p:cNvSpPr>
            <a:spLocks noGrp="1"/>
          </p:cNvSpPr>
          <p:nvPr>
            <p:ph type="title"/>
          </p:nvPr>
        </p:nvSpPr>
        <p:spPr>
          <a:xfrm>
            <a:off x="579620" y="90318"/>
            <a:ext cx="5516380" cy="732465"/>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Strategic hamlets</a:t>
            </a:r>
          </a:p>
        </p:txBody>
      </p:sp>
      <p:sp>
        <p:nvSpPr>
          <p:cNvPr id="3" name="Content Placeholder 2">
            <a:extLst>
              <a:ext uri="{FF2B5EF4-FFF2-40B4-BE49-F238E27FC236}">
                <a16:creationId xmlns:a16="http://schemas.microsoft.com/office/drawing/2014/main" id="{9A3D8A3D-8E9C-4B7F-B980-694ADDB3C44D}"/>
              </a:ext>
            </a:extLst>
          </p:cNvPr>
          <p:cNvSpPr>
            <a:spLocks noGrp="1"/>
          </p:cNvSpPr>
          <p:nvPr>
            <p:ph idx="1"/>
          </p:nvPr>
        </p:nvSpPr>
        <p:spPr>
          <a:xfrm>
            <a:off x="104629" y="1147349"/>
            <a:ext cx="6925758" cy="4351338"/>
          </a:xfrm>
          <a:solidFill>
            <a:schemeClr val="accent4">
              <a:lumMod val="60000"/>
              <a:lumOff val="40000"/>
            </a:schemeClr>
          </a:solidFill>
        </p:spPr>
        <p:txBody>
          <a:bodyPr>
            <a:normAutofit/>
          </a:bodyPr>
          <a:lstStyle/>
          <a:p>
            <a:pPr marL="0" indent="0">
              <a:buNone/>
            </a:pPr>
            <a:r>
              <a:rPr lang="en-US" altLang="en-US" dirty="0">
                <a:latin typeface="Comic Sans MS" panose="030F0702030302020204" pitchFamily="66" charset="0"/>
              </a:rPr>
              <a:t>- In the majority of cases the people did not want to move and so the South Vietnamese army often used force. This increased the hostility.</a:t>
            </a:r>
          </a:p>
          <a:p>
            <a:pPr marL="0" indent="0">
              <a:buNone/>
            </a:pPr>
            <a:r>
              <a:rPr lang="en-US" altLang="en-US" dirty="0">
                <a:latin typeface="Comic Sans MS" panose="030F0702030302020204" pitchFamily="66" charset="0"/>
              </a:rPr>
              <a:t>- The people were angry at having to travel longer distances to reach their rice fields. Others were upset for religious reasons as they believed that it was very important to live where their ancestors were buried.</a:t>
            </a:r>
          </a:p>
          <a:p>
            <a:pPr marL="0" indent="0">
              <a:buNone/>
            </a:pPr>
            <a:endParaRPr lang="en-GB" dirty="0"/>
          </a:p>
        </p:txBody>
      </p:sp>
      <p:pic>
        <p:nvPicPr>
          <p:cNvPr id="4" name="Picture 2" descr="http://images.ewins.com/digital_asset_manager/image_resize.php?vi=478353&amp;mdx=400">
            <a:extLst>
              <a:ext uri="{FF2B5EF4-FFF2-40B4-BE49-F238E27FC236}">
                <a16:creationId xmlns:a16="http://schemas.microsoft.com/office/drawing/2014/main" id="{72281041-C574-4791-983C-E18AF0A5B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594" y="7364"/>
            <a:ext cx="4695777" cy="350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vi.uh.edu/pages/buzzmat/strathamlet.JPG">
            <a:extLst>
              <a:ext uri="{FF2B5EF4-FFF2-40B4-BE49-F238E27FC236}">
                <a16:creationId xmlns:a16="http://schemas.microsoft.com/office/drawing/2014/main" id="{C4369479-614E-47C3-B7F9-3C9B3423C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279" y="3565426"/>
            <a:ext cx="4892093" cy="323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7F3063E-9779-46D5-B77C-40470DE0C9FF}"/>
              </a:ext>
            </a:extLst>
          </p:cNvPr>
          <p:cNvSpPr txBox="1"/>
          <p:nvPr/>
        </p:nvSpPr>
        <p:spPr>
          <a:xfrm>
            <a:off x="651641" y="5847971"/>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this lead to support for the Vietcong?</a:t>
            </a:r>
          </a:p>
        </p:txBody>
      </p:sp>
    </p:spTree>
    <p:extLst>
      <p:ext uri="{BB962C8B-B14F-4D97-AF65-F5344CB8AC3E}">
        <p14:creationId xmlns:p14="http://schemas.microsoft.com/office/powerpoint/2010/main" val="301938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DF40-4D40-4D27-8E44-C63102A060DC}"/>
              </a:ext>
            </a:extLst>
          </p:cNvPr>
          <p:cNvSpPr>
            <a:spLocks noGrp="1"/>
          </p:cNvSpPr>
          <p:nvPr>
            <p:ph type="title"/>
          </p:nvPr>
        </p:nvSpPr>
        <p:spPr>
          <a:xfrm>
            <a:off x="1409999" y="76127"/>
            <a:ext cx="3956480" cy="674557"/>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Communication</a:t>
            </a:r>
          </a:p>
        </p:txBody>
      </p:sp>
      <p:sp>
        <p:nvSpPr>
          <p:cNvPr id="3" name="Content Placeholder 2">
            <a:extLst>
              <a:ext uri="{FF2B5EF4-FFF2-40B4-BE49-F238E27FC236}">
                <a16:creationId xmlns:a16="http://schemas.microsoft.com/office/drawing/2014/main" id="{4235B079-9312-43DC-86FA-63637C396836}"/>
              </a:ext>
            </a:extLst>
          </p:cNvPr>
          <p:cNvSpPr>
            <a:spLocks noGrp="1"/>
          </p:cNvSpPr>
          <p:nvPr>
            <p:ph idx="1"/>
          </p:nvPr>
        </p:nvSpPr>
        <p:spPr>
          <a:xfrm>
            <a:off x="234461" y="1088803"/>
            <a:ext cx="7194355" cy="4351338"/>
          </a:xfrm>
          <a:solidFill>
            <a:schemeClr val="accent4">
              <a:lumMod val="60000"/>
              <a:lumOff val="40000"/>
            </a:schemeClr>
          </a:solidFill>
        </p:spPr>
        <p:txBody>
          <a:bodyPr/>
          <a:lstStyle/>
          <a:p>
            <a:pPr marL="0" indent="0">
              <a:buNone/>
            </a:pPr>
            <a:r>
              <a:rPr lang="en-GB" altLang="en-US" dirty="0">
                <a:latin typeface="Comic Sans MS" panose="030F0702030302020204" pitchFamily="66" charset="0"/>
              </a:rPr>
              <a:t>- Used radios to gain support on the ground.</a:t>
            </a:r>
          </a:p>
          <a:p>
            <a:pPr marL="0" indent="0">
              <a:buNone/>
            </a:pPr>
            <a:r>
              <a:rPr lang="en-GB" altLang="en-US" dirty="0">
                <a:latin typeface="Comic Sans MS" panose="030F0702030302020204" pitchFamily="66" charset="0"/>
              </a:rPr>
              <a:t>- Used radios to call in air strikes to reveal  or destroy the enemy that they could not see.</a:t>
            </a:r>
          </a:p>
          <a:p>
            <a:pPr marL="0" indent="0">
              <a:buNone/>
            </a:pPr>
            <a:r>
              <a:rPr lang="en-GB" altLang="en-US" dirty="0">
                <a:latin typeface="Comic Sans MS" panose="030F0702030302020204" pitchFamily="66" charset="0"/>
              </a:rPr>
              <a:t>- Used for morale purposes - the soldiers would listen to broadcasts on how well the war was going.</a:t>
            </a:r>
          </a:p>
          <a:p>
            <a:endParaRPr lang="en-GB" dirty="0"/>
          </a:p>
        </p:txBody>
      </p:sp>
      <p:pic>
        <p:nvPicPr>
          <p:cNvPr id="4" name="Picture 2" descr="http://irdx.fr/IMG/us_army_vietnam_1963.jpg">
            <a:extLst>
              <a:ext uri="{FF2B5EF4-FFF2-40B4-BE49-F238E27FC236}">
                <a16:creationId xmlns:a16="http://schemas.microsoft.com/office/drawing/2014/main" id="{113D6C3D-C0A7-4D6E-92D3-4FDA4ECA3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556" y="143680"/>
            <a:ext cx="4386983" cy="312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us radios in vietnam">
            <a:extLst>
              <a:ext uri="{FF2B5EF4-FFF2-40B4-BE49-F238E27FC236}">
                <a16:creationId xmlns:a16="http://schemas.microsoft.com/office/drawing/2014/main" id="{2533AAFF-9392-4F51-BD3A-536C1F887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134" y="2843622"/>
            <a:ext cx="2933700" cy="3676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C05CE3-82E9-4980-9EC7-19F81B13BC04}"/>
              </a:ext>
            </a:extLst>
          </p:cNvPr>
          <p:cNvSpPr txBox="1"/>
          <p:nvPr/>
        </p:nvSpPr>
        <p:spPr>
          <a:xfrm>
            <a:off x="619116" y="5778260"/>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were radios important for the USA’s tactics?</a:t>
            </a:r>
          </a:p>
        </p:txBody>
      </p:sp>
    </p:spTree>
    <p:extLst>
      <p:ext uri="{BB962C8B-B14F-4D97-AF65-F5344CB8AC3E}">
        <p14:creationId xmlns:p14="http://schemas.microsoft.com/office/powerpoint/2010/main" val="410285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0D73A-DE5E-4271-B859-D250279BC829}"/>
              </a:ext>
            </a:extLst>
          </p:cNvPr>
          <p:cNvSpPr>
            <a:spLocks noGrp="1"/>
          </p:cNvSpPr>
          <p:nvPr>
            <p:ph idx="1"/>
          </p:nvPr>
        </p:nvSpPr>
        <p:spPr>
          <a:xfrm>
            <a:off x="471517" y="427388"/>
            <a:ext cx="11160849" cy="4351338"/>
          </a:xfrm>
        </p:spPr>
        <p:txBody>
          <a:bodyPr>
            <a:normAutofit/>
          </a:bodyPr>
          <a:lstStyle/>
          <a:p>
            <a:pPr marL="0" indent="0">
              <a:buNone/>
            </a:pPr>
            <a:r>
              <a:rPr lang="en-GB" dirty="0">
                <a:latin typeface="Comic Sans MS" panose="030F0702030302020204" pitchFamily="66" charset="0"/>
              </a:rPr>
              <a:t>Watch the clips and record at least 5 points on Vietcong tactics</a:t>
            </a:r>
            <a:endParaRPr lang="en-GB" dirty="0">
              <a:hlinkClick r:id="rId2"/>
            </a:endParaRPr>
          </a:p>
          <a:p>
            <a:pPr marL="0" indent="0">
              <a:buNone/>
            </a:pPr>
            <a:endParaRPr lang="en-GB" dirty="0">
              <a:hlinkClick r:id="rId2"/>
            </a:endParaRPr>
          </a:p>
          <a:p>
            <a:pPr marL="0" indent="0">
              <a:buNone/>
            </a:pPr>
            <a:r>
              <a:rPr lang="en-GB" dirty="0">
                <a:hlinkClick r:id="rId2"/>
              </a:rPr>
              <a:t>https://www.bbc.com/bitesize/guides/z89hg82/revision/4</a:t>
            </a:r>
            <a:r>
              <a:rPr lang="en-GB" dirty="0"/>
              <a:t>  </a:t>
            </a:r>
          </a:p>
          <a:p>
            <a:pPr marL="0" indent="0">
              <a:buNone/>
            </a:pPr>
            <a:r>
              <a:rPr lang="en-GB" dirty="0">
                <a:hlinkClick r:id="rId3"/>
              </a:rPr>
              <a:t>https://www.youtube.com/watch?v=Yl8-dAPCQmQ</a:t>
            </a:r>
            <a:r>
              <a:rPr lang="en-GB" dirty="0"/>
              <a:t> </a:t>
            </a:r>
          </a:p>
          <a:p>
            <a:pPr marL="0" indent="0">
              <a:buNone/>
            </a:pPr>
            <a:endParaRPr lang="en-GB" b="1" dirty="0"/>
          </a:p>
        </p:txBody>
      </p:sp>
    </p:spTree>
    <p:extLst>
      <p:ext uri="{BB962C8B-B14F-4D97-AF65-F5344CB8AC3E}">
        <p14:creationId xmlns:p14="http://schemas.microsoft.com/office/powerpoint/2010/main" val="421202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132294"/>
            <a:ext cx="11794261" cy="707155"/>
          </a:xfrm>
          <a:solidFill>
            <a:schemeClr val="accent1">
              <a:lumMod val="40000"/>
              <a:lumOff val="60000"/>
            </a:schemeClr>
          </a:solidFill>
        </p:spPr>
        <p:txBody>
          <a:bodyPr>
            <a:normAutofit/>
          </a:bodyPr>
          <a:lstStyle/>
          <a:p>
            <a:r>
              <a:rPr lang="en-GB" sz="3200" dirty="0">
                <a:latin typeface="Comic Sans MS" panose="030F0702030302020204" pitchFamily="66" charset="0"/>
              </a:rPr>
              <a:t>Describe the tactics used by the USA in Vietnam (4 marks)</a:t>
            </a:r>
          </a:p>
        </p:txBody>
      </p:sp>
      <p:sp>
        <p:nvSpPr>
          <p:cNvPr id="3" name="Content Placeholder 2"/>
          <p:cNvSpPr>
            <a:spLocks noGrp="1"/>
          </p:cNvSpPr>
          <p:nvPr>
            <p:ph idx="1"/>
          </p:nvPr>
        </p:nvSpPr>
        <p:spPr>
          <a:xfrm>
            <a:off x="182879" y="1265603"/>
            <a:ext cx="11794261" cy="5015276"/>
          </a:xfrm>
          <a:solidFill>
            <a:schemeClr val="accent4">
              <a:lumMod val="60000"/>
              <a:lumOff val="40000"/>
            </a:schemeClr>
          </a:solidFill>
        </p:spPr>
        <p:txBody>
          <a:bodyPr/>
          <a:lstStyle/>
          <a:p>
            <a:pPr marL="0" indent="0">
              <a:buNone/>
            </a:pPr>
            <a:r>
              <a:rPr lang="en-GB" dirty="0">
                <a:latin typeface="Comic Sans MS" panose="030F0702030302020204" pitchFamily="66" charset="0"/>
              </a:rPr>
              <a:t>The tactics used by the USA were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 USA also used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Another tactic they used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Finally, the USA used ….</a:t>
            </a:r>
          </a:p>
          <a:p>
            <a:pPr marL="0" indent="0">
              <a:buNone/>
            </a:pPr>
            <a:endParaRPr lang="en-GB" dirty="0">
              <a:solidFill>
                <a:srgbClr val="002060"/>
              </a:solidFill>
              <a:latin typeface="Comic Sans MS" panose="030F0702030302020204" pitchFamily="66" charset="0"/>
            </a:endParaRPr>
          </a:p>
          <a:p>
            <a:pPr marL="0" indent="0" algn="ctr">
              <a:buNone/>
            </a:pPr>
            <a:r>
              <a:rPr lang="en-GB" dirty="0">
                <a:solidFill>
                  <a:srgbClr val="FF0000"/>
                </a:solidFill>
                <a:latin typeface="Comic Sans MS" panose="030F0702030302020204" pitchFamily="66" charset="0"/>
              </a:rPr>
              <a:t>COPS Complete</a:t>
            </a:r>
          </a:p>
          <a:p>
            <a:pPr marL="0" indent="0">
              <a:buNone/>
            </a:pPr>
            <a:endParaRPr lang="en-GB" dirty="0">
              <a:solidFill>
                <a:srgbClr val="002060"/>
              </a:solidFill>
              <a:latin typeface="Comic Sans MS" panose="030F0702030302020204" pitchFamily="66"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7659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 y="1169233"/>
            <a:ext cx="11794261" cy="4803751"/>
          </a:xfrm>
          <a:solidFill>
            <a:schemeClr val="accent4">
              <a:lumMod val="60000"/>
              <a:lumOff val="40000"/>
            </a:schemeClr>
          </a:solidFill>
        </p:spPr>
        <p:txBody>
          <a:bodyPr>
            <a:normAutofit fontScale="92500" lnSpcReduction="20000"/>
          </a:bodyPr>
          <a:lstStyle/>
          <a:p>
            <a:pPr marL="0" indent="0">
              <a:buNone/>
            </a:pPr>
            <a:r>
              <a:rPr lang="en-GB" sz="3000" dirty="0">
                <a:latin typeface="Comic Sans MS" panose="030F0702030302020204" pitchFamily="66" charset="0"/>
              </a:rPr>
              <a:t>The USA used many different tactics in the Vietnam war. The USA used air strikes and bombing campaigns such as, Operation Rolling Thunder to destroy the enemy and their supplies. </a:t>
            </a:r>
          </a:p>
          <a:p>
            <a:pPr marL="0" indent="0">
              <a:buNone/>
            </a:pPr>
            <a:r>
              <a:rPr lang="en-GB" sz="3000" dirty="0">
                <a:latin typeface="Comic Sans MS" panose="030F0702030302020204" pitchFamily="66" charset="0"/>
              </a:rPr>
              <a:t>Operation Ranch Hand was a tactic were they</a:t>
            </a:r>
            <a:r>
              <a:rPr lang="en-GB" altLang="en-US" sz="3000" dirty="0">
                <a:latin typeface="Comic Sans MS" panose="030F0702030302020204" pitchFamily="66" charset="0"/>
              </a:rPr>
              <a:t> sprayed large areas with a type of herbicides like agent orange and napalm to destroy forested jungle areas and crops to stop the enemy from hiding and to starve them. </a:t>
            </a:r>
          </a:p>
          <a:p>
            <a:pPr marL="0" indent="0">
              <a:buNone/>
            </a:pPr>
            <a:r>
              <a:rPr lang="en-GB" altLang="en-US" sz="3000" dirty="0">
                <a:latin typeface="Comic Sans MS" panose="030F0702030302020204" pitchFamily="66" charset="0"/>
              </a:rPr>
              <a:t>Another tactic they used was search and destroy were troops </a:t>
            </a:r>
            <a:r>
              <a:rPr lang="en-US" altLang="en-US" sz="3000" dirty="0">
                <a:latin typeface="Comic Sans MS" panose="030F0702030302020204" pitchFamily="66" charset="0"/>
              </a:rPr>
              <a:t>went into enemy areas by helicopter, checked for weapons and if found, rounded up the villagers and burned the villages down. </a:t>
            </a:r>
          </a:p>
          <a:p>
            <a:pPr marL="0" indent="0">
              <a:buNone/>
            </a:pPr>
            <a:r>
              <a:rPr lang="en-US" altLang="en-US" sz="3000" dirty="0">
                <a:latin typeface="Comic Sans MS" panose="030F0702030302020204" pitchFamily="66" charset="0"/>
              </a:rPr>
              <a:t>They also created strategic hamlets in an attempt to keep the people safe and away from the enemy by moving them into these new areas which were guarded and fenced off.</a:t>
            </a:r>
            <a:endParaRPr lang="en-GB" sz="3000" b="1" dirty="0">
              <a:solidFill>
                <a:srgbClr val="002060"/>
              </a:solidFill>
              <a:latin typeface="Comic Sans MS" panose="030F0702030302020204" pitchFamily="66" charset="0"/>
            </a:endParaRPr>
          </a:p>
          <a:p>
            <a:pPr marL="0" indent="0">
              <a:buNone/>
            </a:pPr>
            <a:endParaRPr lang="en-GB" sz="3200" b="1" dirty="0">
              <a:solidFill>
                <a:srgbClr val="002060"/>
              </a:solidFill>
              <a:latin typeface="Comic Sans MS" panose="030F0702030302020204" pitchFamily="66" charset="0"/>
            </a:endParaRPr>
          </a:p>
          <a:p>
            <a:pPr marL="0" indent="0">
              <a:buNone/>
            </a:pPr>
            <a:endParaRPr lang="en-GB" b="1" dirty="0">
              <a:solidFill>
                <a:srgbClr val="002060"/>
              </a:solidFill>
              <a:latin typeface="Comic Sans MS" panose="030F0702030302020204" pitchFamily="66" charset="0"/>
            </a:endParaRPr>
          </a:p>
          <a:p>
            <a:pPr marL="0" indent="0">
              <a:buNone/>
            </a:pPr>
            <a:endParaRPr lang="en-GB" dirty="0">
              <a:solidFill>
                <a:srgbClr val="002060"/>
              </a:solidFill>
              <a:latin typeface="Comic Sans MS" panose="030F0702030302020204" pitchFamily="66" charset="0"/>
            </a:endParaRPr>
          </a:p>
          <a:p>
            <a:pPr marL="0" indent="0">
              <a:buNone/>
            </a:pPr>
            <a:endParaRPr lang="en-GB" dirty="0"/>
          </a:p>
          <a:p>
            <a:pPr marL="0" indent="0">
              <a:buNone/>
            </a:pPr>
            <a:endParaRPr lang="en-GB" dirty="0"/>
          </a:p>
        </p:txBody>
      </p:sp>
      <p:sp>
        <p:nvSpPr>
          <p:cNvPr id="6" name="Title 1">
            <a:extLst>
              <a:ext uri="{FF2B5EF4-FFF2-40B4-BE49-F238E27FC236}">
                <a16:creationId xmlns:a16="http://schemas.microsoft.com/office/drawing/2014/main" id="{0B17BAA2-1A9C-4743-BECD-CF5451020617}"/>
              </a:ext>
            </a:extLst>
          </p:cNvPr>
          <p:cNvSpPr>
            <a:spLocks noGrp="1"/>
          </p:cNvSpPr>
          <p:nvPr>
            <p:ph type="title"/>
          </p:nvPr>
        </p:nvSpPr>
        <p:spPr>
          <a:xfrm>
            <a:off x="182879" y="132294"/>
            <a:ext cx="11794261" cy="707155"/>
          </a:xfrm>
          <a:solidFill>
            <a:schemeClr val="accent1">
              <a:lumMod val="40000"/>
              <a:lumOff val="60000"/>
            </a:schemeClr>
          </a:solidFill>
        </p:spPr>
        <p:txBody>
          <a:bodyPr>
            <a:normAutofit/>
          </a:bodyPr>
          <a:lstStyle/>
          <a:p>
            <a:r>
              <a:rPr lang="en-GB" sz="3200" dirty="0">
                <a:latin typeface="Comic Sans MS" panose="030F0702030302020204" pitchFamily="66" charset="0"/>
              </a:rPr>
              <a:t>Describe the tactics used by the USA in Vietnam (4 marks)</a:t>
            </a:r>
          </a:p>
        </p:txBody>
      </p:sp>
    </p:spTree>
    <p:extLst>
      <p:ext uri="{BB962C8B-B14F-4D97-AF65-F5344CB8AC3E}">
        <p14:creationId xmlns:p14="http://schemas.microsoft.com/office/powerpoint/2010/main" val="95723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11C3-8360-4526-91C7-E124440E12CC}"/>
              </a:ext>
            </a:extLst>
          </p:cNvPr>
          <p:cNvSpPr>
            <a:spLocks noGrp="1"/>
          </p:cNvSpPr>
          <p:nvPr>
            <p:ph type="title"/>
          </p:nvPr>
        </p:nvSpPr>
        <p:spPr>
          <a:xfrm>
            <a:off x="713435" y="85795"/>
            <a:ext cx="10515600" cy="872225"/>
          </a:xfrm>
          <a:solidFill>
            <a:schemeClr val="accent1">
              <a:lumMod val="40000"/>
              <a:lumOff val="60000"/>
            </a:schemeClr>
          </a:solidFill>
        </p:spPr>
        <p:txBody>
          <a:bodyPr>
            <a:normAutofit/>
          </a:bodyPr>
          <a:lstStyle/>
          <a:p>
            <a:pPr algn="ctr"/>
            <a:r>
              <a:rPr lang="en-GB" sz="3200" dirty="0">
                <a:latin typeface="Comic Sans MS" panose="030F0702030302020204" pitchFamily="66" charset="0"/>
              </a:rPr>
              <a:t>Plenary – Design a propaganda poster </a:t>
            </a:r>
          </a:p>
        </p:txBody>
      </p:sp>
      <p:sp>
        <p:nvSpPr>
          <p:cNvPr id="3" name="Content Placeholder 2">
            <a:extLst>
              <a:ext uri="{FF2B5EF4-FFF2-40B4-BE49-F238E27FC236}">
                <a16:creationId xmlns:a16="http://schemas.microsoft.com/office/drawing/2014/main" id="{2C57F8BD-4620-4598-8D1E-E5133112614B}"/>
              </a:ext>
            </a:extLst>
          </p:cNvPr>
          <p:cNvSpPr>
            <a:spLocks noGrp="1"/>
          </p:cNvSpPr>
          <p:nvPr>
            <p:ph idx="1"/>
          </p:nvPr>
        </p:nvSpPr>
        <p:spPr>
          <a:xfrm>
            <a:off x="149902" y="1142048"/>
            <a:ext cx="11782267" cy="4351338"/>
          </a:xfrm>
        </p:spPr>
        <p:txBody>
          <a:bodyPr>
            <a:normAutofit/>
          </a:bodyPr>
          <a:lstStyle/>
          <a:p>
            <a:pPr marL="0" indent="0" algn="ctr">
              <a:buNone/>
            </a:pPr>
            <a:r>
              <a:rPr lang="en-GB" dirty="0">
                <a:latin typeface="Comic Sans MS" panose="030F0702030302020204" pitchFamily="66" charset="0"/>
              </a:rPr>
              <a:t>Design a propaganda poster for </a:t>
            </a:r>
            <a:r>
              <a:rPr lang="en-GB" u="sng" dirty="0">
                <a:latin typeface="Comic Sans MS" panose="030F0702030302020204" pitchFamily="66" charset="0"/>
              </a:rPr>
              <a:t>either</a:t>
            </a:r>
            <a:r>
              <a:rPr lang="en-GB" dirty="0">
                <a:latin typeface="Comic Sans MS" panose="030F0702030302020204" pitchFamily="66" charset="0"/>
              </a:rPr>
              <a:t> the USA or the Vietcong. Include their tactics in your poster!</a:t>
            </a:r>
          </a:p>
        </p:txBody>
      </p:sp>
      <p:pic>
        <p:nvPicPr>
          <p:cNvPr id="7170" name="Picture 2" descr="Related image">
            <a:extLst>
              <a:ext uri="{FF2B5EF4-FFF2-40B4-BE49-F238E27FC236}">
                <a16:creationId xmlns:a16="http://schemas.microsoft.com/office/drawing/2014/main" id="{A276B711-40B0-4EF5-8829-6F42B858A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31" y="2129719"/>
            <a:ext cx="5213048" cy="464248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vietcong propaganda poster vietnam war">
            <a:extLst>
              <a:ext uri="{FF2B5EF4-FFF2-40B4-BE49-F238E27FC236}">
                <a16:creationId xmlns:a16="http://schemas.microsoft.com/office/drawing/2014/main" id="{9F160F41-12A6-4A68-8794-3438FA0F3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645" y="2129719"/>
            <a:ext cx="5213048" cy="464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7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C0CD-E1D6-4BA5-AAD2-4C7A28632626}"/>
              </a:ext>
            </a:extLst>
          </p:cNvPr>
          <p:cNvSpPr>
            <a:spLocks noGrp="1"/>
          </p:cNvSpPr>
          <p:nvPr>
            <p:ph type="title"/>
          </p:nvPr>
        </p:nvSpPr>
        <p:spPr>
          <a:xfrm>
            <a:off x="838199" y="0"/>
            <a:ext cx="10515600" cy="472708"/>
          </a:xfrm>
          <a:solidFill>
            <a:schemeClr val="accent1">
              <a:lumMod val="40000"/>
              <a:lumOff val="60000"/>
            </a:schemeClr>
          </a:solidFill>
        </p:spPr>
        <p:txBody>
          <a:bodyPr>
            <a:normAutofit/>
          </a:bodyPr>
          <a:lstStyle/>
          <a:p>
            <a:pPr algn="ctr"/>
            <a:r>
              <a:rPr lang="en-GB" sz="2400" b="1" u="sng" dirty="0">
                <a:latin typeface="Comic Sans MS" panose="030F0702030302020204" pitchFamily="66" charset="0"/>
              </a:rPr>
              <a:t>Exit Ticket</a:t>
            </a:r>
          </a:p>
        </p:txBody>
      </p:sp>
      <p:sp>
        <p:nvSpPr>
          <p:cNvPr id="3" name="Content Placeholder 2">
            <a:extLst>
              <a:ext uri="{FF2B5EF4-FFF2-40B4-BE49-F238E27FC236}">
                <a16:creationId xmlns:a16="http://schemas.microsoft.com/office/drawing/2014/main" id="{5AEF07B4-F452-451B-8C02-21237FB68081}"/>
              </a:ext>
            </a:extLst>
          </p:cNvPr>
          <p:cNvSpPr>
            <a:spLocks noGrp="1"/>
          </p:cNvSpPr>
          <p:nvPr>
            <p:ph idx="1"/>
          </p:nvPr>
        </p:nvSpPr>
        <p:spPr>
          <a:xfrm>
            <a:off x="212359" y="538156"/>
            <a:ext cx="11767279" cy="5982565"/>
          </a:xfrm>
          <a:solidFill>
            <a:schemeClr val="accent1">
              <a:lumMod val="40000"/>
              <a:lumOff val="60000"/>
            </a:schemeClr>
          </a:solidFill>
        </p:spPr>
        <p:txBody>
          <a:bodyPr>
            <a:noAutofit/>
          </a:bodyPr>
          <a:lstStyle/>
          <a:p>
            <a:pPr marL="0" indent="0">
              <a:buNone/>
            </a:pPr>
            <a:r>
              <a:rPr lang="en-GB" sz="2200" dirty="0">
                <a:latin typeface="Comic Sans MS" panose="030F0702030302020204" pitchFamily="66" charset="0"/>
              </a:rPr>
              <a:t>Identify the correct statement</a:t>
            </a:r>
          </a:p>
          <a:p>
            <a:pPr marL="0" indent="0">
              <a:buNone/>
            </a:pPr>
            <a:endParaRPr lang="en-GB" sz="2200" dirty="0">
              <a:latin typeface="Comic Sans MS" panose="030F0702030302020204" pitchFamily="66" charset="0"/>
            </a:endParaRPr>
          </a:p>
          <a:p>
            <a:pPr marL="0" indent="0">
              <a:buNone/>
            </a:pPr>
            <a:r>
              <a:rPr lang="en-GB" sz="2200" dirty="0">
                <a:latin typeface="Comic Sans MS" panose="030F0702030302020204" pitchFamily="66" charset="0"/>
              </a:rPr>
              <a:t>A – The USA used tactics like, air strikes and bombing campaigns such as, Operation Thunder Storm to destroy the enemy and their supplies. Operation Ranch Hand was a tactic were they</a:t>
            </a:r>
            <a:r>
              <a:rPr lang="en-GB" altLang="en-US" sz="2200" dirty="0">
                <a:latin typeface="Comic Sans MS" panose="030F0702030302020204" pitchFamily="66" charset="0"/>
              </a:rPr>
              <a:t> sprayed large areas with a type of herbicides like agent red and napalm to destroy forested jungle areas and crops.</a:t>
            </a:r>
            <a:endParaRPr lang="en-GB" sz="2200" dirty="0">
              <a:latin typeface="Comic Sans MS" panose="030F0702030302020204" pitchFamily="66" charset="0"/>
            </a:endParaRPr>
          </a:p>
          <a:p>
            <a:pPr marL="0" indent="0">
              <a:buNone/>
            </a:pPr>
            <a:endParaRPr lang="en-GB" sz="2200" dirty="0">
              <a:latin typeface="Comic Sans MS" panose="030F0702030302020204" pitchFamily="66" charset="0"/>
            </a:endParaRPr>
          </a:p>
          <a:p>
            <a:pPr marL="0" indent="0">
              <a:buNone/>
            </a:pPr>
            <a:r>
              <a:rPr lang="en-GB" sz="2200" dirty="0">
                <a:latin typeface="Comic Sans MS" panose="030F0702030302020204" pitchFamily="66" charset="0"/>
              </a:rPr>
              <a:t>B – The USA used tactics like, air strikes and bombing campaigns such as, Operation Rolling Thunder to destroy the enemy and their supplies. Operation Ranch Hand was a tactic were they</a:t>
            </a:r>
            <a:r>
              <a:rPr lang="en-GB" altLang="en-US" sz="2200" dirty="0">
                <a:latin typeface="Comic Sans MS" panose="030F0702030302020204" pitchFamily="66" charset="0"/>
              </a:rPr>
              <a:t> sprayed large areas with a type of herbicides like agent orange and napalm to destroy forested jungle areas and crops. </a:t>
            </a:r>
            <a:endParaRPr lang="en-GB" sz="2200" dirty="0">
              <a:latin typeface="Comic Sans MS" panose="030F0702030302020204" pitchFamily="66" charset="0"/>
            </a:endParaRPr>
          </a:p>
          <a:p>
            <a:pPr marL="0" indent="0">
              <a:buNone/>
            </a:pPr>
            <a:endParaRPr lang="en-GB" sz="2200" dirty="0">
              <a:latin typeface="Comic Sans MS" panose="030F0702030302020204" pitchFamily="66" charset="0"/>
            </a:endParaRPr>
          </a:p>
          <a:p>
            <a:pPr marL="0" indent="0">
              <a:buNone/>
            </a:pPr>
            <a:r>
              <a:rPr lang="en-GB" sz="2200" dirty="0">
                <a:latin typeface="Comic Sans MS" panose="030F0702030302020204" pitchFamily="66" charset="0"/>
              </a:rPr>
              <a:t>C – The USA used tactics like, air strikes and bombing campaigns such as, Operation Rolling Thunder to destroy the enemy and their supplies. Operation Ranch Hand was a tactic were they</a:t>
            </a:r>
            <a:r>
              <a:rPr lang="en-GB" altLang="en-US" sz="2200" dirty="0">
                <a:latin typeface="Comic Sans MS" panose="030F0702030302020204" pitchFamily="66" charset="0"/>
              </a:rPr>
              <a:t> sprayed large areas with a type of herbicides like agent orange and napalm to destroy towns and cities. </a:t>
            </a:r>
          </a:p>
          <a:p>
            <a:pPr marL="0" indent="0">
              <a:buNone/>
            </a:pPr>
            <a:endParaRPr lang="en-GB" sz="2200" dirty="0">
              <a:latin typeface="Comic Sans MS" panose="030F0702030302020204" pitchFamily="66" charset="0"/>
            </a:endParaRPr>
          </a:p>
          <a:p>
            <a:pPr marL="0" indent="0">
              <a:buNone/>
            </a:pPr>
            <a:endParaRPr lang="en-GB" sz="2200" dirty="0">
              <a:latin typeface="Comic Sans MS" panose="030F0702030302020204" pitchFamily="66" charset="0"/>
            </a:endParaRPr>
          </a:p>
        </p:txBody>
      </p:sp>
    </p:spTree>
    <p:extLst>
      <p:ext uri="{BB962C8B-B14F-4D97-AF65-F5344CB8AC3E}">
        <p14:creationId xmlns:p14="http://schemas.microsoft.com/office/powerpoint/2010/main" val="123507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8C222100-3752-4A21-8B60-6E96E42D3F5F}"/>
              </a:ext>
            </a:extLst>
          </p:cNvPr>
          <p:cNvSpPr txBox="1">
            <a:spLocks noChangeArrowheads="1"/>
          </p:cNvSpPr>
          <p:nvPr/>
        </p:nvSpPr>
        <p:spPr bwMode="auto">
          <a:xfrm>
            <a:off x="1021055" y="112751"/>
            <a:ext cx="10149890"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US Tactics</a:t>
            </a:r>
          </a:p>
        </p:txBody>
      </p:sp>
      <p:sp>
        <p:nvSpPr>
          <p:cNvPr id="4100" name="Subtitle 2">
            <a:extLst>
              <a:ext uri="{FF2B5EF4-FFF2-40B4-BE49-F238E27FC236}">
                <a16:creationId xmlns:a16="http://schemas.microsoft.com/office/drawing/2014/main" id="{E452F292-543A-4B08-9C9C-26A42AB2EF1C}"/>
              </a:ext>
            </a:extLst>
          </p:cNvPr>
          <p:cNvSpPr txBox="1">
            <a:spLocks/>
          </p:cNvSpPr>
          <p:nvPr/>
        </p:nvSpPr>
        <p:spPr bwMode="auto">
          <a:xfrm>
            <a:off x="32164" y="5683348"/>
            <a:ext cx="12159835" cy="1174652"/>
          </a:xfrm>
          <a:prstGeom prst="rect">
            <a:avLst/>
          </a:prstGeom>
          <a:solidFill>
            <a:srgbClr val="FFC000"/>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a:spcBef>
                <a:spcPct val="20000"/>
              </a:spcBef>
              <a:buChar char="–"/>
              <a:defRPr sz="2000">
                <a:solidFill>
                  <a:schemeClr val="tx1"/>
                </a:solidFill>
                <a:latin typeface="Arial" panose="020B0604020202020204" pitchFamily="34" charset="0"/>
                <a:cs typeface="Arial" panose="020B0604020202020204" pitchFamily="34" charset="0"/>
              </a:defRPr>
            </a:lvl4pPr>
            <a:lvl5pPr>
              <a:spcBef>
                <a:spcPct val="20000"/>
              </a:spcBef>
              <a:buChar char="»"/>
              <a:defRPr sz="2000">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Learning Objective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understand the different tactics used by the USA.</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be able to describe the tactics used by the USA. </a:t>
            </a:r>
            <a:endPar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F7FDB7B-4494-47A9-A749-B445E8ED442B}"/>
              </a:ext>
            </a:extLst>
          </p:cNvPr>
          <p:cNvSpPr txBox="1"/>
          <p:nvPr/>
        </p:nvSpPr>
        <p:spPr>
          <a:xfrm>
            <a:off x="912462" y="1112945"/>
            <a:ext cx="10399238" cy="4154984"/>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Recap – Who am 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prstClr val="black"/>
              </a:solidFill>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I </a:t>
            </a:r>
            <a:r>
              <a:rPr lang="en-GB" sz="2200" dirty="0">
                <a:solidFill>
                  <a:prstClr val="black"/>
                </a:solidFill>
                <a:latin typeface="Comic Sans MS" panose="030F0702030302020204" pitchFamily="66" charset="0"/>
              </a:rPr>
              <a:t>used to rule Vietnam during WW2</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GB" sz="2200" b="1" dirty="0">
                <a:solidFill>
                  <a:prstClr val="black"/>
                </a:solidFill>
                <a:latin typeface="Comic Sans MS" panose="030F0702030302020204" pitchFamily="66" charset="0"/>
              </a:rPr>
              <a:t>Japan</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GB" sz="2200" dirty="0">
                <a:solidFill>
                  <a:prstClr val="black"/>
                </a:solidFill>
                <a:latin typeface="Comic Sans MS" panose="030F0702030302020204" pitchFamily="66" charset="0"/>
              </a:rPr>
              <a:t>2. I was defeated at the battle of </a:t>
            </a:r>
            <a:r>
              <a:rPr lang="en-GB" sz="2200" dirty="0" err="1">
                <a:solidFill>
                  <a:prstClr val="black"/>
                </a:solidFill>
                <a:latin typeface="Comic Sans MS" panose="030F0702030302020204" pitchFamily="66" charset="0"/>
              </a:rPr>
              <a:t>Dien</a:t>
            </a:r>
            <a:r>
              <a:rPr lang="en-GB" sz="2200" dirty="0">
                <a:solidFill>
                  <a:prstClr val="black"/>
                </a:solidFill>
                <a:latin typeface="Comic Sans MS" panose="030F0702030302020204" pitchFamily="66" charset="0"/>
              </a:rPr>
              <a:t> Bien </a:t>
            </a:r>
            <a:r>
              <a:rPr lang="en-GB" sz="2200" dirty="0" err="1">
                <a:solidFill>
                  <a:prstClr val="black"/>
                </a:solidFill>
                <a:latin typeface="Comic Sans MS" panose="030F0702030302020204" pitchFamily="66" charset="0"/>
              </a:rPr>
              <a:t>Phu</a:t>
            </a:r>
            <a:r>
              <a:rPr lang="en-GB" sz="2200" dirty="0">
                <a:solidFill>
                  <a:prstClr val="black"/>
                </a:solidFill>
                <a:latin typeface="Comic Sans MS" panose="030F0702030302020204" pitchFamily="66" charset="0"/>
              </a:rPr>
              <a:t>. </a:t>
            </a:r>
          </a:p>
          <a:p>
            <a:pPr marR="0" lvl="0" algn="l" defTabSz="914400" rtl="0" eaLnBrk="1" fontAlgn="auto" latinLnBrk="0" hangingPunct="1">
              <a:lnSpc>
                <a:spcPct val="100000"/>
              </a:lnSpc>
              <a:spcBef>
                <a:spcPts val="0"/>
              </a:spcBef>
              <a:spcAft>
                <a:spcPts val="0"/>
              </a:spcAft>
              <a:buClrTx/>
              <a:buSzTx/>
              <a:tabLst/>
              <a:defRPr/>
            </a:pPr>
            <a:r>
              <a:rPr lang="en-GB" sz="2200" b="1" dirty="0">
                <a:latin typeface="Comic Sans MS" panose="030F0702030302020204" pitchFamily="66" charset="0"/>
              </a:rPr>
              <a:t>France.</a:t>
            </a:r>
          </a:p>
          <a:p>
            <a:pPr marR="0" lvl="0" algn="l" defTabSz="914400" rtl="0" eaLnBrk="1" fontAlgn="auto" latinLnBrk="0" hangingPunct="1">
              <a:lnSpc>
                <a:spcPct val="100000"/>
              </a:lnSpc>
              <a:spcBef>
                <a:spcPts val="0"/>
              </a:spcBef>
              <a:spcAft>
                <a:spcPts val="0"/>
              </a:spcAft>
              <a:buClrTx/>
              <a:buSzTx/>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I </a:t>
            </a:r>
            <a:r>
              <a:rPr lang="en-GB" sz="2200" dirty="0">
                <a:solidFill>
                  <a:prstClr val="black"/>
                </a:solidFill>
                <a:latin typeface="Comic Sans MS" panose="030F0702030302020204" pitchFamily="66" charset="0"/>
              </a:rPr>
              <a:t>was leader of South Vietnam but was assassinated in 1963</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GB" sz="2200" b="1" dirty="0">
                <a:solidFill>
                  <a:prstClr val="black"/>
                </a:solidFill>
                <a:latin typeface="Comic Sans MS" panose="030F0702030302020204" pitchFamily="66" charset="0"/>
              </a:rPr>
              <a:t>General Diem</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GB" sz="2200" dirty="0">
                <a:solidFill>
                  <a:prstClr val="black"/>
                </a:solidFill>
                <a:latin typeface="Comic Sans MS" panose="030F0702030302020204" pitchFamily="66" charset="0"/>
              </a:rPr>
              <a:t>4. I gave President Johnson the power to send troops to Vietnam? </a:t>
            </a:r>
          </a:p>
          <a:p>
            <a:pPr marR="0" lvl="0" algn="l" defTabSz="914400" rtl="0" eaLnBrk="1" fontAlgn="auto" latinLnBrk="0" hangingPunct="1">
              <a:lnSpc>
                <a:spcPct val="100000"/>
              </a:lnSpc>
              <a:spcBef>
                <a:spcPts val="0"/>
              </a:spcBef>
              <a:spcAft>
                <a:spcPts val="0"/>
              </a:spcAft>
              <a:buClrTx/>
              <a:buSzTx/>
              <a:tabLst/>
              <a:defRPr/>
            </a:pPr>
            <a:r>
              <a:rPr lang="en-GB" sz="2200" b="1" dirty="0">
                <a:solidFill>
                  <a:prstClr val="black"/>
                </a:solidFill>
                <a:latin typeface="Comic Sans MS" panose="030F0702030302020204" pitchFamily="66" charset="0"/>
              </a:rPr>
              <a:t>The Gulf of Tonkin Resolution.</a:t>
            </a:r>
          </a:p>
          <a:p>
            <a:pPr marR="0" lvl="0" algn="l" defTabSz="914400" rtl="0" eaLnBrk="1" fontAlgn="auto" latinLnBrk="0" hangingPunct="1">
              <a:lnSpc>
                <a:spcPct val="100000"/>
              </a:lnSpc>
              <a:spcBef>
                <a:spcPts val="0"/>
              </a:spcBef>
              <a:spcAft>
                <a:spcPts val="0"/>
              </a:spcAft>
              <a:buClrTx/>
              <a:buSzTx/>
              <a:tabLst/>
              <a:defRPr/>
            </a:pPr>
            <a:r>
              <a:rPr lang="en-GB" sz="2200" dirty="0">
                <a:solidFill>
                  <a:prstClr val="black"/>
                </a:solidFill>
                <a:latin typeface="Comic Sans MS" panose="030F0702030302020204" pitchFamily="66" charset="0"/>
              </a:rPr>
              <a:t>5. I was used to transport supplies and soldiers into South Vietnam?</a:t>
            </a:r>
          </a:p>
          <a:p>
            <a:pPr marR="0" lvl="0" algn="l" defTabSz="914400" rtl="0" eaLnBrk="1" fontAlgn="auto" latinLnBrk="0" hangingPunct="1">
              <a:lnSpc>
                <a:spcPct val="100000"/>
              </a:lnSpc>
              <a:spcBef>
                <a:spcPts val="0"/>
              </a:spcBef>
              <a:spcAft>
                <a:spcPts val="0"/>
              </a:spcAft>
              <a:buClrTx/>
              <a:buSzTx/>
              <a:tabLst/>
              <a:defRPr/>
            </a:pPr>
            <a:r>
              <a:rPr lang="en-GB" sz="2200" b="1" dirty="0">
                <a:latin typeface="Comic Sans MS" panose="030F0702030302020204" pitchFamily="66" charset="0"/>
              </a:rPr>
              <a:t>The Ho Chi Minh Trail.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rary.southernct.edu/vietnamgi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 y="940904"/>
            <a:ext cx="10946296" cy="52354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0249" y="188640"/>
            <a:ext cx="1872208"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omic Sans MS" panose="030F0702030302020204" pitchFamily="66" charset="0"/>
              </a:rPr>
              <a:t>What?</a:t>
            </a:r>
          </a:p>
        </p:txBody>
      </p:sp>
      <p:sp>
        <p:nvSpPr>
          <p:cNvPr id="7" name="Rectangle 6"/>
          <p:cNvSpPr/>
          <p:nvPr/>
        </p:nvSpPr>
        <p:spPr>
          <a:xfrm>
            <a:off x="4548769" y="188640"/>
            <a:ext cx="1872208"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omic Sans MS" panose="030F0702030302020204" pitchFamily="66" charset="0"/>
              </a:rPr>
              <a:t>When?</a:t>
            </a:r>
          </a:p>
        </p:txBody>
      </p:sp>
      <p:sp>
        <p:nvSpPr>
          <p:cNvPr id="9" name="Rectangle 8"/>
          <p:cNvSpPr/>
          <p:nvPr/>
        </p:nvSpPr>
        <p:spPr>
          <a:xfrm>
            <a:off x="5317165" y="5917096"/>
            <a:ext cx="1872208"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omic Sans MS" panose="030F0702030302020204" pitchFamily="66" charset="0"/>
              </a:rPr>
              <a:t>Why?</a:t>
            </a:r>
          </a:p>
        </p:txBody>
      </p:sp>
      <p:sp>
        <p:nvSpPr>
          <p:cNvPr id="10" name="Rectangle 9"/>
          <p:cNvSpPr/>
          <p:nvPr/>
        </p:nvSpPr>
        <p:spPr>
          <a:xfrm>
            <a:off x="10011669" y="206447"/>
            <a:ext cx="1872208"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omic Sans MS" panose="030F0702030302020204" pitchFamily="66" charset="0"/>
              </a:rPr>
              <a:t>Where?</a:t>
            </a:r>
          </a:p>
        </p:txBody>
      </p:sp>
      <p:sp>
        <p:nvSpPr>
          <p:cNvPr id="11" name="Rectangle 10"/>
          <p:cNvSpPr/>
          <p:nvPr/>
        </p:nvSpPr>
        <p:spPr>
          <a:xfrm>
            <a:off x="149097" y="5838445"/>
            <a:ext cx="1872208"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omic Sans MS" panose="030F0702030302020204" pitchFamily="66" charset="0"/>
              </a:rPr>
              <a:t>Who?</a:t>
            </a:r>
          </a:p>
        </p:txBody>
      </p:sp>
      <p:sp>
        <p:nvSpPr>
          <p:cNvPr id="13" name="Rectangle 12"/>
          <p:cNvSpPr/>
          <p:nvPr/>
        </p:nvSpPr>
        <p:spPr>
          <a:xfrm>
            <a:off x="10011669" y="5614688"/>
            <a:ext cx="1872208"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omic Sans MS" panose="030F0702030302020204" pitchFamily="66" charset="0"/>
              </a:rPr>
              <a:t>How?</a:t>
            </a:r>
          </a:p>
        </p:txBody>
      </p:sp>
    </p:spTree>
    <p:extLst>
      <p:ext uri="{BB962C8B-B14F-4D97-AF65-F5344CB8AC3E}">
        <p14:creationId xmlns:p14="http://schemas.microsoft.com/office/powerpoint/2010/main" val="383526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1026" name="Picture 2" descr="Image result for vietcong tac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1069D1-5D8B-4958-8C0E-555FD5CD65DF}"/>
              </a:ext>
            </a:extLst>
          </p:cNvPr>
          <p:cNvSpPr/>
          <p:nvPr/>
        </p:nvSpPr>
        <p:spPr>
          <a:xfrm>
            <a:off x="2118610" y="4916057"/>
            <a:ext cx="3727554" cy="1785104"/>
          </a:xfrm>
          <a:prstGeom prst="rect">
            <a:avLst/>
          </a:prstGeom>
          <a:solidFill>
            <a:schemeClr val="accent4">
              <a:lumMod val="60000"/>
              <a:lumOff val="40000"/>
            </a:schemeClr>
          </a:solidFill>
        </p:spPr>
        <p:txBody>
          <a:bodyPr wrap="square">
            <a:spAutoFit/>
          </a:bodyPr>
          <a:lstStyle/>
          <a:p>
            <a:r>
              <a:rPr lang="en-GB" sz="2200" dirty="0">
                <a:latin typeface="Comic Sans MS" panose="030F0702030302020204" pitchFamily="66" charset="0"/>
              </a:rPr>
              <a:t>A leading super power with the largest army in the world &amp; the most advanced weapons available &amp; the best technology.</a:t>
            </a:r>
          </a:p>
        </p:txBody>
      </p:sp>
      <p:sp>
        <p:nvSpPr>
          <p:cNvPr id="5" name="Rectangle 4">
            <a:extLst>
              <a:ext uri="{FF2B5EF4-FFF2-40B4-BE49-F238E27FC236}">
                <a16:creationId xmlns:a16="http://schemas.microsoft.com/office/drawing/2014/main" id="{00E7A177-21C8-4DD4-9FA0-07BE212CC446}"/>
              </a:ext>
            </a:extLst>
          </p:cNvPr>
          <p:cNvSpPr/>
          <p:nvPr/>
        </p:nvSpPr>
        <p:spPr>
          <a:xfrm>
            <a:off x="8209613" y="5384879"/>
            <a:ext cx="3727553" cy="1107996"/>
          </a:xfrm>
          <a:prstGeom prst="rect">
            <a:avLst/>
          </a:prstGeom>
          <a:solidFill>
            <a:schemeClr val="accent4">
              <a:lumMod val="60000"/>
              <a:lumOff val="40000"/>
            </a:schemeClr>
          </a:solidFill>
        </p:spPr>
        <p:txBody>
          <a:bodyPr wrap="square">
            <a:spAutoFit/>
          </a:bodyPr>
          <a:lstStyle/>
          <a:p>
            <a:r>
              <a:rPr lang="en-GB" sz="2200" dirty="0">
                <a:latin typeface="Comic Sans MS" panose="030F0702030302020204" pitchFamily="66" charset="0"/>
              </a:rPr>
              <a:t>A small, poor country with limited weapons and no real technology. </a:t>
            </a:r>
          </a:p>
        </p:txBody>
      </p:sp>
    </p:spTree>
    <p:extLst>
      <p:ext uri="{BB962C8B-B14F-4D97-AF65-F5344CB8AC3E}">
        <p14:creationId xmlns:p14="http://schemas.microsoft.com/office/powerpoint/2010/main" val="186388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33" y="72859"/>
            <a:ext cx="11517734" cy="868022"/>
          </a:xfrm>
          <a:solidFill>
            <a:schemeClr val="accent1">
              <a:lumMod val="40000"/>
              <a:lumOff val="60000"/>
            </a:schemeClr>
          </a:solidFill>
        </p:spPr>
        <p:txBody>
          <a:bodyPr>
            <a:normAutofit/>
          </a:bodyPr>
          <a:lstStyle/>
          <a:p>
            <a:r>
              <a:rPr lang="en-GB" sz="3200" b="1" dirty="0">
                <a:latin typeface="Comic Sans MS" panose="030F0702030302020204" pitchFamily="66" charset="0"/>
              </a:rPr>
              <a:t>What were the USA’s tactics? Think – Pair - Share</a:t>
            </a:r>
            <a:endParaRPr lang="en-GB" sz="3200" b="1" dirty="0"/>
          </a:p>
        </p:txBody>
      </p:sp>
      <p:sp>
        <p:nvSpPr>
          <p:cNvPr id="4" name="Oval 3"/>
          <p:cNvSpPr/>
          <p:nvPr/>
        </p:nvSpPr>
        <p:spPr>
          <a:xfrm>
            <a:off x="4455622" y="2776449"/>
            <a:ext cx="2451400" cy="119429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42240" y="2901929"/>
            <a:ext cx="2468880" cy="954107"/>
          </a:xfrm>
          <a:prstGeom prst="rect">
            <a:avLst/>
          </a:prstGeom>
          <a:noFill/>
        </p:spPr>
        <p:txBody>
          <a:bodyPr wrap="square" rtlCol="0">
            <a:spAutoFit/>
          </a:bodyPr>
          <a:lstStyle/>
          <a:p>
            <a:pPr algn="ctr"/>
            <a:r>
              <a:rPr lang="en-GB" sz="2800" b="1" dirty="0">
                <a:latin typeface="Comic Sans MS" panose="030F0702030302020204" pitchFamily="66" charset="0"/>
              </a:rPr>
              <a:t>USA </a:t>
            </a:r>
          </a:p>
          <a:p>
            <a:pPr algn="ctr"/>
            <a:r>
              <a:rPr lang="en-GB" sz="2800" b="1" dirty="0">
                <a:latin typeface="Comic Sans MS" panose="030F0702030302020204" pitchFamily="66" charset="0"/>
              </a:rPr>
              <a:t>Tactics </a:t>
            </a:r>
          </a:p>
        </p:txBody>
      </p:sp>
      <p:sp>
        <p:nvSpPr>
          <p:cNvPr id="6" name="Content Placeholder 5"/>
          <p:cNvSpPr>
            <a:spLocks noGrp="1"/>
          </p:cNvSpPr>
          <p:nvPr>
            <p:ph idx="1"/>
          </p:nvPr>
        </p:nvSpPr>
        <p:spPr>
          <a:xfrm>
            <a:off x="955832" y="1837486"/>
            <a:ext cx="2872306" cy="460375"/>
          </a:xfrm>
        </p:spPr>
        <p:txBody>
          <a:bodyPr>
            <a:noAutofit/>
          </a:bodyPr>
          <a:lstStyle/>
          <a:p>
            <a:pPr marL="0" indent="0">
              <a:buNone/>
            </a:pPr>
            <a:r>
              <a:rPr lang="en-GB" sz="3200" b="1" dirty="0">
                <a:latin typeface="Comic Sans MS" panose="030F0702030302020204" pitchFamily="66" charset="0"/>
              </a:rPr>
              <a:t>Operation Ranch Hand</a:t>
            </a:r>
          </a:p>
        </p:txBody>
      </p:sp>
      <p:cxnSp>
        <p:nvCxnSpPr>
          <p:cNvPr id="7" name="Straight Connector 6"/>
          <p:cNvCxnSpPr>
            <a:stCxn id="4" idx="1"/>
          </p:cNvCxnSpPr>
          <p:nvPr/>
        </p:nvCxnSpPr>
        <p:spPr>
          <a:xfrm flipH="1" flipV="1">
            <a:off x="3462251" y="2433814"/>
            <a:ext cx="1352370" cy="517535"/>
          </a:xfrm>
          <a:prstGeom prst="line">
            <a:avLst/>
          </a:prstGeom>
          <a:ln w="539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6652694" y="3732276"/>
            <a:ext cx="1474640" cy="396145"/>
          </a:xfrm>
          <a:prstGeom prst="line">
            <a:avLst/>
          </a:prstGeom>
          <a:ln w="539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3197615" y="3851510"/>
            <a:ext cx="1673947" cy="496600"/>
          </a:xfrm>
          <a:prstGeom prst="line">
            <a:avLst/>
          </a:prstGeom>
          <a:ln w="539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706433" y="2588042"/>
            <a:ext cx="1583292" cy="463422"/>
          </a:xfrm>
          <a:prstGeom prst="line">
            <a:avLst/>
          </a:prstGeom>
          <a:ln w="53975"/>
        </p:spPr>
        <p:style>
          <a:lnRef idx="1">
            <a:schemeClr val="dk1"/>
          </a:lnRef>
          <a:fillRef idx="0">
            <a:schemeClr val="dk1"/>
          </a:fillRef>
          <a:effectRef idx="0">
            <a:schemeClr val="dk1"/>
          </a:effectRef>
          <a:fontRef idx="minor">
            <a:schemeClr val="tx1"/>
          </a:fontRef>
        </p:style>
      </p:cxnSp>
      <p:sp>
        <p:nvSpPr>
          <p:cNvPr id="14" name="Content Placeholder 5"/>
          <p:cNvSpPr txBox="1">
            <a:spLocks/>
          </p:cNvSpPr>
          <p:nvPr/>
        </p:nvSpPr>
        <p:spPr>
          <a:xfrm>
            <a:off x="7561552" y="1907230"/>
            <a:ext cx="2452255"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200" dirty="0">
              <a:solidFill>
                <a:srgbClr val="002060"/>
              </a:solidFill>
              <a:latin typeface="Comic Sans MS" panose="030F0702030302020204" pitchFamily="66" charset="0"/>
            </a:endParaRPr>
          </a:p>
        </p:txBody>
      </p:sp>
      <p:sp>
        <p:nvSpPr>
          <p:cNvPr id="15" name="Content Placeholder 5"/>
          <p:cNvSpPr txBox="1">
            <a:spLocks/>
          </p:cNvSpPr>
          <p:nvPr/>
        </p:nvSpPr>
        <p:spPr>
          <a:xfrm>
            <a:off x="8127334" y="1696185"/>
            <a:ext cx="2452255"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Comic Sans MS" panose="030F0702030302020204" pitchFamily="66" charset="0"/>
              </a:rPr>
              <a:t>Napalm and Agent Orange</a:t>
            </a:r>
          </a:p>
        </p:txBody>
      </p:sp>
      <p:sp>
        <p:nvSpPr>
          <p:cNvPr id="16" name="Content Placeholder 5"/>
          <p:cNvSpPr txBox="1">
            <a:spLocks/>
          </p:cNvSpPr>
          <p:nvPr/>
        </p:nvSpPr>
        <p:spPr>
          <a:xfrm>
            <a:off x="8024215" y="3845630"/>
            <a:ext cx="2452255"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200" dirty="0">
              <a:solidFill>
                <a:srgbClr val="002060"/>
              </a:solidFill>
              <a:latin typeface="Comic Sans MS" panose="030F0702030302020204" pitchFamily="66" charset="0"/>
            </a:endParaRPr>
          </a:p>
        </p:txBody>
      </p:sp>
      <p:sp>
        <p:nvSpPr>
          <p:cNvPr id="17" name="Content Placeholder 5"/>
          <p:cNvSpPr txBox="1">
            <a:spLocks/>
          </p:cNvSpPr>
          <p:nvPr/>
        </p:nvSpPr>
        <p:spPr>
          <a:xfrm>
            <a:off x="927637" y="3782014"/>
            <a:ext cx="2452255"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200" b="1" dirty="0">
              <a:solidFill>
                <a:srgbClr val="002060"/>
              </a:solidFill>
              <a:latin typeface="Comic Sans MS" panose="030F0702030302020204" pitchFamily="66" charset="0"/>
            </a:endParaRPr>
          </a:p>
        </p:txBody>
      </p:sp>
      <p:sp>
        <p:nvSpPr>
          <p:cNvPr id="18" name="Content Placeholder 5"/>
          <p:cNvSpPr txBox="1">
            <a:spLocks/>
          </p:cNvSpPr>
          <p:nvPr/>
        </p:nvSpPr>
        <p:spPr>
          <a:xfrm>
            <a:off x="8127333" y="3992334"/>
            <a:ext cx="3466330"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Comic Sans MS" panose="030F0702030302020204" pitchFamily="66" charset="0"/>
              </a:rPr>
              <a:t>Operation Rolling Thunder</a:t>
            </a:r>
          </a:p>
        </p:txBody>
      </p:sp>
      <p:cxnSp>
        <p:nvCxnSpPr>
          <p:cNvPr id="21" name="Straight Connector 20"/>
          <p:cNvCxnSpPr/>
          <p:nvPr/>
        </p:nvCxnSpPr>
        <p:spPr>
          <a:xfrm flipH="1" flipV="1">
            <a:off x="5729028" y="3976875"/>
            <a:ext cx="15067" cy="753067"/>
          </a:xfrm>
          <a:prstGeom prst="line">
            <a:avLst/>
          </a:prstGeom>
          <a:ln w="53975"/>
        </p:spPr>
        <p:style>
          <a:lnRef idx="1">
            <a:schemeClr val="dk1"/>
          </a:lnRef>
          <a:fillRef idx="0">
            <a:schemeClr val="dk1"/>
          </a:fillRef>
          <a:effectRef idx="0">
            <a:schemeClr val="dk1"/>
          </a:effectRef>
          <a:fontRef idx="minor">
            <a:schemeClr val="tx1"/>
          </a:fontRef>
        </p:style>
      </p:cxnSp>
      <p:sp>
        <p:nvSpPr>
          <p:cNvPr id="24" name="Content Placeholder 5"/>
          <p:cNvSpPr txBox="1">
            <a:spLocks/>
          </p:cNvSpPr>
          <p:nvPr/>
        </p:nvSpPr>
        <p:spPr>
          <a:xfrm>
            <a:off x="4668724" y="4744552"/>
            <a:ext cx="2452255"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Comic Sans MS" panose="030F0702030302020204" pitchFamily="66" charset="0"/>
              </a:rPr>
              <a:t>Search and Destroy</a:t>
            </a:r>
          </a:p>
        </p:txBody>
      </p:sp>
      <p:cxnSp>
        <p:nvCxnSpPr>
          <p:cNvPr id="25" name="Straight Connector 24"/>
          <p:cNvCxnSpPr/>
          <p:nvPr/>
        </p:nvCxnSpPr>
        <p:spPr>
          <a:xfrm flipH="1" flipV="1">
            <a:off x="5713961" y="2017249"/>
            <a:ext cx="15067" cy="753067"/>
          </a:xfrm>
          <a:prstGeom prst="line">
            <a:avLst/>
          </a:prstGeom>
          <a:ln w="53975"/>
        </p:spPr>
        <p:style>
          <a:lnRef idx="1">
            <a:schemeClr val="dk1"/>
          </a:lnRef>
          <a:fillRef idx="0">
            <a:schemeClr val="dk1"/>
          </a:fillRef>
          <a:effectRef idx="0">
            <a:schemeClr val="dk1"/>
          </a:effectRef>
          <a:fontRef idx="minor">
            <a:schemeClr val="tx1"/>
          </a:fontRef>
        </p:style>
      </p:cxnSp>
      <p:sp>
        <p:nvSpPr>
          <p:cNvPr id="26" name="Content Placeholder 5"/>
          <p:cNvSpPr txBox="1">
            <a:spLocks/>
          </p:cNvSpPr>
          <p:nvPr/>
        </p:nvSpPr>
        <p:spPr>
          <a:xfrm>
            <a:off x="4517708" y="1400255"/>
            <a:ext cx="3043844"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Comic Sans MS" panose="030F0702030302020204" pitchFamily="66" charset="0"/>
              </a:rPr>
              <a:t>Air strikes</a:t>
            </a:r>
          </a:p>
        </p:txBody>
      </p:sp>
      <p:sp>
        <p:nvSpPr>
          <p:cNvPr id="20" name="Content Placeholder 5">
            <a:extLst>
              <a:ext uri="{FF2B5EF4-FFF2-40B4-BE49-F238E27FC236}">
                <a16:creationId xmlns:a16="http://schemas.microsoft.com/office/drawing/2014/main" id="{1AE56D3D-BC75-4A9A-B583-290015DD84B4}"/>
              </a:ext>
            </a:extLst>
          </p:cNvPr>
          <p:cNvSpPr txBox="1">
            <a:spLocks/>
          </p:cNvSpPr>
          <p:nvPr/>
        </p:nvSpPr>
        <p:spPr>
          <a:xfrm>
            <a:off x="1089232" y="3796222"/>
            <a:ext cx="3088876"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Comic Sans MS" panose="030F0702030302020204" pitchFamily="66" charset="0"/>
              </a:rPr>
              <a:t>Strategic</a:t>
            </a:r>
          </a:p>
          <a:p>
            <a:pPr marL="0" indent="0">
              <a:buFont typeface="Arial" panose="020B0604020202020204" pitchFamily="34" charset="0"/>
              <a:buNone/>
            </a:pPr>
            <a:r>
              <a:rPr lang="en-GB" sz="3200" b="1" dirty="0">
                <a:latin typeface="Comic Sans MS" panose="030F0702030302020204" pitchFamily="66" charset="0"/>
              </a:rPr>
              <a:t>Hamlets</a:t>
            </a:r>
          </a:p>
        </p:txBody>
      </p:sp>
      <p:sp>
        <p:nvSpPr>
          <p:cNvPr id="22" name="TextBox 21">
            <a:extLst>
              <a:ext uri="{FF2B5EF4-FFF2-40B4-BE49-F238E27FC236}">
                <a16:creationId xmlns:a16="http://schemas.microsoft.com/office/drawing/2014/main" id="{F55AE440-9F9A-4590-9A08-364579C4723E}"/>
              </a:ext>
            </a:extLst>
          </p:cNvPr>
          <p:cNvSpPr txBox="1"/>
          <p:nvPr/>
        </p:nvSpPr>
        <p:spPr>
          <a:xfrm>
            <a:off x="651641" y="2788292"/>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How effective do you think these tactics were?</a:t>
            </a:r>
          </a:p>
        </p:txBody>
      </p:sp>
      <p:sp>
        <p:nvSpPr>
          <p:cNvPr id="23" name="TextBox 22">
            <a:extLst>
              <a:ext uri="{FF2B5EF4-FFF2-40B4-BE49-F238E27FC236}">
                <a16:creationId xmlns:a16="http://schemas.microsoft.com/office/drawing/2014/main" id="{9B636A53-B17A-42E8-8BFA-7C764714CFF7}"/>
              </a:ext>
            </a:extLst>
          </p:cNvPr>
          <p:cNvSpPr txBox="1"/>
          <p:nvPr/>
        </p:nvSpPr>
        <p:spPr>
          <a:xfrm>
            <a:off x="595271" y="5741192"/>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the USA use these tactics?</a:t>
            </a:r>
          </a:p>
        </p:txBody>
      </p:sp>
    </p:spTree>
    <p:extLst>
      <p:ext uri="{BB962C8B-B14F-4D97-AF65-F5344CB8AC3E}">
        <p14:creationId xmlns:p14="http://schemas.microsoft.com/office/powerpoint/2010/main" val="7722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5" grpId="0"/>
      <p:bldP spid="17" grpId="0"/>
      <p:bldP spid="18" grpId="0"/>
      <p:bldP spid="24" grpId="0"/>
      <p:bldP spid="26" grpId="0"/>
      <p:bldP spid="20" grpId="0" build="p"/>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E79C-7CEF-4AD7-B73A-2A6554EC13A3}"/>
              </a:ext>
            </a:extLst>
          </p:cNvPr>
          <p:cNvSpPr>
            <a:spLocks noGrp="1"/>
          </p:cNvSpPr>
          <p:nvPr>
            <p:ph type="title"/>
          </p:nvPr>
        </p:nvSpPr>
        <p:spPr>
          <a:xfrm>
            <a:off x="281609" y="97046"/>
            <a:ext cx="6965572" cy="727414"/>
          </a:xfrm>
          <a:solidFill>
            <a:schemeClr val="accent1">
              <a:lumMod val="40000"/>
              <a:lumOff val="60000"/>
            </a:schemeClr>
          </a:solidFill>
        </p:spPr>
        <p:txBody>
          <a:bodyPr>
            <a:normAutofit/>
          </a:bodyPr>
          <a:lstStyle/>
          <a:p>
            <a:r>
              <a:rPr lang="en-GB" sz="3200" u="sng" dirty="0">
                <a:latin typeface="Comic Sans MS" panose="030F0702030302020204" pitchFamily="66" charset="0"/>
              </a:rPr>
              <a:t>Operation Rolling Thunder 1965-68</a:t>
            </a:r>
          </a:p>
        </p:txBody>
      </p:sp>
      <p:sp>
        <p:nvSpPr>
          <p:cNvPr id="3" name="Content Placeholder 2">
            <a:extLst>
              <a:ext uri="{FF2B5EF4-FFF2-40B4-BE49-F238E27FC236}">
                <a16:creationId xmlns:a16="http://schemas.microsoft.com/office/drawing/2014/main" id="{5E9FA130-2ED1-41DD-8C80-6D3E39C05A0E}"/>
              </a:ext>
            </a:extLst>
          </p:cNvPr>
          <p:cNvSpPr>
            <a:spLocks noGrp="1"/>
          </p:cNvSpPr>
          <p:nvPr>
            <p:ph idx="1"/>
          </p:nvPr>
        </p:nvSpPr>
        <p:spPr>
          <a:xfrm>
            <a:off x="120825" y="1124262"/>
            <a:ext cx="7126356" cy="5636692"/>
          </a:xfrm>
          <a:solidFill>
            <a:schemeClr val="accent4">
              <a:lumMod val="60000"/>
              <a:lumOff val="40000"/>
            </a:schemeClr>
          </a:solidFill>
        </p:spPr>
        <p:txBody>
          <a:bodyPr>
            <a:normAutofit fontScale="77500" lnSpcReduction="20000"/>
          </a:bodyPr>
          <a:lstStyle/>
          <a:p>
            <a:pPr marL="0" indent="0">
              <a:buNone/>
            </a:pPr>
            <a:r>
              <a:rPr lang="en-GB" sz="3600" dirty="0">
                <a:latin typeface="Comic Sans MS" panose="030F0702030302020204" pitchFamily="66" charset="0"/>
              </a:rPr>
              <a:t>A bombing campaign over North Vietnam using B-52 bombers. Targeting industry and the Ho Chi Minh Trail.</a:t>
            </a:r>
          </a:p>
          <a:p>
            <a:pPr marL="0" indent="0">
              <a:buNone/>
            </a:pPr>
            <a:r>
              <a:rPr lang="en-GB" sz="3600" dirty="0">
                <a:latin typeface="Comic Sans MS" panose="030F0702030302020204" pitchFamily="66" charset="0"/>
              </a:rPr>
              <a:t>The US also dropped napalm and pineapple bombs.</a:t>
            </a:r>
          </a:p>
          <a:p>
            <a:endParaRPr lang="en-GB" altLang="en-US" sz="3600" dirty="0">
              <a:latin typeface="Comic Sans MS" panose="030F0702030302020204" pitchFamily="66" charset="0"/>
            </a:endParaRPr>
          </a:p>
          <a:p>
            <a:r>
              <a:rPr lang="en-GB" altLang="en-US" sz="3600" dirty="0">
                <a:latin typeface="Comic Sans MS" panose="030F0702030302020204" pitchFamily="66" charset="0"/>
              </a:rPr>
              <a:t>Meant to last 8 weeks lasted for 3 years</a:t>
            </a:r>
          </a:p>
          <a:p>
            <a:r>
              <a:rPr lang="en-GB" altLang="en-US" sz="3600" dirty="0">
                <a:latin typeface="Comic Sans MS" panose="030F0702030302020204" pitchFamily="66" charset="0"/>
              </a:rPr>
              <a:t>Dropped more bombs than in all of WW2. (8 million tonnes).</a:t>
            </a:r>
          </a:p>
          <a:p>
            <a:r>
              <a:rPr lang="en-GB" altLang="en-US" sz="3600" dirty="0">
                <a:latin typeface="Comic Sans MS" panose="030F0702030302020204" pitchFamily="66" charset="0"/>
              </a:rPr>
              <a:t>300 tonnes for every man, woman and child!</a:t>
            </a:r>
          </a:p>
          <a:p>
            <a:r>
              <a:rPr lang="en-GB" altLang="en-US" sz="3600" dirty="0">
                <a:latin typeface="Comic Sans MS" panose="030F0702030302020204" pitchFamily="66" charset="0"/>
              </a:rPr>
              <a:t>75 bombs &amp; 400 artillery for 1 VC killed.</a:t>
            </a:r>
          </a:p>
          <a:p>
            <a:r>
              <a:rPr lang="en-GB" altLang="en-US" sz="3600" dirty="0">
                <a:latin typeface="Comic Sans MS" panose="030F0702030302020204" pitchFamily="66" charset="0"/>
              </a:rPr>
              <a:t>$400,000 to kill one VC.</a:t>
            </a:r>
            <a:endParaRPr lang="en-US" altLang="en-US" sz="3600" dirty="0">
              <a:latin typeface="Comic Sans MS" panose="030F0702030302020204" pitchFamily="66" charset="0"/>
            </a:endParaRPr>
          </a:p>
          <a:p>
            <a:pPr marL="0" indent="0">
              <a:buNone/>
            </a:pPr>
            <a:endParaRPr lang="en-GB" altLang="en-US" dirty="0"/>
          </a:p>
          <a:p>
            <a:pPr marL="0" indent="0">
              <a:buNone/>
            </a:pPr>
            <a:endParaRPr lang="en-GB" dirty="0"/>
          </a:p>
        </p:txBody>
      </p:sp>
      <p:pic>
        <p:nvPicPr>
          <p:cNvPr id="4" name="Picture 4" descr="2233_1720_Haupt">
            <a:extLst>
              <a:ext uri="{FF2B5EF4-FFF2-40B4-BE49-F238E27FC236}">
                <a16:creationId xmlns:a16="http://schemas.microsoft.com/office/drawing/2014/main" id="{EC39B4AF-F8D4-464B-B6A2-0B25C69EB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27499" y="97047"/>
            <a:ext cx="4643676" cy="276607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planesawesome: “ Carpet bombing by B-52 ” | Us military aircraft ...">
            <a:extLst>
              <a:ext uri="{FF2B5EF4-FFF2-40B4-BE49-F238E27FC236}">
                <a16:creationId xmlns:a16="http://schemas.microsoft.com/office/drawing/2014/main" id="{F48B3E90-E4FD-45EB-9D18-5AF88D2A5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499" y="3098514"/>
            <a:ext cx="4643676" cy="36624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737F9D-FEC3-484D-9889-CDF9BC715F54}"/>
              </a:ext>
            </a:extLst>
          </p:cNvPr>
          <p:cNvSpPr txBox="1"/>
          <p:nvPr/>
        </p:nvSpPr>
        <p:spPr>
          <a:xfrm>
            <a:off x="651641" y="2788292"/>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How effective do you think Operation Rolling Thunder was?</a:t>
            </a:r>
          </a:p>
        </p:txBody>
      </p:sp>
      <p:sp>
        <p:nvSpPr>
          <p:cNvPr id="10" name="TextBox 9">
            <a:extLst>
              <a:ext uri="{FF2B5EF4-FFF2-40B4-BE49-F238E27FC236}">
                <a16:creationId xmlns:a16="http://schemas.microsoft.com/office/drawing/2014/main" id="{7F32E8AD-4641-447D-A5E5-9FEAC4F6ED69}"/>
              </a:ext>
            </a:extLst>
          </p:cNvPr>
          <p:cNvSpPr txBox="1"/>
          <p:nvPr/>
        </p:nvSpPr>
        <p:spPr>
          <a:xfrm>
            <a:off x="429287" y="4668124"/>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do you think this Operation lasted so long?</a:t>
            </a:r>
          </a:p>
        </p:txBody>
      </p:sp>
    </p:spTree>
    <p:extLst>
      <p:ext uri="{BB962C8B-B14F-4D97-AF65-F5344CB8AC3E}">
        <p14:creationId xmlns:p14="http://schemas.microsoft.com/office/powerpoint/2010/main" val="38295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75703F7-07A2-401D-8C80-45057C5A58EF}"/>
              </a:ext>
            </a:extLst>
          </p:cNvPr>
          <p:cNvSpPr>
            <a:spLocks noGrp="1" noChangeArrowheads="1"/>
          </p:cNvSpPr>
          <p:nvPr>
            <p:ph type="title"/>
          </p:nvPr>
        </p:nvSpPr>
        <p:spPr>
          <a:xfrm>
            <a:off x="148653" y="140274"/>
            <a:ext cx="10224540" cy="624226"/>
          </a:xfrm>
          <a:solidFill>
            <a:schemeClr val="accent1">
              <a:lumMod val="40000"/>
              <a:lumOff val="60000"/>
            </a:schemeClr>
          </a:solidFill>
        </p:spPr>
        <p:txBody>
          <a:bodyPr>
            <a:normAutofit/>
          </a:bodyPr>
          <a:lstStyle/>
          <a:p>
            <a:pPr algn="ctr" eaLnBrk="1" hangingPunct="1"/>
            <a:r>
              <a:rPr lang="en-GB" altLang="en-US" sz="3200" u="sng" dirty="0">
                <a:latin typeface="Comic Sans MS" panose="030F0702030302020204" pitchFamily="66" charset="0"/>
              </a:rPr>
              <a:t>Pineapple bombs</a:t>
            </a:r>
            <a:endParaRPr lang="en-US" altLang="en-US" sz="3200" u="sng" dirty="0">
              <a:latin typeface="Comic Sans MS" panose="030F0702030302020204" pitchFamily="66" charset="0"/>
            </a:endParaRPr>
          </a:p>
        </p:txBody>
      </p:sp>
      <p:sp>
        <p:nvSpPr>
          <p:cNvPr id="7171" name="Rectangle 3">
            <a:extLst>
              <a:ext uri="{FF2B5EF4-FFF2-40B4-BE49-F238E27FC236}">
                <a16:creationId xmlns:a16="http://schemas.microsoft.com/office/drawing/2014/main" id="{127400CF-E9DD-4FE9-BFA0-706CE6CFB6B9}"/>
              </a:ext>
            </a:extLst>
          </p:cNvPr>
          <p:cNvSpPr>
            <a:spLocks noGrp="1" noChangeArrowheads="1"/>
          </p:cNvSpPr>
          <p:nvPr>
            <p:ph type="body" idx="1"/>
          </p:nvPr>
        </p:nvSpPr>
        <p:spPr>
          <a:xfrm>
            <a:off x="148653" y="1043468"/>
            <a:ext cx="10224540" cy="5312361"/>
          </a:xfrm>
          <a:solidFill>
            <a:schemeClr val="accent4">
              <a:lumMod val="60000"/>
              <a:lumOff val="40000"/>
            </a:schemeClr>
          </a:solidFill>
        </p:spPr>
        <p:txBody>
          <a:bodyPr>
            <a:noAutofit/>
          </a:bodyPr>
          <a:lstStyle/>
          <a:p>
            <a:pPr marL="0" indent="0" eaLnBrk="1" hangingPunct="1">
              <a:lnSpc>
                <a:spcPct val="90000"/>
              </a:lnSpc>
              <a:buNone/>
            </a:pPr>
            <a:r>
              <a:rPr lang="en-GB" altLang="en-US" dirty="0">
                <a:latin typeface="Comic Sans MS" panose="030F0702030302020204" pitchFamily="66" charset="0"/>
              </a:rPr>
              <a:t>- Anti-personnel bombs - the pineapple.</a:t>
            </a:r>
          </a:p>
          <a:p>
            <a:pPr marL="0" indent="0" eaLnBrk="1" hangingPunct="1">
              <a:lnSpc>
                <a:spcPct val="90000"/>
              </a:lnSpc>
              <a:buNone/>
            </a:pPr>
            <a:r>
              <a:rPr lang="en-US" altLang="en-US" dirty="0">
                <a:latin typeface="Comic Sans MS" panose="030F0702030302020204" pitchFamily="66" charset="0"/>
              </a:rPr>
              <a:t>- The pineapple bomb was made up of 250 metal pellets inside a small canister that explode and shoot pellets everywhere, like bullets. </a:t>
            </a:r>
          </a:p>
          <a:p>
            <a:pPr marL="0" indent="0" eaLnBrk="1" hangingPunct="1">
              <a:lnSpc>
                <a:spcPct val="90000"/>
              </a:lnSpc>
              <a:buNone/>
            </a:pPr>
            <a:endParaRPr lang="en-US" altLang="en-US" dirty="0">
              <a:latin typeface="Comic Sans MS" panose="030F0702030302020204" pitchFamily="66" charset="0"/>
            </a:endParaRPr>
          </a:p>
          <a:p>
            <a:pPr marL="0" indent="0" eaLnBrk="1" hangingPunct="1">
              <a:lnSpc>
                <a:spcPct val="90000"/>
              </a:lnSpc>
              <a:buNone/>
            </a:pPr>
            <a:r>
              <a:rPr lang="en-US" altLang="en-US" dirty="0">
                <a:latin typeface="Comic Sans MS" panose="030F0702030302020204" pitchFamily="66" charset="0"/>
              </a:rPr>
              <a:t>Gloria Emerson, a reporter in Vietnam, witnessed their use: </a:t>
            </a:r>
          </a:p>
          <a:p>
            <a:pPr marL="0" indent="0" algn="ctr" eaLnBrk="1" hangingPunct="1">
              <a:lnSpc>
                <a:spcPct val="90000"/>
              </a:lnSpc>
              <a:buNone/>
            </a:pPr>
            <a:endParaRPr lang="en-US" altLang="en-US" b="1" i="1" u="sng" dirty="0">
              <a:latin typeface="Comic Sans MS" panose="030F0702030302020204" pitchFamily="66" charset="0"/>
            </a:endParaRPr>
          </a:p>
          <a:p>
            <a:pPr marL="0" indent="0" algn="ctr" eaLnBrk="1" hangingPunct="1">
              <a:lnSpc>
                <a:spcPct val="90000"/>
              </a:lnSpc>
              <a:buNone/>
            </a:pPr>
            <a:r>
              <a:rPr lang="en-US" altLang="en-US" b="1" i="1" dirty="0">
                <a:latin typeface="Comic Sans MS" panose="030F0702030302020204" pitchFamily="66" charset="0"/>
              </a:rPr>
              <a:t>"An American plane could drop a thousand pineapples over an area the size of four football fields. In a single air strike two hundred and fifty thousand pellets were spewed in a horizontal pattern over the land below, hitting everything on the ground."</a:t>
            </a:r>
          </a:p>
        </p:txBody>
      </p:sp>
      <p:pic>
        <p:nvPicPr>
          <p:cNvPr id="3074" name="Picture 2">
            <a:extLst>
              <a:ext uri="{FF2B5EF4-FFF2-40B4-BE49-F238E27FC236}">
                <a16:creationId xmlns:a16="http://schemas.microsoft.com/office/drawing/2014/main" id="{67AE8251-DC23-4D2A-9BDC-9021195AA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9686" y="3747541"/>
            <a:ext cx="1602386" cy="29701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6A8154-8C22-4A64-840F-71EE1C5BEA44}"/>
              </a:ext>
            </a:extLst>
          </p:cNvPr>
          <p:cNvSpPr txBox="1"/>
          <p:nvPr/>
        </p:nvSpPr>
        <p:spPr>
          <a:xfrm>
            <a:off x="651641" y="2788292"/>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the USA use pineapple bombs?</a:t>
            </a:r>
          </a:p>
        </p:txBody>
      </p:sp>
    </p:spTree>
    <p:extLst>
      <p:ext uri="{BB962C8B-B14F-4D97-AF65-F5344CB8AC3E}">
        <p14:creationId xmlns:p14="http://schemas.microsoft.com/office/powerpoint/2010/main" val="15277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380" y="213142"/>
            <a:ext cx="11827239" cy="5558072"/>
          </a:xfrm>
          <a:solidFill>
            <a:schemeClr val="accent4">
              <a:lumMod val="60000"/>
              <a:lumOff val="40000"/>
            </a:schemeClr>
          </a:solidFill>
        </p:spPr>
        <p:txBody>
          <a:bodyPr>
            <a:noAutofit/>
          </a:bodyPr>
          <a:lstStyle/>
          <a:p>
            <a:pPr marL="0" indent="0">
              <a:buNone/>
            </a:pPr>
            <a:r>
              <a:rPr lang="en-GB" sz="2600" dirty="0">
                <a:latin typeface="Comic Sans MS" panose="030F0702030302020204" pitchFamily="66" charset="0"/>
              </a:rPr>
              <a:t>Operation Rolling Thunder required more US air bases in Vietnam, and these required troops to guard them. Therefore, in 1965 the US sent thousands of ground troops to Vietnam.</a:t>
            </a:r>
          </a:p>
          <a:p>
            <a:pPr marL="0" indent="0">
              <a:buNone/>
            </a:pPr>
            <a:endParaRPr lang="en-GB" sz="2600" dirty="0">
              <a:latin typeface="Comic Sans MS" panose="030F0702030302020204" pitchFamily="66" charset="0"/>
            </a:endParaRPr>
          </a:p>
          <a:p>
            <a:pPr marL="0" indent="0">
              <a:buNone/>
            </a:pPr>
            <a:r>
              <a:rPr lang="en-GB" sz="2600" u="sng" dirty="0">
                <a:latin typeface="Comic Sans MS" panose="030F0702030302020204" pitchFamily="66" charset="0"/>
              </a:rPr>
              <a:t>Impact of Operation Rolling Thunder</a:t>
            </a:r>
          </a:p>
          <a:p>
            <a:pPr>
              <a:buFontTx/>
              <a:buChar char="-"/>
            </a:pPr>
            <a:r>
              <a:rPr lang="en-GB" sz="2600" dirty="0">
                <a:latin typeface="Comic Sans MS" panose="030F0702030302020204" pitchFamily="66" charset="0"/>
              </a:rPr>
              <a:t>Did cause damage to bridges and roads on the Ho Chi Minh Trail.</a:t>
            </a:r>
          </a:p>
          <a:p>
            <a:pPr>
              <a:buFontTx/>
              <a:buChar char="-"/>
            </a:pPr>
            <a:r>
              <a:rPr lang="en-GB" sz="2600" dirty="0">
                <a:latin typeface="Comic Sans MS" panose="030F0702030302020204" pitchFamily="66" charset="0"/>
              </a:rPr>
              <a:t>Ho Chi Minh Trail was constantly repaired and supplies still got through.</a:t>
            </a:r>
          </a:p>
          <a:p>
            <a:pPr>
              <a:buFontTx/>
              <a:buChar char="-"/>
            </a:pPr>
            <a:r>
              <a:rPr lang="en-GB" sz="2600" dirty="0">
                <a:latin typeface="Comic Sans MS" panose="030F0702030302020204" pitchFamily="66" charset="0"/>
              </a:rPr>
              <a:t>Bombing affected North Vietnam’s industry but not aid from China and the USSR. </a:t>
            </a:r>
          </a:p>
          <a:p>
            <a:pPr>
              <a:buFontTx/>
              <a:buChar char="-"/>
            </a:pPr>
            <a:r>
              <a:rPr lang="en-GB" sz="2600" dirty="0">
                <a:latin typeface="Comic Sans MS" panose="030F0702030302020204" pitchFamily="66" charset="0"/>
              </a:rPr>
              <a:t>The destruction it caused turned the Vietnamese people against the USA.</a:t>
            </a:r>
          </a:p>
          <a:p>
            <a:pPr>
              <a:buFontTx/>
              <a:buChar char="-"/>
            </a:pPr>
            <a:r>
              <a:rPr lang="en-GB" sz="2600" dirty="0">
                <a:latin typeface="Comic Sans MS" panose="030F0702030302020204" pitchFamily="66" charset="0"/>
              </a:rPr>
              <a:t>It killed thousands of civilians, which led to public opposition against the war.</a:t>
            </a:r>
          </a:p>
        </p:txBody>
      </p:sp>
      <p:sp>
        <p:nvSpPr>
          <p:cNvPr id="5" name="TextBox 4">
            <a:extLst>
              <a:ext uri="{FF2B5EF4-FFF2-40B4-BE49-F238E27FC236}">
                <a16:creationId xmlns:a16="http://schemas.microsoft.com/office/drawing/2014/main" id="{5F4D5C34-60E2-415C-841D-92906A7D321C}"/>
              </a:ext>
            </a:extLst>
          </p:cNvPr>
          <p:cNvSpPr txBox="1"/>
          <p:nvPr/>
        </p:nvSpPr>
        <p:spPr>
          <a:xfrm>
            <a:off x="651640" y="5936227"/>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Overall, how successful was Operation Rolling Thunder?</a:t>
            </a:r>
          </a:p>
        </p:txBody>
      </p:sp>
    </p:spTree>
    <p:extLst>
      <p:ext uri="{BB962C8B-B14F-4D97-AF65-F5344CB8AC3E}">
        <p14:creationId xmlns:p14="http://schemas.microsoft.com/office/powerpoint/2010/main" val="36886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0E99-DA5A-49DE-AAA7-7EA2DBDD2438}"/>
              </a:ext>
            </a:extLst>
          </p:cNvPr>
          <p:cNvSpPr>
            <a:spLocks noGrp="1"/>
          </p:cNvSpPr>
          <p:nvPr>
            <p:ph type="title"/>
          </p:nvPr>
        </p:nvSpPr>
        <p:spPr>
          <a:xfrm>
            <a:off x="0" y="28694"/>
            <a:ext cx="9070298" cy="626299"/>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Chemical warfare - Operation Ranch Hand</a:t>
            </a:r>
          </a:p>
        </p:txBody>
      </p:sp>
      <p:sp>
        <p:nvSpPr>
          <p:cNvPr id="3" name="Content Placeholder 2">
            <a:extLst>
              <a:ext uri="{FF2B5EF4-FFF2-40B4-BE49-F238E27FC236}">
                <a16:creationId xmlns:a16="http://schemas.microsoft.com/office/drawing/2014/main" id="{55F3DCA3-02D5-4B1A-BA81-4AE6A792F0B9}"/>
              </a:ext>
            </a:extLst>
          </p:cNvPr>
          <p:cNvSpPr>
            <a:spLocks noGrp="1"/>
          </p:cNvSpPr>
          <p:nvPr>
            <p:ph idx="1"/>
          </p:nvPr>
        </p:nvSpPr>
        <p:spPr>
          <a:xfrm>
            <a:off x="180760" y="907395"/>
            <a:ext cx="6899031" cy="4351338"/>
          </a:xfrm>
          <a:solidFill>
            <a:schemeClr val="accent4">
              <a:lumMod val="60000"/>
              <a:lumOff val="40000"/>
            </a:schemeClr>
          </a:solidFill>
        </p:spPr>
        <p:txBody>
          <a:bodyPr>
            <a:normAutofit lnSpcReduction="10000"/>
          </a:bodyPr>
          <a:lstStyle/>
          <a:p>
            <a:pPr marL="0" indent="0">
              <a:lnSpc>
                <a:spcPct val="80000"/>
              </a:lnSpc>
              <a:buNone/>
            </a:pPr>
            <a:r>
              <a:rPr lang="en-GB" altLang="en-US" dirty="0">
                <a:latin typeface="Comic Sans MS" panose="030F0702030302020204" pitchFamily="66" charset="0"/>
              </a:rPr>
              <a:t>1964-1970 Vietnam was sprayed with a type of herbicide.</a:t>
            </a:r>
          </a:p>
          <a:p>
            <a:pPr>
              <a:lnSpc>
                <a:spcPct val="80000"/>
              </a:lnSpc>
              <a:buFontTx/>
              <a:buChar char="-"/>
            </a:pPr>
            <a:r>
              <a:rPr lang="en-GB" altLang="en-US" dirty="0">
                <a:latin typeface="Comic Sans MS" panose="030F0702030302020204" pitchFamily="66" charset="0"/>
              </a:rPr>
              <a:t>Agent Blue was used to kill crops.</a:t>
            </a:r>
          </a:p>
          <a:p>
            <a:pPr>
              <a:lnSpc>
                <a:spcPct val="80000"/>
              </a:lnSpc>
              <a:buFontTx/>
              <a:buChar char="-"/>
            </a:pPr>
            <a:r>
              <a:rPr lang="en-GB" altLang="en-US" dirty="0">
                <a:latin typeface="Comic Sans MS" panose="030F0702030302020204" pitchFamily="66" charset="0"/>
              </a:rPr>
              <a:t>Agent Orange was used to kill jungle forests.</a:t>
            </a:r>
          </a:p>
          <a:p>
            <a:pPr>
              <a:lnSpc>
                <a:spcPct val="80000"/>
              </a:lnSpc>
              <a:buFontTx/>
              <a:buChar char="-"/>
            </a:pPr>
            <a:r>
              <a:rPr lang="en-GB" altLang="en-US" dirty="0">
                <a:latin typeface="Comic Sans MS" panose="030F0702030302020204" pitchFamily="66" charset="0"/>
              </a:rPr>
              <a:t>One plane could spray 300 acres in 4 minutes.</a:t>
            </a:r>
          </a:p>
          <a:p>
            <a:pPr>
              <a:lnSpc>
                <a:spcPct val="80000"/>
              </a:lnSpc>
              <a:buFontTx/>
              <a:buChar char="-"/>
            </a:pPr>
            <a:r>
              <a:rPr lang="en-GB" altLang="en-US" dirty="0">
                <a:latin typeface="Comic Sans MS" panose="030F0702030302020204" pitchFamily="66" charset="0"/>
              </a:rPr>
              <a:t>The chemicals were very strong. They poisoned the soil and rivers, causing health issues and birth defects.</a:t>
            </a:r>
          </a:p>
          <a:p>
            <a:pPr>
              <a:lnSpc>
                <a:spcPct val="80000"/>
              </a:lnSpc>
              <a:buFontTx/>
              <a:buChar char="-"/>
            </a:pPr>
            <a:r>
              <a:rPr lang="en-GB" altLang="en-US" dirty="0">
                <a:latin typeface="Comic Sans MS" panose="030F0702030302020204" pitchFamily="66" charset="0"/>
              </a:rPr>
              <a:t>Killing crops led to starvation.</a:t>
            </a:r>
          </a:p>
        </p:txBody>
      </p:sp>
      <p:sp>
        <p:nvSpPr>
          <p:cNvPr id="5" name="TextBox 4">
            <a:extLst>
              <a:ext uri="{FF2B5EF4-FFF2-40B4-BE49-F238E27FC236}">
                <a16:creationId xmlns:a16="http://schemas.microsoft.com/office/drawing/2014/main" id="{A512EF4D-FB20-4610-BC19-0EB78C3994FF}"/>
              </a:ext>
            </a:extLst>
          </p:cNvPr>
          <p:cNvSpPr txBox="1"/>
          <p:nvPr/>
        </p:nvSpPr>
        <p:spPr>
          <a:xfrm>
            <a:off x="180760" y="5378182"/>
            <a:ext cx="11830479" cy="1384995"/>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strike="noStrike" kern="1200" cap="none" spc="0" normalizeH="0" baseline="0" noProof="0" dirty="0">
                <a:ln>
                  <a:noFill/>
                </a:ln>
                <a:effectLst/>
                <a:uLnTx/>
                <a:uFillTx/>
                <a:latin typeface="Comic Sans MS" panose="030F0702030302020204" pitchFamily="66" charset="0"/>
                <a:ea typeface="+mn-ea"/>
                <a:cs typeface="+mn-cs"/>
              </a:rPr>
              <a:t>People back home in the USA were outraged by the dangerous effects of spraying chemicals. Stopped using them in 1971, but lots of damage had already been done.</a:t>
            </a:r>
          </a:p>
        </p:txBody>
      </p:sp>
      <p:pic>
        <p:nvPicPr>
          <p:cNvPr id="4098" name="Picture 2" descr="Operation Ranch Hand - Wikipedia">
            <a:extLst>
              <a:ext uri="{FF2B5EF4-FFF2-40B4-BE49-F238E27FC236}">
                <a16:creationId xmlns:a16="http://schemas.microsoft.com/office/drawing/2014/main" id="{09753433-13AA-4983-A3B8-44C62886B75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210268" y="2281339"/>
            <a:ext cx="4800971" cy="29773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Happened to C-123 Aircraft - VetsHQ">
            <a:extLst>
              <a:ext uri="{FF2B5EF4-FFF2-40B4-BE49-F238E27FC236}">
                <a16:creationId xmlns:a16="http://schemas.microsoft.com/office/drawing/2014/main" id="{958B114C-CFB7-4894-84DA-6A5808392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268" y="694348"/>
            <a:ext cx="4800971" cy="14659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C01957-0BA3-4953-A4BC-3BEA9F1C0E6C}"/>
              </a:ext>
            </a:extLst>
          </p:cNvPr>
          <p:cNvSpPr txBox="1"/>
          <p:nvPr/>
        </p:nvSpPr>
        <p:spPr>
          <a:xfrm>
            <a:off x="651641" y="2788292"/>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the USA continue to use this tactic?</a:t>
            </a:r>
          </a:p>
        </p:txBody>
      </p:sp>
      <p:sp>
        <p:nvSpPr>
          <p:cNvPr id="12" name="TextBox 11">
            <a:extLst>
              <a:ext uri="{FF2B5EF4-FFF2-40B4-BE49-F238E27FC236}">
                <a16:creationId xmlns:a16="http://schemas.microsoft.com/office/drawing/2014/main" id="{CCE659ED-0D05-4034-BBD4-7ACFB6915D6F}"/>
              </a:ext>
            </a:extLst>
          </p:cNvPr>
          <p:cNvSpPr txBox="1"/>
          <p:nvPr/>
        </p:nvSpPr>
        <p:spPr>
          <a:xfrm>
            <a:off x="819031" y="4987915"/>
            <a:ext cx="108887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this lead to opposition to the war?</a:t>
            </a:r>
          </a:p>
        </p:txBody>
      </p:sp>
    </p:spTree>
    <p:extLst>
      <p:ext uri="{BB962C8B-B14F-4D97-AF65-F5344CB8AC3E}">
        <p14:creationId xmlns:p14="http://schemas.microsoft.com/office/powerpoint/2010/main" val="39658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1575</Words>
  <Application>Microsoft Office PowerPoint</Application>
  <PresentationFormat>Widescreen</PresentationFormat>
  <Paragraphs>159</Paragraphs>
  <Slides>19</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Arial Rounded MT Bold</vt:lpstr>
      <vt:lpstr>Calibri</vt:lpstr>
      <vt:lpstr>Calibri Light</vt:lpstr>
      <vt:lpstr>Comic Sans MS</vt:lpstr>
      <vt:lpstr>1_Office Theme</vt:lpstr>
      <vt:lpstr>2_Office Theme</vt:lpstr>
      <vt:lpstr>Office Theme</vt:lpstr>
      <vt:lpstr>PowerPoint Presentation</vt:lpstr>
      <vt:lpstr>PowerPoint Presentation</vt:lpstr>
      <vt:lpstr>PowerPoint Presentation</vt:lpstr>
      <vt:lpstr>PowerPoint Presentation</vt:lpstr>
      <vt:lpstr>What were the USA’s tactics? Think – Pair - Share</vt:lpstr>
      <vt:lpstr>Operation Rolling Thunder 1965-68</vt:lpstr>
      <vt:lpstr>Pineapple bombs</vt:lpstr>
      <vt:lpstr>PowerPoint Presentation</vt:lpstr>
      <vt:lpstr>Chemical warfare - Operation Ranch Hand</vt:lpstr>
      <vt:lpstr>Napalm bombs</vt:lpstr>
      <vt:lpstr>Search and destroy</vt:lpstr>
      <vt:lpstr>Operation Cedar Falls 1967</vt:lpstr>
      <vt:lpstr>Strategic hamlets</vt:lpstr>
      <vt:lpstr>Communication</vt:lpstr>
      <vt:lpstr>PowerPoint Presentation</vt:lpstr>
      <vt:lpstr>Describe the tactics used by the USA in Vietnam (4 marks)</vt:lpstr>
      <vt:lpstr>Describe the tactics used by the USA in Vietnam (4 marks)</vt:lpstr>
      <vt:lpstr>Plenary – Design a propaganda poster </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Matthew Hawthorne</cp:lastModifiedBy>
  <cp:revision>26</cp:revision>
  <dcterms:created xsi:type="dcterms:W3CDTF">2020-07-13T13:09:24Z</dcterms:created>
  <dcterms:modified xsi:type="dcterms:W3CDTF">2020-09-06T13:09:59Z</dcterms:modified>
</cp:coreProperties>
</file>